
<file path=[Content_Types].xml><?xml version="1.0" encoding="utf-8"?>
<Types xmlns="http://schemas.openxmlformats.org/package/2006/content-types">
  <Default Extension="xml" ContentType="application/xml"/>
  <Default Extension="png" ContentType="image/png"/>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embeddings/oleObject91.bin" ContentType="application/vnd.openxmlformats-officedocument.oleObject"/>
  <Override PartName="/ppt/embeddings/oleObject92.bin" ContentType="application/vnd.openxmlformats-officedocument.oleObject"/>
  <Override PartName="/ppt/embeddings/oleObject93.bin" ContentType="application/vnd.openxmlformats-officedocument.oleObject"/>
  <Override PartName="/ppt/embeddings/oleObject94.bin" ContentType="application/vnd.openxmlformats-officedocument.oleObject"/>
  <Override PartName="/ppt/embeddings/oleObject95.bin" ContentType="application/vnd.openxmlformats-officedocument.oleObject"/>
  <Override PartName="/ppt/embeddings/oleObject96.bin" ContentType="application/vnd.openxmlformats-officedocument.oleObject"/>
  <Override PartName="/ppt/embeddings/oleObject97.bin" ContentType="application/vnd.openxmlformats-officedocument.oleObject"/>
  <Override PartName="/ppt/embeddings/oleObject98.bin" ContentType="application/vnd.openxmlformats-officedocument.oleObject"/>
  <Override PartName="/ppt/embeddings/oleObject99.bin" ContentType="application/vnd.openxmlformats-officedocument.oleObject"/>
  <Override PartName="/ppt/embeddings/oleObject100.bin" ContentType="application/vnd.openxmlformats-officedocument.oleObject"/>
  <Override PartName="/ppt/embeddings/oleObject101.bin" ContentType="application/vnd.openxmlformats-officedocument.oleObject"/>
  <Override PartName="/ppt/embeddings/oleObject102.bin" ContentType="application/vnd.openxmlformats-officedocument.oleObject"/>
  <Override PartName="/ppt/embeddings/oleObject103.bin" ContentType="application/vnd.openxmlformats-officedocument.oleObject"/>
  <Override PartName="/ppt/embeddings/oleObject104.bin" ContentType="application/vnd.openxmlformats-officedocument.oleObject"/>
  <Override PartName="/ppt/embeddings/oleObject105.bin" ContentType="application/vnd.openxmlformats-officedocument.oleObject"/>
  <Override PartName="/ppt/embeddings/oleObject106.bin" ContentType="application/vnd.openxmlformats-officedocument.oleObject"/>
  <Override PartName="/ppt/embeddings/oleObject107.bin" ContentType="application/vnd.openxmlformats-officedocument.oleObject"/>
  <Override PartName="/ppt/embeddings/oleObject108.bin" ContentType="application/vnd.openxmlformats-officedocument.oleObject"/>
  <Override PartName="/ppt/embeddings/oleObject109.bin" ContentType="application/vnd.openxmlformats-officedocument.oleObject"/>
  <Override PartName="/ppt/embeddings/oleObject110.bin" ContentType="application/vnd.openxmlformats-officedocument.oleObject"/>
  <Override PartName="/ppt/embeddings/oleObject111.bin" ContentType="application/vnd.openxmlformats-officedocument.oleObject"/>
  <Override PartName="/ppt/embeddings/oleObject112.bin" ContentType="application/vnd.openxmlformats-officedocument.oleObject"/>
  <Override PartName="/ppt/embeddings/oleObject113.bin" ContentType="application/vnd.openxmlformats-officedocument.oleObject"/>
  <Override PartName="/ppt/embeddings/oleObject114.bin" ContentType="application/vnd.openxmlformats-officedocument.oleObject"/>
  <Override PartName="/ppt/embeddings/oleObject115.bin" ContentType="application/vnd.openxmlformats-officedocument.oleObject"/>
  <Override PartName="/ppt/embeddings/oleObject116.bin" ContentType="application/vnd.openxmlformats-officedocument.oleObject"/>
  <Override PartName="/ppt/embeddings/oleObject117.bin" ContentType="application/vnd.openxmlformats-officedocument.oleObject"/>
  <Override PartName="/ppt/embeddings/oleObject118.bin" ContentType="application/vnd.openxmlformats-officedocument.oleObject"/>
  <Override PartName="/ppt/embeddings/oleObject119.bin" ContentType="application/vnd.openxmlformats-officedocument.oleObject"/>
  <Override PartName="/ppt/embeddings/oleObject120.bin" ContentType="application/vnd.openxmlformats-officedocument.oleObject"/>
  <Override PartName="/ppt/embeddings/oleObject121.bin" ContentType="application/vnd.openxmlformats-officedocument.oleObject"/>
  <Override PartName="/ppt/embeddings/oleObject122.bin" ContentType="application/vnd.openxmlformats-officedocument.oleObject"/>
  <Override PartName="/ppt/embeddings/oleObject123.bin" ContentType="application/vnd.openxmlformats-officedocument.oleObject"/>
  <Override PartName="/ppt/embeddings/oleObject124.bin" ContentType="application/vnd.openxmlformats-officedocument.oleObject"/>
  <Override PartName="/ppt/embeddings/oleObject125.bin" ContentType="application/vnd.openxmlformats-officedocument.oleObject"/>
  <Override PartName="/ppt/embeddings/oleObject126.bin" ContentType="application/vnd.openxmlformats-officedocument.oleObject"/>
  <Override PartName="/ppt/embeddings/oleObject127.bin" ContentType="application/vnd.openxmlformats-officedocument.oleObject"/>
  <Override PartName="/ppt/embeddings/oleObject128.bin" ContentType="application/vnd.openxmlformats-officedocument.oleObject"/>
  <Override PartName="/ppt/embeddings/oleObject129.bin" ContentType="application/vnd.openxmlformats-officedocument.oleObject"/>
  <Override PartName="/ppt/embeddings/oleObject130.bin" ContentType="application/vnd.openxmlformats-officedocument.oleObject"/>
  <Override PartName="/ppt/embeddings/oleObject131.bin" ContentType="application/vnd.openxmlformats-officedocument.oleObject"/>
  <Override PartName="/ppt/embeddings/oleObject132.bin" ContentType="application/vnd.openxmlformats-officedocument.oleObject"/>
  <Override PartName="/ppt/embeddings/oleObject133.bin" ContentType="application/vnd.openxmlformats-officedocument.oleObject"/>
  <Override PartName="/ppt/embeddings/oleObject134.bin" ContentType="application/vnd.openxmlformats-officedocument.oleObject"/>
  <Override PartName="/ppt/embeddings/oleObject135.bin" ContentType="application/vnd.openxmlformats-officedocument.oleObject"/>
  <Override PartName="/ppt/embeddings/oleObject136.bin" ContentType="application/vnd.openxmlformats-officedocument.oleObject"/>
  <Override PartName="/ppt/notesSlides/notesSlide1.xml" ContentType="application/vnd.openxmlformats-officedocument.presentationml.notesSlide+xml"/>
  <Override PartName="/ppt/embeddings/oleObject137.bin" ContentType="application/vnd.openxmlformats-officedocument.oleObject"/>
  <Override PartName="/ppt/embeddings/oleObject138.bin" ContentType="application/vnd.openxmlformats-officedocument.oleObject"/>
  <Override PartName="/ppt/embeddings/oleObject139.bin" ContentType="application/vnd.openxmlformats-officedocument.oleObject"/>
  <Override PartName="/ppt/embeddings/oleObject140.bin" ContentType="application/vnd.openxmlformats-officedocument.oleObject"/>
  <Override PartName="/ppt/embeddings/oleObject141.bin" ContentType="application/vnd.openxmlformats-officedocument.oleObject"/>
  <Override PartName="/ppt/embeddings/oleObject142.bin" ContentType="application/vnd.openxmlformats-officedocument.oleObject"/>
  <Override PartName="/ppt/embeddings/oleObject143.bin" ContentType="application/vnd.openxmlformats-officedocument.oleObject"/>
  <Override PartName="/ppt/embeddings/oleObject144.bin" ContentType="application/vnd.openxmlformats-officedocument.oleObject"/>
  <Override PartName="/ppt/embeddings/oleObject145.bin" ContentType="application/vnd.openxmlformats-officedocument.oleObject"/>
  <Override PartName="/ppt/embeddings/oleObject146.bin" ContentType="application/vnd.openxmlformats-officedocument.oleObject"/>
  <Override PartName="/ppt/embeddings/oleObject147.bin" ContentType="application/vnd.openxmlformats-officedocument.oleObject"/>
  <Override PartName="/ppt/embeddings/oleObject148.bin" ContentType="application/vnd.openxmlformats-officedocument.oleObject"/>
  <Override PartName="/ppt/embeddings/oleObject149.bin" ContentType="application/vnd.openxmlformats-officedocument.oleObject"/>
  <Override PartName="/ppt/embeddings/oleObject150.bin" ContentType="application/vnd.openxmlformats-officedocument.oleObject"/>
  <Override PartName="/ppt/embeddings/oleObject151.bin" ContentType="application/vnd.openxmlformats-officedocument.oleObject"/>
  <Override PartName="/ppt/embeddings/oleObject152.bin" ContentType="application/vnd.openxmlformats-officedocument.oleObject"/>
  <Override PartName="/ppt/embeddings/oleObject153.bin" ContentType="application/vnd.openxmlformats-officedocument.oleObject"/>
  <Override PartName="/ppt/embeddings/oleObject154.bin" ContentType="application/vnd.openxmlformats-officedocument.oleObject"/>
  <Override PartName="/ppt/embeddings/oleObject155.bin" ContentType="application/vnd.openxmlformats-officedocument.oleObject"/>
  <Override PartName="/ppt/embeddings/oleObject156.bin" ContentType="application/vnd.openxmlformats-officedocument.oleObject"/>
  <Override PartName="/ppt/embeddings/oleObject157.bin" ContentType="application/vnd.openxmlformats-officedocument.oleObject"/>
  <Override PartName="/ppt/embeddings/oleObject158.bin" ContentType="application/vnd.openxmlformats-officedocument.oleObject"/>
  <Override PartName="/ppt/embeddings/oleObject159.bin" ContentType="application/vnd.openxmlformats-officedocument.oleObject"/>
  <Override PartName="/ppt/embeddings/oleObject160.bin" ContentType="application/vnd.openxmlformats-officedocument.oleObject"/>
  <Override PartName="/ppt/embeddings/oleObject161.bin" ContentType="application/vnd.openxmlformats-officedocument.oleObject"/>
  <Override PartName="/ppt/embeddings/oleObject162.bin" ContentType="application/vnd.openxmlformats-officedocument.oleObject"/>
  <Override PartName="/ppt/embeddings/oleObject163.bin" ContentType="application/vnd.openxmlformats-officedocument.oleObject"/>
  <Override PartName="/ppt/embeddings/oleObject164.bin" ContentType="application/vnd.openxmlformats-officedocument.oleObject"/>
  <Override PartName="/ppt/embeddings/oleObject165.bin" ContentType="application/vnd.openxmlformats-officedocument.oleObject"/>
  <Override PartName="/ppt/embeddings/oleObject166.bin" ContentType="application/vnd.openxmlformats-officedocument.oleObject"/>
  <Override PartName="/ppt/embeddings/oleObject167.bin" ContentType="application/vnd.openxmlformats-officedocument.oleObject"/>
  <Override PartName="/ppt/embeddings/oleObject168.bin" ContentType="application/vnd.openxmlformats-officedocument.oleObject"/>
  <Override PartName="/ppt/embeddings/oleObject169.bin" ContentType="application/vnd.openxmlformats-officedocument.oleObject"/>
  <Override PartName="/ppt/embeddings/oleObject170.bin" ContentType="application/vnd.openxmlformats-officedocument.oleObject"/>
  <Override PartName="/ppt/embeddings/oleObject171.bin" ContentType="application/vnd.openxmlformats-officedocument.oleObject"/>
  <Override PartName="/ppt/embeddings/oleObject172.bin" ContentType="application/vnd.openxmlformats-officedocument.oleObject"/>
  <Override PartName="/ppt/embeddings/oleObject173.bin" ContentType="application/vnd.openxmlformats-officedocument.oleObject"/>
  <Override PartName="/ppt/embeddings/oleObject174.bin" ContentType="application/vnd.openxmlformats-officedocument.oleObject"/>
  <Override PartName="/ppt/embeddings/oleObject175.bin" ContentType="application/vnd.openxmlformats-officedocument.oleObject"/>
  <Override PartName="/ppt/embeddings/oleObject176.bin" ContentType="application/vnd.openxmlformats-officedocument.oleObject"/>
  <Override PartName="/ppt/embeddings/oleObject177.bin" ContentType="application/vnd.openxmlformats-officedocument.oleObject"/>
  <Override PartName="/ppt/embeddings/oleObject178.bin" ContentType="application/vnd.openxmlformats-officedocument.oleObject"/>
  <Override PartName="/ppt/embeddings/oleObject179.bin" ContentType="application/vnd.openxmlformats-officedocument.oleObject"/>
  <Override PartName="/ppt/embeddings/oleObject180.bin" ContentType="application/vnd.openxmlformats-officedocument.oleObject"/>
  <Override PartName="/ppt/embeddings/oleObject181.bin" ContentType="application/vnd.openxmlformats-officedocument.oleObject"/>
  <Override PartName="/ppt/embeddings/oleObject182.bin" ContentType="application/vnd.openxmlformats-officedocument.oleObject"/>
  <Override PartName="/ppt/embeddings/oleObject183.bin" ContentType="application/vnd.openxmlformats-officedocument.oleObject"/>
  <Override PartName="/ppt/embeddings/oleObject184.bin" ContentType="application/vnd.openxmlformats-officedocument.oleObject"/>
  <Override PartName="/ppt/embeddings/oleObject185.bin" ContentType="application/vnd.openxmlformats-officedocument.oleObject"/>
  <Override PartName="/ppt/embeddings/oleObject186.bin" ContentType="application/vnd.openxmlformats-officedocument.oleObject"/>
  <Override PartName="/ppt/embeddings/oleObject187.bin" ContentType="application/vnd.openxmlformats-officedocument.oleObject"/>
  <Override PartName="/ppt/embeddings/oleObject188.bin" ContentType="application/vnd.openxmlformats-officedocument.oleObject"/>
  <Override PartName="/ppt/embeddings/oleObject189.bin" ContentType="application/vnd.openxmlformats-officedocument.oleObject"/>
  <Override PartName="/ppt/embeddings/oleObject190.bin" ContentType="application/vnd.openxmlformats-officedocument.oleObject"/>
  <Override PartName="/ppt/embeddings/oleObject191.bin" ContentType="application/vnd.openxmlformats-officedocument.oleObject"/>
  <Override PartName="/ppt/embeddings/oleObject192.bin" ContentType="application/vnd.openxmlformats-officedocument.oleObject"/>
  <Override PartName="/ppt/embeddings/oleObject193.bin" ContentType="application/vnd.openxmlformats-officedocument.oleObject"/>
  <Override PartName="/ppt/embeddings/oleObject19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67"/>
  </p:notesMasterIdLst>
  <p:handoutMasterIdLst>
    <p:handoutMasterId r:id="rId68"/>
  </p:handoutMasterIdLst>
  <p:sldIdLst>
    <p:sldId id="271" r:id="rId2"/>
    <p:sldId id="460" r:id="rId3"/>
    <p:sldId id="447" r:id="rId4"/>
    <p:sldId id="448" r:id="rId5"/>
    <p:sldId id="449" r:id="rId6"/>
    <p:sldId id="451" r:id="rId7"/>
    <p:sldId id="454" r:id="rId8"/>
    <p:sldId id="483" r:id="rId9"/>
    <p:sldId id="452" r:id="rId10"/>
    <p:sldId id="453" r:id="rId11"/>
    <p:sldId id="493" r:id="rId12"/>
    <p:sldId id="455" r:id="rId13"/>
    <p:sldId id="456" r:id="rId14"/>
    <p:sldId id="494" r:id="rId15"/>
    <p:sldId id="403" r:id="rId16"/>
    <p:sldId id="404" r:id="rId17"/>
    <p:sldId id="424" r:id="rId18"/>
    <p:sldId id="495" r:id="rId19"/>
    <p:sldId id="405" r:id="rId20"/>
    <p:sldId id="406" r:id="rId21"/>
    <p:sldId id="407" r:id="rId22"/>
    <p:sldId id="413" r:id="rId23"/>
    <p:sldId id="500" r:id="rId24"/>
    <p:sldId id="501" r:id="rId25"/>
    <p:sldId id="502" r:id="rId26"/>
    <p:sldId id="409" r:id="rId27"/>
    <p:sldId id="410" r:id="rId28"/>
    <p:sldId id="491" r:id="rId29"/>
    <p:sldId id="492" r:id="rId30"/>
    <p:sldId id="442" r:id="rId31"/>
    <p:sldId id="443" r:id="rId32"/>
    <p:sldId id="479" r:id="rId33"/>
    <p:sldId id="496" r:id="rId34"/>
    <p:sldId id="484" r:id="rId35"/>
    <p:sldId id="506" r:id="rId36"/>
    <p:sldId id="507" r:id="rId37"/>
    <p:sldId id="485" r:id="rId38"/>
    <p:sldId id="486" r:id="rId39"/>
    <p:sldId id="487" r:id="rId40"/>
    <p:sldId id="488" r:id="rId41"/>
    <p:sldId id="470" r:id="rId42"/>
    <p:sldId id="471" r:id="rId43"/>
    <p:sldId id="510" r:id="rId44"/>
    <p:sldId id="472" r:id="rId45"/>
    <p:sldId id="509" r:id="rId46"/>
    <p:sldId id="511" r:id="rId47"/>
    <p:sldId id="512" r:id="rId48"/>
    <p:sldId id="513" r:id="rId49"/>
    <p:sldId id="514" r:id="rId50"/>
    <p:sldId id="515" r:id="rId51"/>
    <p:sldId id="474" r:id="rId52"/>
    <p:sldId id="475" r:id="rId53"/>
    <p:sldId id="516" r:id="rId54"/>
    <p:sldId id="517" r:id="rId55"/>
    <p:sldId id="518" r:id="rId56"/>
    <p:sldId id="519" r:id="rId57"/>
    <p:sldId id="520" r:id="rId58"/>
    <p:sldId id="521" r:id="rId59"/>
    <p:sldId id="522" r:id="rId60"/>
    <p:sldId id="524" r:id="rId61"/>
    <p:sldId id="523" r:id="rId62"/>
    <p:sldId id="525" r:id="rId63"/>
    <p:sldId id="527" r:id="rId64"/>
    <p:sldId id="528" r:id="rId65"/>
    <p:sldId id="526" r:id="rId66"/>
  </p:sldIdLst>
  <p:sldSz cx="9144000" cy="6858000" type="screen4x3"/>
  <p:notesSz cx="6858000" cy="9144000"/>
  <p:custDataLst>
    <p:tags r:id="rId70"/>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4" d="100"/>
          <a:sy n="124" d="100"/>
        </p:scale>
        <p:origin x="-1128" y="-96"/>
      </p:cViewPr>
      <p:guideLst>
        <p:guide orient="horz" pos="4288"/>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gs" Target="tags/tag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7" Type="http://schemas.openxmlformats.org/officeDocument/2006/relationships/image" Target="../media/image53.emf"/><Relationship Id="rId1" Type="http://schemas.openxmlformats.org/officeDocument/2006/relationships/image" Target="../media/image47.wmf"/><Relationship Id="rId2"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7.wmf"/><Relationship Id="rId4" Type="http://schemas.openxmlformats.org/officeDocument/2006/relationships/image" Target="../media/image48.wmf"/><Relationship Id="rId5" Type="http://schemas.openxmlformats.org/officeDocument/2006/relationships/image" Target="../media/image57.wmf"/><Relationship Id="rId6" Type="http://schemas.openxmlformats.org/officeDocument/2006/relationships/image" Target="../media/image58.emf"/><Relationship Id="rId1" Type="http://schemas.openxmlformats.org/officeDocument/2006/relationships/image" Target="../media/image55.wmf"/><Relationship Id="rId2"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1.emf"/><Relationship Id="rId2" Type="http://schemas.openxmlformats.org/officeDocument/2006/relationships/image" Target="../media/image62.emf"/><Relationship Id="rId3" Type="http://schemas.openxmlformats.org/officeDocument/2006/relationships/image" Target="../media/image63.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6.wmf"/><Relationship Id="rId4" Type="http://schemas.openxmlformats.org/officeDocument/2006/relationships/image" Target="../media/image67.emf"/><Relationship Id="rId1" Type="http://schemas.openxmlformats.org/officeDocument/2006/relationships/image" Target="../media/image64.wmf"/><Relationship Id="rId2"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0.wmf"/><Relationship Id="rId4" Type="http://schemas.openxmlformats.org/officeDocument/2006/relationships/image" Target="../media/image71.wmf"/><Relationship Id="rId1" Type="http://schemas.openxmlformats.org/officeDocument/2006/relationships/image" Target="../media/image68.wmf"/><Relationship Id="rId2" Type="http://schemas.openxmlformats.org/officeDocument/2006/relationships/image" Target="../media/image6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2.wmf"/><Relationship Id="rId2" Type="http://schemas.openxmlformats.org/officeDocument/2006/relationships/image" Target="../media/image7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6.wmf"/><Relationship Id="rId4" Type="http://schemas.openxmlformats.org/officeDocument/2006/relationships/image" Target="../media/image77.wmf"/><Relationship Id="rId5" Type="http://schemas.openxmlformats.org/officeDocument/2006/relationships/image" Target="../media/image78.wmf"/><Relationship Id="rId6" Type="http://schemas.openxmlformats.org/officeDocument/2006/relationships/image" Target="../media/image79.wmf"/><Relationship Id="rId1" Type="http://schemas.openxmlformats.org/officeDocument/2006/relationships/image" Target="../media/image74.wmf"/><Relationship Id="rId2" Type="http://schemas.openxmlformats.org/officeDocument/2006/relationships/image" Target="../media/image7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3.emf"/><Relationship Id="rId5" Type="http://schemas.openxmlformats.org/officeDocument/2006/relationships/image" Target="../media/image84.emf"/><Relationship Id="rId6" Type="http://schemas.openxmlformats.org/officeDocument/2006/relationships/image" Target="../media/image85.emf"/><Relationship Id="rId7" Type="http://schemas.openxmlformats.org/officeDocument/2006/relationships/image" Target="../media/image86.emf"/><Relationship Id="rId1" Type="http://schemas.openxmlformats.org/officeDocument/2006/relationships/image" Target="../media/image80.emf"/><Relationship Id="rId2" Type="http://schemas.openxmlformats.org/officeDocument/2006/relationships/image" Target="../media/image8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wmf"/><Relationship Id="rId1" Type="http://schemas.openxmlformats.org/officeDocument/2006/relationships/image" Target="../media/image5.wmf"/><Relationship Id="rId2"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7.wmf"/><Relationship Id="rId2" Type="http://schemas.openxmlformats.org/officeDocument/2006/relationships/image" Target="../media/image88.wmf"/><Relationship Id="rId3" Type="http://schemas.openxmlformats.org/officeDocument/2006/relationships/image" Target="../media/image8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0.emf"/><Relationship Id="rId2" Type="http://schemas.openxmlformats.org/officeDocument/2006/relationships/image" Target="../media/image9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4.wmf"/><Relationship Id="rId4" Type="http://schemas.openxmlformats.org/officeDocument/2006/relationships/image" Target="../media/image95.wmf"/><Relationship Id="rId5" Type="http://schemas.openxmlformats.org/officeDocument/2006/relationships/image" Target="../media/image96.wmf"/><Relationship Id="rId6" Type="http://schemas.openxmlformats.org/officeDocument/2006/relationships/image" Target="../media/image97.wmf"/><Relationship Id="rId7" Type="http://schemas.openxmlformats.org/officeDocument/2006/relationships/image" Target="../media/image98.wmf"/><Relationship Id="rId1" Type="http://schemas.openxmlformats.org/officeDocument/2006/relationships/image" Target="../media/image92.wmf"/><Relationship Id="rId2" Type="http://schemas.openxmlformats.org/officeDocument/2006/relationships/image" Target="../media/image9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1.wmf"/><Relationship Id="rId4" Type="http://schemas.openxmlformats.org/officeDocument/2006/relationships/image" Target="../media/image102.wmf"/><Relationship Id="rId5" Type="http://schemas.openxmlformats.org/officeDocument/2006/relationships/image" Target="../media/image103.wmf"/><Relationship Id="rId6" Type="http://schemas.openxmlformats.org/officeDocument/2006/relationships/image" Target="../media/image104.emf"/><Relationship Id="rId7" Type="http://schemas.openxmlformats.org/officeDocument/2006/relationships/image" Target="../media/image105.wmf"/><Relationship Id="rId8" Type="http://schemas.openxmlformats.org/officeDocument/2006/relationships/image" Target="../media/image106.emf"/><Relationship Id="rId9" Type="http://schemas.openxmlformats.org/officeDocument/2006/relationships/image" Target="../media/image107.emf"/><Relationship Id="rId10" Type="http://schemas.openxmlformats.org/officeDocument/2006/relationships/image" Target="../media/image108.emf"/><Relationship Id="rId11" Type="http://schemas.openxmlformats.org/officeDocument/2006/relationships/image" Target="../media/image109.emf"/><Relationship Id="rId1" Type="http://schemas.openxmlformats.org/officeDocument/2006/relationships/image" Target="../media/image99.wmf"/><Relationship Id="rId2" Type="http://schemas.openxmlformats.org/officeDocument/2006/relationships/image" Target="../media/image100.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2.emf"/><Relationship Id="rId4" Type="http://schemas.openxmlformats.org/officeDocument/2006/relationships/image" Target="../media/image113.emf"/><Relationship Id="rId5" Type="http://schemas.openxmlformats.org/officeDocument/2006/relationships/image" Target="../media/image114.emf"/><Relationship Id="rId1" Type="http://schemas.openxmlformats.org/officeDocument/2006/relationships/image" Target="../media/image110.emf"/><Relationship Id="rId2" Type="http://schemas.openxmlformats.org/officeDocument/2006/relationships/image" Target="../media/image11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0.wmf"/><Relationship Id="rId4" Type="http://schemas.openxmlformats.org/officeDocument/2006/relationships/image" Target="../media/image121.wmf"/><Relationship Id="rId1" Type="http://schemas.openxmlformats.org/officeDocument/2006/relationships/image" Target="../media/image118.wmf"/><Relationship Id="rId2" Type="http://schemas.openxmlformats.org/officeDocument/2006/relationships/image" Target="../media/image11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2.emf"/><Relationship Id="rId2" Type="http://schemas.openxmlformats.org/officeDocument/2006/relationships/image" Target="../media/image123.wmf"/><Relationship Id="rId3" Type="http://schemas.openxmlformats.org/officeDocument/2006/relationships/image" Target="../media/image124.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7.wmf"/><Relationship Id="rId4" Type="http://schemas.openxmlformats.org/officeDocument/2006/relationships/image" Target="../media/image128.wmf"/><Relationship Id="rId5" Type="http://schemas.openxmlformats.org/officeDocument/2006/relationships/image" Target="../media/image129.wmf"/><Relationship Id="rId6" Type="http://schemas.openxmlformats.org/officeDocument/2006/relationships/image" Target="../media/image130.wmf"/><Relationship Id="rId7" Type="http://schemas.openxmlformats.org/officeDocument/2006/relationships/image" Target="../media/image131.wmf"/><Relationship Id="rId1" Type="http://schemas.openxmlformats.org/officeDocument/2006/relationships/image" Target="../media/image125.wmf"/><Relationship Id="rId2" Type="http://schemas.openxmlformats.org/officeDocument/2006/relationships/image" Target="../media/image126.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2.emf"/><Relationship Id="rId2" Type="http://schemas.openxmlformats.org/officeDocument/2006/relationships/image" Target="../media/image133.emf"/><Relationship Id="rId3" Type="http://schemas.openxmlformats.org/officeDocument/2006/relationships/image" Target="../media/image13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 Id="rId2"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8.wmf"/><Relationship Id="rId4" Type="http://schemas.openxmlformats.org/officeDocument/2006/relationships/image" Target="../media/image139.wmf"/><Relationship Id="rId1" Type="http://schemas.openxmlformats.org/officeDocument/2006/relationships/image" Target="../media/image136.emf"/><Relationship Id="rId2" Type="http://schemas.openxmlformats.org/officeDocument/2006/relationships/image" Target="../media/image13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2.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5.emf"/><Relationship Id="rId4" Type="http://schemas.openxmlformats.org/officeDocument/2006/relationships/image" Target="../media/image146.emf"/><Relationship Id="rId5" Type="http://schemas.openxmlformats.org/officeDocument/2006/relationships/image" Target="../media/image147.emf"/><Relationship Id="rId6" Type="http://schemas.openxmlformats.org/officeDocument/2006/relationships/image" Target="../media/image148.emf"/><Relationship Id="rId1" Type="http://schemas.openxmlformats.org/officeDocument/2006/relationships/image" Target="../media/image143.emf"/><Relationship Id="rId2" Type="http://schemas.openxmlformats.org/officeDocument/2006/relationships/image" Target="../media/image144.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1.wmf"/><Relationship Id="rId4" Type="http://schemas.openxmlformats.org/officeDocument/2006/relationships/image" Target="../media/image152.wmf"/><Relationship Id="rId5" Type="http://schemas.openxmlformats.org/officeDocument/2006/relationships/image" Target="../media/image153.wmf"/><Relationship Id="rId6" Type="http://schemas.openxmlformats.org/officeDocument/2006/relationships/image" Target="../media/image154.wmf"/><Relationship Id="rId7" Type="http://schemas.openxmlformats.org/officeDocument/2006/relationships/image" Target="../media/image155.wmf"/><Relationship Id="rId1" Type="http://schemas.openxmlformats.org/officeDocument/2006/relationships/image" Target="../media/image149.wmf"/><Relationship Id="rId2" Type="http://schemas.openxmlformats.org/officeDocument/2006/relationships/image" Target="../media/image15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65.emf"/><Relationship Id="rId2" Type="http://schemas.openxmlformats.org/officeDocument/2006/relationships/image" Target="../media/image166.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51.wmf"/><Relationship Id="rId4" Type="http://schemas.openxmlformats.org/officeDocument/2006/relationships/image" Target="../media/image152.wmf"/><Relationship Id="rId5" Type="http://schemas.openxmlformats.org/officeDocument/2006/relationships/image" Target="../media/image153.wmf"/><Relationship Id="rId6" Type="http://schemas.openxmlformats.org/officeDocument/2006/relationships/image" Target="../media/image154.wmf"/><Relationship Id="rId1" Type="http://schemas.openxmlformats.org/officeDocument/2006/relationships/image" Target="../media/image149.wmf"/><Relationship Id="rId2" Type="http://schemas.openxmlformats.org/officeDocument/2006/relationships/image" Target="../media/image150.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69.wmf"/><Relationship Id="rId4" Type="http://schemas.openxmlformats.org/officeDocument/2006/relationships/image" Target="../media/image170.wmf"/><Relationship Id="rId5" Type="http://schemas.openxmlformats.org/officeDocument/2006/relationships/image" Target="../media/image171.wmf"/><Relationship Id="rId6" Type="http://schemas.openxmlformats.org/officeDocument/2006/relationships/image" Target="../media/image172.wmf"/><Relationship Id="rId7" Type="http://schemas.openxmlformats.org/officeDocument/2006/relationships/image" Target="../media/image173.emf"/><Relationship Id="rId1" Type="http://schemas.openxmlformats.org/officeDocument/2006/relationships/image" Target="../media/image167.wmf"/><Relationship Id="rId2" Type="http://schemas.openxmlformats.org/officeDocument/2006/relationships/image" Target="../media/image16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 Id="rId3" Type="http://schemas.openxmlformats.org/officeDocument/2006/relationships/image" Target="../media/image2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74.emf"/><Relationship Id="rId2" Type="http://schemas.openxmlformats.org/officeDocument/2006/relationships/image" Target="../media/image175.emf"/><Relationship Id="rId3" Type="http://schemas.openxmlformats.org/officeDocument/2006/relationships/image" Target="../media/image176.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81.emf"/><Relationship Id="rId4" Type="http://schemas.openxmlformats.org/officeDocument/2006/relationships/image" Target="../media/image182.emf"/><Relationship Id="rId5" Type="http://schemas.openxmlformats.org/officeDocument/2006/relationships/image" Target="../media/image183.emf"/><Relationship Id="rId6" Type="http://schemas.openxmlformats.org/officeDocument/2006/relationships/image" Target="../media/image184.emf"/><Relationship Id="rId1" Type="http://schemas.openxmlformats.org/officeDocument/2006/relationships/image" Target="../media/image179.emf"/><Relationship Id="rId2" Type="http://schemas.openxmlformats.org/officeDocument/2006/relationships/image" Target="../media/image180.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86.emf"/><Relationship Id="rId4" Type="http://schemas.openxmlformats.org/officeDocument/2006/relationships/image" Target="../media/image187.emf"/><Relationship Id="rId1" Type="http://schemas.openxmlformats.org/officeDocument/2006/relationships/image" Target="../media/image147.emf"/><Relationship Id="rId2" Type="http://schemas.openxmlformats.org/officeDocument/2006/relationships/image" Target="../media/image185.emf"/></Relationships>
</file>

<file path=ppt/drawings/_rels/vmlDrawing43.vml.rels><?xml version="1.0" encoding="UTF-8" standalone="yes"?>
<Relationships xmlns="http://schemas.openxmlformats.org/package/2006/relationships"><Relationship Id="rId11" Type="http://schemas.openxmlformats.org/officeDocument/2006/relationships/image" Target="../media/image203.emf"/><Relationship Id="rId12" Type="http://schemas.openxmlformats.org/officeDocument/2006/relationships/image" Target="../media/image204.emf"/><Relationship Id="rId1" Type="http://schemas.openxmlformats.org/officeDocument/2006/relationships/image" Target="../media/image193.emf"/><Relationship Id="rId2" Type="http://schemas.openxmlformats.org/officeDocument/2006/relationships/image" Target="../media/image194.emf"/><Relationship Id="rId3" Type="http://schemas.openxmlformats.org/officeDocument/2006/relationships/image" Target="../media/image195.emf"/><Relationship Id="rId4" Type="http://schemas.openxmlformats.org/officeDocument/2006/relationships/image" Target="../media/image196.emf"/><Relationship Id="rId5" Type="http://schemas.openxmlformats.org/officeDocument/2006/relationships/image" Target="../media/image197.emf"/><Relationship Id="rId6" Type="http://schemas.openxmlformats.org/officeDocument/2006/relationships/image" Target="../media/image198.emf"/><Relationship Id="rId7" Type="http://schemas.openxmlformats.org/officeDocument/2006/relationships/image" Target="../media/image199.emf"/><Relationship Id="rId8" Type="http://schemas.openxmlformats.org/officeDocument/2006/relationships/image" Target="../media/image200.emf"/><Relationship Id="rId9" Type="http://schemas.openxmlformats.org/officeDocument/2006/relationships/image" Target="../media/image201.emf"/><Relationship Id="rId10" Type="http://schemas.openxmlformats.org/officeDocument/2006/relationships/image" Target="../media/image202.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07.wmf"/><Relationship Id="rId4" Type="http://schemas.openxmlformats.org/officeDocument/2006/relationships/image" Target="../media/image208.wmf"/><Relationship Id="rId1" Type="http://schemas.openxmlformats.org/officeDocument/2006/relationships/image" Target="../media/image205.wmf"/><Relationship Id="rId2" Type="http://schemas.openxmlformats.org/officeDocument/2006/relationships/image" Target="../media/image206.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10.wmf"/><Relationship Id="rId2" Type="http://schemas.openxmlformats.org/officeDocument/2006/relationships/image" Target="../media/image211.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14.emf"/><Relationship Id="rId2" Type="http://schemas.openxmlformats.org/officeDocument/2006/relationships/image" Target="../media/image2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 Id="rId2"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1" Type="http://schemas.openxmlformats.org/officeDocument/2006/relationships/image" Target="../media/image38.wmf"/><Relationship Id="rId2"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wmf"/><Relationship Id="rId2"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45D06C1-91A3-7F40-BBF2-CC87047279AA}" type="datetimeFigureOut">
              <a:rPr lang="en-US" smtClean="0"/>
              <a:pPr/>
              <a:t>3/15/14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1BDDF4-9BA3-934D-82DE-5E8D7D037881}" type="slidenum">
              <a:rPr lang="en-US" smtClean="0"/>
              <a:pPr/>
              <a:t>‹#›</a:t>
            </a:fld>
            <a:endParaRPr lang="en-US"/>
          </a:p>
        </p:txBody>
      </p:sp>
    </p:spTree>
    <p:extLst>
      <p:ext uri="{BB962C8B-B14F-4D97-AF65-F5344CB8AC3E}">
        <p14:creationId xmlns:p14="http://schemas.microsoft.com/office/powerpoint/2010/main" val="42806338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00849602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38</a:t>
            </a:fld>
            <a:endParaRPr lang="en-US"/>
          </a:p>
        </p:txBody>
      </p:sp>
    </p:spTree>
    <p:extLst>
      <p:ext uri="{BB962C8B-B14F-4D97-AF65-F5344CB8AC3E}">
        <p14:creationId xmlns:p14="http://schemas.microsoft.com/office/powerpoint/2010/main" val="1491221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5" name="Straight Connector 4"/>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extLst/>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smtClean="0"/>
              <a:t>Click to edit Master title style</a:t>
            </a:r>
            <a:endParaRPr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6" name="Date Placeholder 30"/>
          <p:cNvSpPr>
            <a:spLocks noGrp="1"/>
          </p:cNvSpPr>
          <p:nvPr>
            <p:ph type="dt" sz="half" idx="10"/>
          </p:nvPr>
        </p:nvSpPr>
        <p:spPr>
          <a:xfrm>
            <a:off x="5033639" y="6557963"/>
            <a:ext cx="2840361" cy="227012"/>
          </a:xfrm>
        </p:spPr>
        <p:txBody>
          <a:bodyPr/>
          <a:lstStyle>
            <a:lvl1pPr>
              <a:defRPr lang="en-US">
                <a:solidFill>
                  <a:srgbClr val="FFFFFF"/>
                </a:solidFill>
              </a:defRPr>
            </a:lvl1pPr>
            <a:extLst/>
          </a:lstStyle>
          <a:p>
            <a:pPr>
              <a:defRPr/>
            </a:pPr>
            <a:r>
              <a:rPr lang="en-US" smtClean="0"/>
              <a:t>March 18 &amp; 20, 2014</a:t>
            </a:r>
            <a:endParaRPr/>
          </a:p>
        </p:txBody>
      </p:sp>
      <p:pic>
        <p:nvPicPr>
          <p:cNvPr id="7" name="Picture 6" descr="FNAL_logo_sm.gif"/>
          <p:cNvPicPr>
            <a:picLocks noChangeAspect="1"/>
          </p:cNvPicPr>
          <p:nvPr userDrawn="1"/>
        </p:nvPicPr>
        <p:blipFill>
          <a:blip r:embed="rId2" cstate="print"/>
          <a:stretch>
            <a:fillRect/>
          </a:stretch>
        </p:blipFill>
        <p:spPr>
          <a:xfrm>
            <a:off x="0" y="0"/>
            <a:ext cx="903767" cy="926942"/>
          </a:xfrm>
          <a:prstGeom prst="rect">
            <a:avLst/>
          </a:prstGeom>
        </p:spPr>
      </p:pic>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7135" y="134244"/>
            <a:ext cx="8262937" cy="441325"/>
          </a:xfrm>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503777" y="752368"/>
            <a:ext cx="8251825" cy="555307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6"/>
          <p:cNvSpPr>
            <a:spLocks noGrp="1"/>
          </p:cNvSpPr>
          <p:nvPr>
            <p:ph type="dt" sz="half" idx="10"/>
          </p:nvPr>
        </p:nvSpPr>
        <p:spPr/>
        <p:txBody>
          <a:bodyPr/>
          <a:lstStyle>
            <a:lvl1pPr>
              <a:defRPr/>
            </a:lvl1pPr>
          </a:lstStyle>
          <a:p>
            <a:pPr>
              <a:defRPr/>
            </a:pPr>
            <a:r>
              <a:rPr lang="en-US" smtClean="0"/>
              <a:t>March 18 &amp; 20, 2014</a:t>
            </a:r>
            <a:endParaRPr lang="en-US" dirty="0"/>
          </a:p>
        </p:txBody>
      </p:sp>
      <p:sp>
        <p:nvSpPr>
          <p:cNvPr id="5" name="Footer Placeholder 3"/>
          <p:cNvSpPr>
            <a:spLocks noGrp="1"/>
          </p:cNvSpPr>
          <p:nvPr>
            <p:ph type="ftr" sz="quarter" idx="11"/>
          </p:nvPr>
        </p:nvSpPr>
        <p:spPr/>
        <p:txBody>
          <a:bodyPr/>
          <a:lstStyle>
            <a:lvl1pPr>
              <a:defRPr/>
            </a:lvl1pPr>
          </a:lstStyle>
          <a:p>
            <a:pPr>
              <a:defRPr/>
            </a:pPr>
            <a:r>
              <a:rPr lang="fr-FR" smtClean="0"/>
              <a:t>E. Prebys, NIU Phy 790 Guest Lecture</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8309CFA1-B09C-442F-85C3-919131D33D24}"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243388" y="6557963"/>
            <a:ext cx="2001837" cy="227012"/>
          </a:xfrm>
        </p:spPr>
        <p:txBody>
          <a:bodyPr/>
          <a:lstStyle>
            <a:lvl1pPr>
              <a:defRPr/>
            </a:lvl1pPr>
            <a:extLst/>
          </a:lstStyle>
          <a:p>
            <a:pPr>
              <a:defRPr/>
            </a:pPr>
            <a:r>
              <a:rPr lang="en-US" smtClean="0"/>
              <a:t>March 18 &amp; 20, 2014</a:t>
            </a:r>
            <a:endParaRPr lang="en-US"/>
          </a:p>
        </p:txBody>
      </p:sp>
      <p:sp>
        <p:nvSpPr>
          <p:cNvPr id="5" name="Footer Placeholder 4"/>
          <p:cNvSpPr>
            <a:spLocks noGrp="1"/>
          </p:cNvSpPr>
          <p:nvPr>
            <p:ph type="ftr" sz="quarter" idx="11"/>
          </p:nvPr>
        </p:nvSpPr>
        <p:spPr>
          <a:xfrm>
            <a:off x="457200" y="6556375"/>
            <a:ext cx="3657600" cy="228600"/>
          </a:xfrm>
        </p:spPr>
        <p:txBody>
          <a:bodyPr/>
          <a:lstStyle>
            <a:lvl1pPr>
              <a:defRPr/>
            </a:lvl1pPr>
            <a:extLst/>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a:xfrm>
            <a:off x="6254750" y="6553200"/>
            <a:ext cx="587375" cy="228600"/>
          </a:xfrm>
        </p:spPr>
        <p:txBody>
          <a:bodyPr/>
          <a:lstStyle>
            <a:lvl1pPr>
              <a:defRPr>
                <a:solidFill>
                  <a:schemeClr val="tx2"/>
                </a:solidFill>
              </a:defRPr>
            </a:lvl1pPr>
            <a:extLst/>
          </a:lstStyle>
          <a:p>
            <a:pPr>
              <a:defRPr/>
            </a:pPr>
            <a:fld id="{05B137E2-35D0-4667-9362-8260FF57AB0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0"/>
            <a:ext cx="7772400" cy="5334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952500"/>
            <a:ext cx="3810000" cy="257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52500"/>
            <a:ext cx="3810000" cy="257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3676650"/>
            <a:ext cx="3810000" cy="257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76650"/>
            <a:ext cx="3810000" cy="257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a:xfrm>
            <a:off x="8305800" y="6477000"/>
            <a:ext cx="838200" cy="381000"/>
          </a:xfrm>
        </p:spPr>
        <p:txBody>
          <a:bodyPr/>
          <a:lstStyle>
            <a:lvl1pPr>
              <a:defRPr/>
            </a:lvl1pPr>
          </a:lstStyle>
          <a:p>
            <a:pPr>
              <a:defRPr/>
            </a:pPr>
            <a:fld id="{CFBD7FE8-51C5-4648-9E54-A2671E802740}" type="slidenum">
              <a:rPr lang="en-US"/>
              <a:pPr>
                <a:defRPr/>
              </a:pPr>
              <a:t>‹#›</a:t>
            </a:fld>
            <a:endParaRPr lang="en-US"/>
          </a:p>
        </p:txBody>
      </p:sp>
    </p:spTree>
    <p:extLst>
      <p:ext uri="{BB962C8B-B14F-4D97-AF65-F5344CB8AC3E}">
        <p14:creationId xmlns:p14="http://schemas.microsoft.com/office/powerpoint/2010/main" val="1122005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19200"/>
            <a:ext cx="40767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219200"/>
            <a:ext cx="40767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10100" y="3733800"/>
            <a:ext cx="40767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pPr>
              <a:defRPr/>
            </a:pPr>
            <a:r>
              <a:rPr lang="en-US" smtClean="0"/>
              <a:t>March 18 &amp; 20, 2014</a:t>
            </a:r>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pPr>
              <a:defRPr/>
            </a:pPr>
            <a:r>
              <a:rPr lang="en-US" smtClean="0"/>
              <a:t>E. Prebys, NIU Phy 790 Guest Lecture</a:t>
            </a:r>
            <a:endParaRPr lang="en-US">
              <a:latin typeface="+mn-lt"/>
            </a:endParaRPr>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pPr>
              <a:defRPr/>
            </a:pPr>
            <a:fld id="{BA33168C-16D6-42A2-AF6D-3D5C06C9F0F0}" type="slidenum">
              <a:rPr lang="en-US"/>
              <a:pPr>
                <a:defRPr/>
              </a:pPr>
              <a:t>‹#›</a:t>
            </a:fld>
            <a:endParaRPr lang="en-US"/>
          </a:p>
        </p:txBody>
      </p:sp>
    </p:spTree>
    <p:extLst>
      <p:ext uri="{BB962C8B-B14F-4D97-AF65-F5344CB8AC3E}">
        <p14:creationId xmlns:p14="http://schemas.microsoft.com/office/powerpoint/2010/main" val="143608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8257" y="124288"/>
            <a:ext cx="8262937" cy="441325"/>
          </a:xfrm>
        </p:spPr>
        <p:txBody>
          <a:bodyPr/>
          <a:lstStyle>
            <a:lvl1pPr>
              <a:defRPr cap="none" baseline="0">
                <a:latin typeface="+mj-lt"/>
              </a:defRPr>
            </a:lvl1pPr>
            <a:extLst/>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6"/>
          <p:cNvSpPr>
            <a:spLocks noGrp="1"/>
          </p:cNvSpPr>
          <p:nvPr>
            <p:ph type="dt" sz="half" idx="10"/>
          </p:nvPr>
        </p:nvSpPr>
        <p:spPr>
          <a:xfrm>
            <a:off x="5741582" y="6569076"/>
            <a:ext cx="2516372" cy="161333"/>
          </a:xfrm>
        </p:spPr>
        <p:txBody>
          <a:bodyPr/>
          <a:lstStyle>
            <a:lvl1pPr>
              <a:defRPr/>
            </a:lvl1pPr>
          </a:lstStyle>
          <a:p>
            <a:pPr>
              <a:defRPr/>
            </a:pPr>
            <a:r>
              <a:rPr lang="en-US" smtClean="0"/>
              <a:t>March 18 &amp; 20, 2014</a:t>
            </a:r>
            <a:endParaRPr lang="en-US" dirty="0"/>
          </a:p>
        </p:txBody>
      </p:sp>
      <p:sp>
        <p:nvSpPr>
          <p:cNvPr id="5" name="Footer Placeholder 3"/>
          <p:cNvSpPr>
            <a:spLocks noGrp="1"/>
          </p:cNvSpPr>
          <p:nvPr>
            <p:ph type="ftr" sz="quarter" idx="11"/>
          </p:nvPr>
        </p:nvSpPr>
        <p:spPr>
          <a:xfrm>
            <a:off x="457199" y="6557963"/>
            <a:ext cx="3859619" cy="172446"/>
          </a:xfrm>
        </p:spPr>
        <p:txBody>
          <a:bodyPr/>
          <a:lstStyle>
            <a:lvl1pPr algn="l">
              <a:defRPr/>
            </a:lvl1pPr>
          </a:lstStyle>
          <a:p>
            <a:pPr>
              <a:defRPr/>
            </a:pPr>
            <a:r>
              <a:rPr lang="fr-FR" smtClean="0"/>
              <a:t>E. Prebys, NIU Phy 790 Guest Lecture</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BCA26155-0DCC-45D2-90B6-32F65F3F6C0F}"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smtClean="0"/>
              <a:t>Click to edit Master title style</a:t>
            </a:r>
            <a:endParaRPr lang="en-US"/>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4" name="Date Placeholder 3"/>
          <p:cNvSpPr>
            <a:spLocks noGrp="1"/>
          </p:cNvSpPr>
          <p:nvPr>
            <p:ph type="dt" sz="half" idx="10"/>
          </p:nvPr>
        </p:nvSpPr>
        <p:spPr>
          <a:xfrm>
            <a:off x="4724400" y="6556375"/>
            <a:ext cx="2001838" cy="227013"/>
          </a:xfrm>
        </p:spPr>
        <p:txBody>
          <a:bodyPr/>
          <a:lstStyle>
            <a:lvl1pPr>
              <a:defRPr>
                <a:solidFill>
                  <a:schemeClr val="tx2"/>
                </a:solidFill>
              </a:defRPr>
            </a:lvl1pPr>
            <a:extLst/>
          </a:lstStyle>
          <a:p>
            <a:pPr>
              <a:defRPr/>
            </a:pPr>
            <a:r>
              <a:rPr lang="en-US" smtClean="0"/>
              <a:t>March 18 &amp; 20, 2014</a:t>
            </a:r>
            <a:endParaRPr lang="en-US"/>
          </a:p>
        </p:txBody>
      </p:sp>
      <p:sp>
        <p:nvSpPr>
          <p:cNvPr id="5" name="Footer Placeholder 4"/>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a:xfrm>
            <a:off x="6734175" y="6554788"/>
            <a:ext cx="587375" cy="228600"/>
          </a:xfrm>
        </p:spPr>
        <p:txBody>
          <a:bodyPr/>
          <a:lstStyle>
            <a:lvl1pPr>
              <a:defRPr/>
            </a:lvl1pPr>
            <a:extLst/>
          </a:lstStyle>
          <a:p>
            <a:pPr>
              <a:defRPr/>
            </a:pPr>
            <a:fld id="{03C22C54-04B8-4329-8E4F-B3EC0867C1C2}"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408" y="224393"/>
            <a:ext cx="8371114" cy="507274"/>
          </a:xfrm>
        </p:spPr>
        <p:txBody>
          <a:bodyPr/>
          <a:lstStyle>
            <a:extLst/>
          </a:lstStyle>
          <a:p>
            <a:r>
              <a:rPr lang="en-US" smtClean="0"/>
              <a:t>Click to edit Master title style</a:t>
            </a:r>
            <a:endParaRPr lang="en-US" dirty="0"/>
          </a:p>
        </p:txBody>
      </p:sp>
      <p:sp>
        <p:nvSpPr>
          <p:cNvPr id="3" name="Content Placeholder 2"/>
          <p:cNvSpPr>
            <a:spLocks noGrp="1"/>
          </p:cNvSpPr>
          <p:nvPr>
            <p:ph sz="half" idx="1"/>
          </p:nvPr>
        </p:nvSpPr>
        <p:spPr>
          <a:xfrm>
            <a:off x="519661" y="862297"/>
            <a:ext cx="4060371" cy="5146449"/>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17530" y="853420"/>
            <a:ext cx="4172275" cy="5179106"/>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March 18 &amp; 20, 2014</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fr-FR" smtClean="0"/>
              <a:t>E. Prebys, NIU Phy 790 Guest Lecture</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8D914655-DFE5-45AD-AEB7-B6324F535D8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smtClean="0"/>
              <a:t>Click to edit Master title style</a:t>
            </a:r>
            <a:endParaRPr lang="en-US" dirty="0"/>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6"/>
          <p:cNvSpPr>
            <a:spLocks noGrp="1"/>
          </p:cNvSpPr>
          <p:nvPr>
            <p:ph type="dt" sz="half" idx="10"/>
          </p:nvPr>
        </p:nvSpPr>
        <p:spPr/>
        <p:txBody>
          <a:bodyPr/>
          <a:lstStyle>
            <a:lvl1pPr>
              <a:defRPr/>
            </a:lvl1pPr>
          </a:lstStyle>
          <a:p>
            <a:pPr>
              <a:defRPr/>
            </a:pPr>
            <a:r>
              <a:rPr lang="en-US" smtClean="0"/>
              <a:t>March 18 &amp; 20, 2014</a:t>
            </a:r>
            <a:endParaRPr lang="en-US" dirty="0"/>
          </a:p>
        </p:txBody>
      </p:sp>
      <p:sp>
        <p:nvSpPr>
          <p:cNvPr id="8" name="Footer Placeholder 3"/>
          <p:cNvSpPr>
            <a:spLocks noGrp="1"/>
          </p:cNvSpPr>
          <p:nvPr>
            <p:ph type="ftr" sz="quarter" idx="11"/>
          </p:nvPr>
        </p:nvSpPr>
        <p:spPr/>
        <p:txBody>
          <a:bodyPr/>
          <a:lstStyle>
            <a:lvl1pPr>
              <a:defRPr/>
            </a:lvl1pPr>
          </a:lstStyle>
          <a:p>
            <a:pPr>
              <a:defRPr/>
            </a:pPr>
            <a:r>
              <a:rPr lang="fr-FR" smtClean="0"/>
              <a:t>E. Prebys, NIU Phy 790 Guest Lecture</a:t>
            </a:r>
            <a:endParaRPr lang="en-US">
              <a:latin typeface="+mn-lt"/>
            </a:endParaRPr>
          </a:p>
        </p:txBody>
      </p:sp>
      <p:sp>
        <p:nvSpPr>
          <p:cNvPr id="9" name="Slide Number Placeholder 15"/>
          <p:cNvSpPr>
            <a:spLocks noGrp="1"/>
          </p:cNvSpPr>
          <p:nvPr>
            <p:ph type="sldNum" sz="quarter" idx="12"/>
          </p:nvPr>
        </p:nvSpPr>
        <p:spPr/>
        <p:txBody>
          <a:bodyPr/>
          <a:lstStyle>
            <a:lvl1pPr>
              <a:defRPr/>
            </a:lvl1pPr>
          </a:lstStyle>
          <a:p>
            <a:pPr>
              <a:defRPr/>
            </a:pPr>
            <a:fld id="{71013A5A-BD10-4E42-8EDD-42C4A14A642B}"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1587" y="115854"/>
            <a:ext cx="8490857" cy="463731"/>
          </a:xfrm>
        </p:spPr>
        <p:txBody>
          <a:bodyPr/>
          <a:lstStyle>
            <a:extLst/>
          </a:lstStyle>
          <a:p>
            <a:r>
              <a:rPr lang="en-US" smtClean="0"/>
              <a:t>Click to edit Master title style</a:t>
            </a:r>
            <a:endParaRPr lang="en-US" dirty="0"/>
          </a:p>
        </p:txBody>
      </p:sp>
      <p:sp>
        <p:nvSpPr>
          <p:cNvPr id="3" name="Date Placeholder 26"/>
          <p:cNvSpPr>
            <a:spLocks noGrp="1"/>
          </p:cNvSpPr>
          <p:nvPr>
            <p:ph type="dt" sz="half" idx="10"/>
          </p:nvPr>
        </p:nvSpPr>
        <p:spPr>
          <a:xfrm>
            <a:off x="5264458" y="6569076"/>
            <a:ext cx="2993496" cy="227012"/>
          </a:xfrm>
        </p:spPr>
        <p:txBody>
          <a:bodyPr/>
          <a:lstStyle>
            <a:lvl1pPr>
              <a:defRPr/>
            </a:lvl1pPr>
          </a:lstStyle>
          <a:p>
            <a:pPr>
              <a:defRPr/>
            </a:pPr>
            <a:r>
              <a:rPr lang="en-US" smtClean="0"/>
              <a:t>March 18 &amp; 20, 2014</a:t>
            </a:r>
            <a:endParaRPr lang="en-US" dirty="0"/>
          </a:p>
        </p:txBody>
      </p:sp>
      <p:sp>
        <p:nvSpPr>
          <p:cNvPr id="4" name="Footer Placeholder 3"/>
          <p:cNvSpPr>
            <a:spLocks noGrp="1"/>
          </p:cNvSpPr>
          <p:nvPr>
            <p:ph type="ftr" sz="quarter" idx="11"/>
          </p:nvPr>
        </p:nvSpPr>
        <p:spPr/>
        <p:txBody>
          <a:bodyPr/>
          <a:lstStyle>
            <a:lvl1pPr>
              <a:defRPr/>
            </a:lvl1pPr>
          </a:lstStyle>
          <a:p>
            <a:pPr>
              <a:defRPr/>
            </a:pPr>
            <a:r>
              <a:rPr lang="fr-FR" smtClean="0"/>
              <a:t>E. Prebys, NIU Phy 790 Guest Lecture</a:t>
            </a:r>
            <a:endParaRPr lang="en-US">
              <a:latin typeface="+mn-lt"/>
            </a:endParaRPr>
          </a:p>
        </p:txBody>
      </p:sp>
      <p:sp>
        <p:nvSpPr>
          <p:cNvPr id="5" name="Slide Number Placeholder 15"/>
          <p:cNvSpPr>
            <a:spLocks noGrp="1"/>
          </p:cNvSpPr>
          <p:nvPr>
            <p:ph type="sldNum" sz="quarter" idx="12"/>
          </p:nvPr>
        </p:nvSpPr>
        <p:spPr/>
        <p:txBody>
          <a:bodyPr/>
          <a:lstStyle>
            <a:lvl1pPr>
              <a:defRPr/>
            </a:lvl1pPr>
          </a:lstStyle>
          <a:p>
            <a:pPr>
              <a:defRPr/>
            </a:pPr>
            <a:fld id="{BAB536C3-BB10-4165-8E74-99838CB51702}"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p:cNvSpPr>
            <a:spLocks noGrp="1"/>
          </p:cNvSpPr>
          <p:nvPr>
            <p:ph type="dt" sz="half" idx="10"/>
          </p:nvPr>
        </p:nvSpPr>
        <p:spPr/>
        <p:txBody>
          <a:bodyPr/>
          <a:lstStyle>
            <a:lvl1pPr>
              <a:defRPr/>
            </a:lvl1pPr>
          </a:lstStyle>
          <a:p>
            <a:pPr>
              <a:defRPr/>
            </a:pPr>
            <a:r>
              <a:rPr lang="en-US" smtClean="0"/>
              <a:t>March 18 &amp; 20, 2014</a:t>
            </a:r>
            <a:endParaRPr lang="en-US" dirty="0"/>
          </a:p>
        </p:txBody>
      </p:sp>
      <p:sp>
        <p:nvSpPr>
          <p:cNvPr id="3" name="Footer Placeholder 3"/>
          <p:cNvSpPr>
            <a:spLocks noGrp="1"/>
          </p:cNvSpPr>
          <p:nvPr>
            <p:ph type="ftr" sz="quarter" idx="11"/>
          </p:nvPr>
        </p:nvSpPr>
        <p:spPr/>
        <p:txBody>
          <a:bodyPr/>
          <a:lstStyle>
            <a:lvl1pPr>
              <a:defRPr/>
            </a:lvl1pPr>
          </a:lstStyle>
          <a:p>
            <a:pPr>
              <a:defRPr/>
            </a:pPr>
            <a:r>
              <a:rPr lang="fr-FR" smtClean="0"/>
              <a:t>E. Prebys, NIU Phy 790 Guest Lecture</a:t>
            </a:r>
            <a:endParaRPr lang="en-US">
              <a:latin typeface="+mn-lt"/>
            </a:endParaRPr>
          </a:p>
        </p:txBody>
      </p:sp>
      <p:sp>
        <p:nvSpPr>
          <p:cNvPr id="4" name="Slide Number Placeholder 15"/>
          <p:cNvSpPr>
            <a:spLocks noGrp="1"/>
          </p:cNvSpPr>
          <p:nvPr>
            <p:ph type="sldNum" sz="quarter" idx="12"/>
          </p:nvPr>
        </p:nvSpPr>
        <p:spPr/>
        <p:txBody>
          <a:bodyPr/>
          <a:lstStyle>
            <a:lvl1pPr>
              <a:defRPr/>
            </a:lvl1pPr>
          </a:lstStyle>
          <a:p>
            <a:pPr>
              <a:defRPr/>
            </a:pPr>
            <a:fld id="{7A871096-0617-41A5-9758-D80165640925}"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smtClean="0"/>
              <a:t>Click to edit Master title style</a:t>
            </a:r>
            <a:endParaRPr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March 18 &amp; 20, 2014</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fr-FR" smtClean="0"/>
              <a:t>E. Prebys, NIU Phy 790 Guest Lecture</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B7584E87-2809-400F-A130-20751D1ABD7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5" name="Rectangle 4"/>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6" name="Rectangle 5"/>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smtClean="0"/>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7" name="Date Placeholder 4"/>
          <p:cNvSpPr>
            <a:spLocks noGrp="1"/>
          </p:cNvSpPr>
          <p:nvPr>
            <p:ph type="dt" sz="half" idx="10"/>
          </p:nvPr>
        </p:nvSpPr>
        <p:spPr/>
        <p:txBody>
          <a:bodyPr/>
          <a:lstStyle>
            <a:lvl1pPr>
              <a:defRPr/>
            </a:lvl1pPr>
            <a:extLst/>
          </a:lstStyle>
          <a:p>
            <a:pPr>
              <a:defRPr/>
            </a:pPr>
            <a:r>
              <a:rPr lang="en-US" smtClean="0"/>
              <a:t>March 18 &amp; 20, 2014</a:t>
            </a:r>
            <a:endParaRPr lang="en-US"/>
          </a:p>
        </p:txBody>
      </p:sp>
      <p:sp>
        <p:nvSpPr>
          <p:cNvPr id="8" name="Footer Placeholder 5"/>
          <p:cNvSpPr>
            <a:spLocks noGrp="1"/>
          </p:cNvSpPr>
          <p:nvPr>
            <p:ph type="ftr" sz="quarter" idx="11"/>
          </p:nvPr>
        </p:nvSpPr>
        <p:spPr/>
        <p:txBody>
          <a:bodyPr/>
          <a:lstStyle>
            <a:lvl1pPr>
              <a:defRPr/>
            </a:lvl1pPr>
            <a:extLst/>
          </a:lstStyle>
          <a:p>
            <a:pPr>
              <a:defRPr/>
            </a:pPr>
            <a:r>
              <a:rPr lang="fr-FR" smtClean="0"/>
              <a:t>E. Prebys, NIU Phy 790 Guest Lecture</a:t>
            </a:r>
            <a:endParaRPr lang="en-US">
              <a:latin typeface="+mn-lt"/>
            </a:endParaRPr>
          </a:p>
        </p:txBody>
      </p:sp>
      <p:sp>
        <p:nvSpPr>
          <p:cNvPr id="9" name="Slide Number Placeholder 6"/>
          <p:cNvSpPr>
            <a:spLocks noGrp="1"/>
          </p:cNvSpPr>
          <p:nvPr>
            <p:ph type="sldNum" sz="quarter" idx="12"/>
          </p:nvPr>
        </p:nvSpPr>
        <p:spPr/>
        <p:txBody>
          <a:bodyPr/>
          <a:lstStyle>
            <a:lvl1pPr>
              <a:defRPr/>
            </a:lvl1pPr>
            <a:extLst/>
          </a:lstStyle>
          <a:p>
            <a:pPr>
              <a:defRPr/>
            </a:pPr>
            <a:fld id="{F58A0D8F-9A19-4D03-8318-653C6FCD8B95}"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2" y="0"/>
            <a:ext cx="391887" cy="6858000"/>
          </a:xfrm>
          <a:prstGeom prst="rect">
            <a:avLst/>
          </a:prstGeom>
          <a:blipFill>
            <a:blip r:embed="rId15"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defRPr/>
            </a:pPr>
            <a:endParaRPr lang="en-US"/>
          </a:p>
        </p:txBody>
      </p:sp>
      <p:sp>
        <p:nvSpPr>
          <p:cNvPr id="3" name="Title Placeholder 2"/>
          <p:cNvSpPr>
            <a:spLocks noGrp="1"/>
          </p:cNvSpPr>
          <p:nvPr>
            <p:ph type="title"/>
          </p:nvPr>
        </p:nvSpPr>
        <p:spPr>
          <a:xfrm>
            <a:off x="497135" y="134244"/>
            <a:ext cx="8262937" cy="441325"/>
          </a:xfrm>
          <a:prstGeom prst="rect">
            <a:avLst/>
          </a:prstGeom>
        </p:spPr>
        <p:txBody>
          <a:bodyPr vert="horz" lIns="45720" tIns="0" rIns="45720" bIns="0" anchor="b" anchorCtr="0">
            <a:noAutofit/>
          </a:bodyPr>
          <a:lstStyle>
            <a:extLst/>
          </a:lstStyle>
          <a:p>
            <a:r>
              <a:rPr lang="en-US" smtClean="0"/>
              <a:t>Click to edit Master title style</a:t>
            </a:r>
            <a:endParaRPr lang="en-US" dirty="0"/>
          </a:p>
        </p:txBody>
      </p:sp>
      <p:sp>
        <p:nvSpPr>
          <p:cNvPr id="1030" name="Text Placeholder 30"/>
          <p:cNvSpPr>
            <a:spLocks noGrp="1"/>
          </p:cNvSpPr>
          <p:nvPr>
            <p:ph type="body" idx="1"/>
          </p:nvPr>
        </p:nvSpPr>
        <p:spPr bwMode="auto">
          <a:xfrm>
            <a:off x="503776" y="690225"/>
            <a:ext cx="8251825" cy="5553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7" name="Date Placeholder 26"/>
          <p:cNvSpPr>
            <a:spLocks noGrp="1"/>
          </p:cNvSpPr>
          <p:nvPr>
            <p:ph type="dt" sz="half" idx="2"/>
          </p:nvPr>
        </p:nvSpPr>
        <p:spPr>
          <a:xfrm>
            <a:off x="5486400" y="6569076"/>
            <a:ext cx="2771553" cy="227012"/>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smtClean="0"/>
              <a:t>March 18 &amp; 20, 2014</a:t>
            </a:r>
            <a:endParaRPr lang="en-US" dirty="0"/>
          </a:p>
        </p:txBody>
      </p:sp>
      <p:sp>
        <p:nvSpPr>
          <p:cNvPr id="4" name="Footer Placeholder 3"/>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fr-FR" smtClean="0"/>
              <a:t>E. Prebys, NIU Phy 790 Guest Lecture</a:t>
            </a:r>
            <a:endParaRPr lang="en-US">
              <a:latin typeface="+mn-lt"/>
            </a:endParaRPr>
          </a:p>
        </p:txBody>
      </p:sp>
      <p:sp>
        <p:nvSpPr>
          <p:cNvPr id="16" name="Slide Number Placeholder 15"/>
          <p:cNvSpPr>
            <a:spLocks noGrp="1"/>
          </p:cNvSpPr>
          <p:nvPr>
            <p:ph type="sldNum" sz="quarter" idx="4"/>
          </p:nvPr>
        </p:nvSpPr>
        <p:spPr>
          <a:xfrm>
            <a:off x="8337550" y="6534150"/>
            <a:ext cx="588963" cy="228600"/>
          </a:xfrm>
          <a:prstGeom prst="rect">
            <a:avLst/>
          </a:prstGeom>
        </p:spPr>
        <p:txBody>
          <a:bodyPr vert="horz" lIns="0" tIns="0" rIns="0" bIns="0" anchor="b"/>
          <a:lstStyle>
            <a:lvl1pPr algn="r" eaLnBrk="1" latinLnBrk="0" hangingPunct="1">
              <a:defRPr kumimoji="0" sz="1100">
                <a:solidFill>
                  <a:schemeClr val="tx2"/>
                </a:solidFill>
                <a:latin typeface="Arial" charset="0"/>
              </a:defRPr>
            </a:lvl1pPr>
            <a:extLst/>
          </a:lstStyle>
          <a:p>
            <a:pPr>
              <a:defRPr/>
            </a:pPr>
            <a:fld id="{61210FB4-E372-466D-A3EB-21FD966A10F2}" type="slidenum">
              <a:rPr lang="en-US"/>
              <a:pPr>
                <a:defRPr/>
              </a:pPr>
              <a:t>‹#›</a:t>
            </a:fld>
            <a:endParaRPr lang="en-US"/>
          </a:p>
        </p:txBody>
      </p:sp>
      <p:sp>
        <p:nvSpPr>
          <p:cNvPr id="8"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0" name="Picture 9" descr="FNAL_logo_sm.gif"/>
          <p:cNvPicPr>
            <a:picLocks noChangeAspect="1"/>
          </p:cNvPicPr>
          <p:nvPr userDrawn="1"/>
        </p:nvPicPr>
        <p:blipFill>
          <a:blip r:embed="rId16" cstate="print"/>
          <a:stretch>
            <a:fillRect/>
          </a:stretch>
        </p:blipFill>
        <p:spPr>
          <a:xfrm>
            <a:off x="0" y="1"/>
            <a:ext cx="371959" cy="381496"/>
          </a:xfrm>
          <a:prstGeom prst="rect">
            <a:avLst/>
          </a:prstGeom>
        </p:spPr>
      </p:pic>
    </p:spTree>
  </p:cSld>
  <p:clrMap bg1="lt1" tx1="dk1" bg2="lt2" tx2="dk2" accent1="accent1" accent2="accent2" accent3="accent3" accent4="accent4" accent5="accent5" accent6="accent6" hlink="hlink" folHlink="folHlink"/>
  <p:sldLayoutIdLst>
    <p:sldLayoutId id="2147483764" r:id="rId1"/>
    <p:sldLayoutId id="2147483757" r:id="rId2"/>
    <p:sldLayoutId id="2147483765" r:id="rId3"/>
    <p:sldLayoutId id="2147483758" r:id="rId4"/>
    <p:sldLayoutId id="2147483759" r:id="rId5"/>
    <p:sldLayoutId id="2147483760" r:id="rId6"/>
    <p:sldLayoutId id="2147483761" r:id="rId7"/>
    <p:sldLayoutId id="2147483762" r:id="rId8"/>
    <p:sldLayoutId id="2147483766" r:id="rId9"/>
    <p:sldLayoutId id="2147483763" r:id="rId10"/>
    <p:sldLayoutId id="2147483767" r:id="rId11"/>
    <p:sldLayoutId id="2147483768" r:id="rId12"/>
    <p:sldLayoutId id="2147483769" r:id="rId13"/>
  </p:sldLayoutIdLst>
  <p:transition xmlns:p14="http://schemas.microsoft.com/office/powerpoint/2010/main">
    <p:fade thruBlk="1"/>
  </p:transition>
  <p:timing>
    <p:tnLst>
      <p:par>
        <p:cTn xmlns:p14="http://schemas.microsoft.com/office/powerpoint/2010/main" id="1" dur="indefinite" restart="never" nodeType="tmRoot"/>
      </p:par>
    </p:tnLst>
  </p:timing>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eaLnBrk="1" fontAlgn="base" hangingPunct="1">
        <a:spcBef>
          <a:spcPct val="0"/>
        </a:spcBef>
        <a:spcAft>
          <a:spcPct val="0"/>
        </a:spcAft>
        <a:defRPr sz="2800" b="1">
          <a:solidFill>
            <a:schemeClr val="tx1"/>
          </a:solidFill>
          <a:latin typeface="Trebuchet MS" pitchFamily="34" charset="0"/>
        </a:defRPr>
      </a:lvl6pPr>
      <a:lvl7pPr marL="914400" algn="l" rtl="0" eaLnBrk="1" fontAlgn="base" hangingPunct="1">
        <a:spcBef>
          <a:spcPct val="0"/>
        </a:spcBef>
        <a:spcAft>
          <a:spcPct val="0"/>
        </a:spcAft>
        <a:defRPr sz="2800" b="1">
          <a:solidFill>
            <a:schemeClr val="tx1"/>
          </a:solidFill>
          <a:latin typeface="Trebuchet MS" pitchFamily="34" charset="0"/>
        </a:defRPr>
      </a:lvl7pPr>
      <a:lvl8pPr marL="1371600" algn="l" rtl="0" eaLnBrk="1" fontAlgn="base" hangingPunct="1">
        <a:spcBef>
          <a:spcPct val="0"/>
        </a:spcBef>
        <a:spcAft>
          <a:spcPct val="0"/>
        </a:spcAft>
        <a:defRPr sz="2800" b="1">
          <a:solidFill>
            <a:schemeClr val="tx1"/>
          </a:solidFill>
          <a:latin typeface="Trebuchet MS" pitchFamily="34" charset="0"/>
        </a:defRPr>
      </a:lvl8pPr>
      <a:lvl9pPr marL="1828800" algn="l" rtl="0" eaLnBrk="1" fontAlgn="base" hangingPunct="1">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oleObject" Target="../embeddings/oleObject16.bin"/><Relationship Id="rId5" Type="http://schemas.openxmlformats.org/officeDocument/2006/relationships/image" Target="../media/image30.emf"/><Relationship Id="rId6" Type="http://schemas.openxmlformats.org/officeDocument/2006/relationships/image" Target="../media/image32.png"/><Relationship Id="rId7" Type="http://schemas.openxmlformats.org/officeDocument/2006/relationships/image" Target="../media/image33.emf"/><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emf"/><Relationship Id="rId11" Type="http://schemas.openxmlformats.org/officeDocument/2006/relationships/image" Target="../media/image37.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 Type="http://schemas.openxmlformats.org/officeDocument/2006/relationships/image" Target="../media/image40.emf"/><Relationship Id="rId12" Type="http://schemas.openxmlformats.org/officeDocument/2006/relationships/oleObject" Target="../embeddings/oleObject20.bin"/><Relationship Id="rId13" Type="http://schemas.openxmlformats.org/officeDocument/2006/relationships/image" Target="../media/image41.emf"/><Relationship Id="rId14" Type="http://schemas.openxmlformats.org/officeDocument/2006/relationships/oleObject" Target="../embeddings/oleObject21.bin"/><Relationship Id="rId15" Type="http://schemas.openxmlformats.org/officeDocument/2006/relationships/image" Target="../media/image42.emf"/><Relationship Id="rId16" Type="http://schemas.openxmlformats.org/officeDocument/2006/relationships/oleObject" Target="../embeddings/oleObject22.bin"/><Relationship Id="rId17" Type="http://schemas.openxmlformats.org/officeDocument/2006/relationships/image" Target="../media/image43.emf"/><Relationship Id="rId1" Type="http://schemas.openxmlformats.org/officeDocument/2006/relationships/vmlDrawing" Target="../drawings/vmlDrawing8.vml"/><Relationship Id="rId2" Type="http://schemas.openxmlformats.org/officeDocument/2006/relationships/slideLayout" Target="../slideLayouts/slideLayout4.xml"/><Relationship Id="rId3" Type="http://schemas.openxmlformats.org/officeDocument/2006/relationships/image" Target="../media/image32.png"/><Relationship Id="rId4" Type="http://schemas.openxmlformats.org/officeDocument/2006/relationships/image" Target="../media/image44.wmf"/><Relationship Id="rId5" Type="http://schemas.openxmlformats.org/officeDocument/2006/relationships/image" Target="../media/image45.wmf"/><Relationship Id="rId6" Type="http://schemas.openxmlformats.org/officeDocument/2006/relationships/oleObject" Target="../embeddings/oleObject17.bin"/><Relationship Id="rId7" Type="http://schemas.openxmlformats.org/officeDocument/2006/relationships/image" Target="../media/image38.wmf"/><Relationship Id="rId8" Type="http://schemas.openxmlformats.org/officeDocument/2006/relationships/oleObject" Target="../embeddings/oleObject18.bin"/><Relationship Id="rId9" Type="http://schemas.openxmlformats.org/officeDocument/2006/relationships/image" Target="../media/image39.emf"/><Relationship Id="rId10" Type="http://schemas.openxmlformats.org/officeDocument/2006/relationships/oleObject" Target="../embeddings/oleObject19.bin"/></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oleObject" Target="../embeddings/oleObject23.bin"/><Relationship Id="rId5" Type="http://schemas.openxmlformats.org/officeDocument/2006/relationships/image" Target="../media/image46.wmf"/><Relationship Id="rId6" Type="http://schemas.openxmlformats.org/officeDocument/2006/relationships/image" Target="../media/image44.wmf"/><Relationship Id="rId7" Type="http://schemas.openxmlformats.org/officeDocument/2006/relationships/oleObject" Target="../embeddings/oleObject24.bin"/><Relationship Id="rId8" Type="http://schemas.openxmlformats.org/officeDocument/2006/relationships/image" Target="../media/image42.emf"/><Relationship Id="rId1" Type="http://schemas.openxmlformats.org/officeDocument/2006/relationships/vmlDrawing" Target="../drawings/vmlDrawing9.v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1" Type="http://schemas.openxmlformats.org/officeDocument/2006/relationships/image" Target="../media/image50.emf"/><Relationship Id="rId12" Type="http://schemas.openxmlformats.org/officeDocument/2006/relationships/oleObject" Target="../embeddings/oleObject29.bin"/><Relationship Id="rId13" Type="http://schemas.openxmlformats.org/officeDocument/2006/relationships/image" Target="../media/image51.emf"/><Relationship Id="rId14" Type="http://schemas.openxmlformats.org/officeDocument/2006/relationships/oleObject" Target="../embeddings/oleObject30.bin"/><Relationship Id="rId15" Type="http://schemas.openxmlformats.org/officeDocument/2006/relationships/image" Target="../media/image52.emf"/><Relationship Id="rId16" Type="http://schemas.openxmlformats.org/officeDocument/2006/relationships/oleObject" Target="../embeddings/oleObject31.bin"/><Relationship Id="rId17" Type="http://schemas.openxmlformats.org/officeDocument/2006/relationships/image" Target="../media/image53.emf"/><Relationship Id="rId1" Type="http://schemas.openxmlformats.org/officeDocument/2006/relationships/vmlDrawing" Target="../drawings/vmlDrawing10.vml"/><Relationship Id="rId2" Type="http://schemas.openxmlformats.org/officeDocument/2006/relationships/slideLayout" Target="../slideLayouts/slideLayout2.xml"/><Relationship Id="rId3" Type="http://schemas.openxmlformats.org/officeDocument/2006/relationships/image" Target="../media/image54.emf"/><Relationship Id="rId4" Type="http://schemas.openxmlformats.org/officeDocument/2006/relationships/oleObject" Target="../embeddings/oleObject25.bin"/><Relationship Id="rId5" Type="http://schemas.openxmlformats.org/officeDocument/2006/relationships/image" Target="../media/image47.wmf"/><Relationship Id="rId6" Type="http://schemas.openxmlformats.org/officeDocument/2006/relationships/oleObject" Target="../embeddings/oleObject26.bin"/><Relationship Id="rId7" Type="http://schemas.openxmlformats.org/officeDocument/2006/relationships/image" Target="../media/image48.wmf"/><Relationship Id="rId8" Type="http://schemas.openxmlformats.org/officeDocument/2006/relationships/oleObject" Target="../embeddings/oleObject27.bin"/><Relationship Id="rId9" Type="http://schemas.openxmlformats.org/officeDocument/2006/relationships/image" Target="../media/image49.emf"/><Relationship Id="rId10" Type="http://schemas.openxmlformats.org/officeDocument/2006/relationships/oleObject" Target="../embeddings/oleObject28.bin"/></Relationships>
</file>

<file path=ppt/slides/_rels/slide15.xml.rels><?xml version="1.0" encoding="UTF-8" standalone="yes"?>
<Relationships xmlns="http://schemas.openxmlformats.org/package/2006/relationships"><Relationship Id="rId11" Type="http://schemas.openxmlformats.org/officeDocument/2006/relationships/oleObject" Target="../embeddings/oleObject36.bin"/><Relationship Id="rId12" Type="http://schemas.openxmlformats.org/officeDocument/2006/relationships/image" Target="../media/image57.wmf"/><Relationship Id="rId13" Type="http://schemas.openxmlformats.org/officeDocument/2006/relationships/oleObject" Target="../embeddings/oleObject37.bin"/><Relationship Id="rId14" Type="http://schemas.openxmlformats.org/officeDocument/2006/relationships/image" Target="../media/image58.emf"/><Relationship Id="rId1" Type="http://schemas.openxmlformats.org/officeDocument/2006/relationships/vmlDrawing" Target="../drawings/vmlDrawing11.vml"/><Relationship Id="rId2" Type="http://schemas.openxmlformats.org/officeDocument/2006/relationships/slideLayout" Target="../slideLayouts/slideLayout2.xml"/><Relationship Id="rId3" Type="http://schemas.openxmlformats.org/officeDocument/2006/relationships/oleObject" Target="../embeddings/oleObject32.bin"/><Relationship Id="rId4" Type="http://schemas.openxmlformats.org/officeDocument/2006/relationships/image" Target="../media/image55.wmf"/><Relationship Id="rId5" Type="http://schemas.openxmlformats.org/officeDocument/2006/relationships/oleObject" Target="../embeddings/oleObject33.bin"/><Relationship Id="rId6" Type="http://schemas.openxmlformats.org/officeDocument/2006/relationships/image" Target="../media/image56.wmf"/><Relationship Id="rId7" Type="http://schemas.openxmlformats.org/officeDocument/2006/relationships/oleObject" Target="../embeddings/oleObject34.bin"/><Relationship Id="rId8" Type="http://schemas.openxmlformats.org/officeDocument/2006/relationships/image" Target="../media/image47.wmf"/><Relationship Id="rId9" Type="http://schemas.openxmlformats.org/officeDocument/2006/relationships/oleObject" Target="../embeddings/oleObject35.bin"/><Relationship Id="rId10" Type="http://schemas.openxmlformats.org/officeDocument/2006/relationships/image" Target="../media/image48.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8.bin"/><Relationship Id="rId4" Type="http://schemas.openxmlformats.org/officeDocument/2006/relationships/image" Target="../media/image59.w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9.bin"/><Relationship Id="rId4" Type="http://schemas.openxmlformats.org/officeDocument/2006/relationships/image" Target="../media/image60.w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0.bin"/><Relationship Id="rId4" Type="http://schemas.openxmlformats.org/officeDocument/2006/relationships/image" Target="../media/image61.emf"/><Relationship Id="rId5" Type="http://schemas.openxmlformats.org/officeDocument/2006/relationships/oleObject" Target="../embeddings/oleObject41.bin"/><Relationship Id="rId6" Type="http://schemas.openxmlformats.org/officeDocument/2006/relationships/image" Target="../media/image62.emf"/><Relationship Id="rId7" Type="http://schemas.openxmlformats.org/officeDocument/2006/relationships/oleObject" Target="../embeddings/oleObject42.bin"/><Relationship Id="rId8" Type="http://schemas.openxmlformats.org/officeDocument/2006/relationships/image" Target="../media/image63.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3.bin"/><Relationship Id="rId4" Type="http://schemas.openxmlformats.org/officeDocument/2006/relationships/image" Target="../media/image64.wmf"/><Relationship Id="rId5" Type="http://schemas.openxmlformats.org/officeDocument/2006/relationships/oleObject" Target="../embeddings/oleObject44.bin"/><Relationship Id="rId6" Type="http://schemas.openxmlformats.org/officeDocument/2006/relationships/image" Target="../media/image65.wmf"/><Relationship Id="rId7" Type="http://schemas.openxmlformats.org/officeDocument/2006/relationships/oleObject" Target="../embeddings/oleObject45.bin"/><Relationship Id="rId8" Type="http://schemas.openxmlformats.org/officeDocument/2006/relationships/image" Target="../media/image66.wmf"/><Relationship Id="rId9" Type="http://schemas.openxmlformats.org/officeDocument/2006/relationships/oleObject" Target="../embeddings/oleObject46.bin"/><Relationship Id="rId10" Type="http://schemas.openxmlformats.org/officeDocument/2006/relationships/image" Target="../media/image67.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wmf"/><Relationship Id="rId5" Type="http://schemas.openxmlformats.org/officeDocument/2006/relationships/oleObject" Target="../embeddings/oleObject2.bin"/><Relationship Id="rId6"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7.bin"/><Relationship Id="rId4" Type="http://schemas.openxmlformats.org/officeDocument/2006/relationships/image" Target="../media/image68.wmf"/><Relationship Id="rId5" Type="http://schemas.openxmlformats.org/officeDocument/2006/relationships/oleObject" Target="../embeddings/oleObject48.bin"/><Relationship Id="rId6" Type="http://schemas.openxmlformats.org/officeDocument/2006/relationships/image" Target="../media/image69.wmf"/><Relationship Id="rId7" Type="http://schemas.openxmlformats.org/officeDocument/2006/relationships/oleObject" Target="../embeddings/oleObject49.bin"/><Relationship Id="rId8" Type="http://schemas.openxmlformats.org/officeDocument/2006/relationships/image" Target="../media/image70.wmf"/><Relationship Id="rId9" Type="http://schemas.openxmlformats.org/officeDocument/2006/relationships/oleObject" Target="../embeddings/oleObject50.bin"/><Relationship Id="rId10" Type="http://schemas.openxmlformats.org/officeDocument/2006/relationships/image" Target="../media/image71.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1.bin"/><Relationship Id="rId4" Type="http://schemas.openxmlformats.org/officeDocument/2006/relationships/image" Target="../media/image72.wmf"/><Relationship Id="rId5" Type="http://schemas.openxmlformats.org/officeDocument/2006/relationships/oleObject" Target="../embeddings/oleObject52.bin"/><Relationship Id="rId6" Type="http://schemas.openxmlformats.org/officeDocument/2006/relationships/image" Target="../media/image73.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1" Type="http://schemas.openxmlformats.org/officeDocument/2006/relationships/oleObject" Target="../embeddings/oleObject57.bin"/><Relationship Id="rId12" Type="http://schemas.openxmlformats.org/officeDocument/2006/relationships/image" Target="../media/image78.wmf"/><Relationship Id="rId13" Type="http://schemas.openxmlformats.org/officeDocument/2006/relationships/oleObject" Target="../embeddings/oleObject58.bin"/><Relationship Id="rId14" Type="http://schemas.openxmlformats.org/officeDocument/2006/relationships/image" Target="../media/image79.wmf"/><Relationship Id="rId1" Type="http://schemas.openxmlformats.org/officeDocument/2006/relationships/vmlDrawing" Target="../drawings/vmlDrawing18.vml"/><Relationship Id="rId2" Type="http://schemas.openxmlformats.org/officeDocument/2006/relationships/slideLayout" Target="../slideLayouts/slideLayout2.xml"/><Relationship Id="rId3" Type="http://schemas.openxmlformats.org/officeDocument/2006/relationships/oleObject" Target="../embeddings/oleObject53.bin"/><Relationship Id="rId4" Type="http://schemas.openxmlformats.org/officeDocument/2006/relationships/image" Target="../media/image74.wmf"/><Relationship Id="rId5" Type="http://schemas.openxmlformats.org/officeDocument/2006/relationships/oleObject" Target="../embeddings/oleObject54.bin"/><Relationship Id="rId6" Type="http://schemas.openxmlformats.org/officeDocument/2006/relationships/image" Target="../media/image75.wmf"/><Relationship Id="rId7" Type="http://schemas.openxmlformats.org/officeDocument/2006/relationships/oleObject" Target="../embeddings/oleObject55.bin"/><Relationship Id="rId8" Type="http://schemas.openxmlformats.org/officeDocument/2006/relationships/image" Target="../media/image76.wmf"/><Relationship Id="rId9" Type="http://schemas.openxmlformats.org/officeDocument/2006/relationships/oleObject" Target="../embeddings/oleObject56.bin"/><Relationship Id="rId10" Type="http://schemas.openxmlformats.org/officeDocument/2006/relationships/image" Target="../media/image77.wmf"/></Relationships>
</file>

<file path=ppt/slides/_rels/slide23.xml.rels><?xml version="1.0" encoding="UTF-8" standalone="yes"?>
<Relationships xmlns="http://schemas.openxmlformats.org/package/2006/relationships"><Relationship Id="rId11" Type="http://schemas.openxmlformats.org/officeDocument/2006/relationships/oleObject" Target="../embeddings/oleObject63.bin"/><Relationship Id="rId12" Type="http://schemas.openxmlformats.org/officeDocument/2006/relationships/image" Target="../media/image84.emf"/><Relationship Id="rId13" Type="http://schemas.openxmlformats.org/officeDocument/2006/relationships/oleObject" Target="../embeddings/oleObject64.bin"/><Relationship Id="rId14" Type="http://schemas.openxmlformats.org/officeDocument/2006/relationships/image" Target="../media/image85.emf"/><Relationship Id="rId15" Type="http://schemas.openxmlformats.org/officeDocument/2006/relationships/oleObject" Target="../embeddings/oleObject65.bin"/><Relationship Id="rId16" Type="http://schemas.openxmlformats.org/officeDocument/2006/relationships/image" Target="../media/image86.emf"/><Relationship Id="rId1" Type="http://schemas.openxmlformats.org/officeDocument/2006/relationships/vmlDrawing" Target="../drawings/vmlDrawing19.vml"/><Relationship Id="rId2" Type="http://schemas.openxmlformats.org/officeDocument/2006/relationships/slideLayout" Target="../slideLayouts/slideLayout2.xml"/><Relationship Id="rId3" Type="http://schemas.openxmlformats.org/officeDocument/2006/relationships/oleObject" Target="../embeddings/oleObject59.bin"/><Relationship Id="rId4" Type="http://schemas.openxmlformats.org/officeDocument/2006/relationships/image" Target="../media/image80.emf"/><Relationship Id="rId5" Type="http://schemas.openxmlformats.org/officeDocument/2006/relationships/oleObject" Target="../embeddings/oleObject60.bin"/><Relationship Id="rId6" Type="http://schemas.openxmlformats.org/officeDocument/2006/relationships/image" Target="../media/image81.emf"/><Relationship Id="rId7" Type="http://schemas.openxmlformats.org/officeDocument/2006/relationships/oleObject" Target="../embeddings/oleObject61.bin"/><Relationship Id="rId8" Type="http://schemas.openxmlformats.org/officeDocument/2006/relationships/image" Target="../media/image82.emf"/><Relationship Id="rId9" Type="http://schemas.openxmlformats.org/officeDocument/2006/relationships/oleObject" Target="../embeddings/oleObject62.bin"/><Relationship Id="rId10" Type="http://schemas.openxmlformats.org/officeDocument/2006/relationships/image" Target="../media/image83.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6.bin"/><Relationship Id="rId4" Type="http://schemas.openxmlformats.org/officeDocument/2006/relationships/image" Target="../media/image87.wmf"/><Relationship Id="rId5" Type="http://schemas.openxmlformats.org/officeDocument/2006/relationships/oleObject" Target="../embeddings/oleObject67.bin"/><Relationship Id="rId6" Type="http://schemas.openxmlformats.org/officeDocument/2006/relationships/image" Target="../media/image88.wmf"/><Relationship Id="rId7" Type="http://schemas.openxmlformats.org/officeDocument/2006/relationships/oleObject" Target="../embeddings/oleObject68.bin"/><Relationship Id="rId8" Type="http://schemas.openxmlformats.org/officeDocument/2006/relationships/image" Target="../media/image89.w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9.bin"/><Relationship Id="rId4" Type="http://schemas.openxmlformats.org/officeDocument/2006/relationships/image" Target="../media/image90.emf"/><Relationship Id="rId5" Type="http://schemas.openxmlformats.org/officeDocument/2006/relationships/oleObject" Target="../embeddings/oleObject70.bin"/><Relationship Id="rId6" Type="http://schemas.openxmlformats.org/officeDocument/2006/relationships/image" Target="../media/image91.w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1" Type="http://schemas.openxmlformats.org/officeDocument/2006/relationships/oleObject" Target="../embeddings/oleObject75.bin"/><Relationship Id="rId12" Type="http://schemas.openxmlformats.org/officeDocument/2006/relationships/image" Target="../media/image96.wmf"/><Relationship Id="rId13" Type="http://schemas.openxmlformats.org/officeDocument/2006/relationships/oleObject" Target="../embeddings/oleObject76.bin"/><Relationship Id="rId14" Type="http://schemas.openxmlformats.org/officeDocument/2006/relationships/image" Target="../media/image97.wmf"/><Relationship Id="rId15" Type="http://schemas.openxmlformats.org/officeDocument/2006/relationships/oleObject" Target="../embeddings/oleObject77.bin"/><Relationship Id="rId16" Type="http://schemas.openxmlformats.org/officeDocument/2006/relationships/image" Target="../media/image98.wmf"/><Relationship Id="rId1" Type="http://schemas.openxmlformats.org/officeDocument/2006/relationships/vmlDrawing" Target="../drawings/vmlDrawing22.vml"/><Relationship Id="rId2" Type="http://schemas.openxmlformats.org/officeDocument/2006/relationships/slideLayout" Target="../slideLayouts/slideLayout2.xml"/><Relationship Id="rId3" Type="http://schemas.openxmlformats.org/officeDocument/2006/relationships/oleObject" Target="../embeddings/oleObject71.bin"/><Relationship Id="rId4" Type="http://schemas.openxmlformats.org/officeDocument/2006/relationships/image" Target="../media/image92.wmf"/><Relationship Id="rId5" Type="http://schemas.openxmlformats.org/officeDocument/2006/relationships/oleObject" Target="../embeddings/oleObject72.bin"/><Relationship Id="rId6" Type="http://schemas.openxmlformats.org/officeDocument/2006/relationships/image" Target="../media/image93.wmf"/><Relationship Id="rId7" Type="http://schemas.openxmlformats.org/officeDocument/2006/relationships/oleObject" Target="../embeddings/oleObject73.bin"/><Relationship Id="rId8" Type="http://schemas.openxmlformats.org/officeDocument/2006/relationships/image" Target="../media/image94.wmf"/><Relationship Id="rId9" Type="http://schemas.openxmlformats.org/officeDocument/2006/relationships/oleObject" Target="../embeddings/oleObject74.bin"/><Relationship Id="rId10" Type="http://schemas.openxmlformats.org/officeDocument/2006/relationships/image" Target="../media/image95.wmf"/></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81.bin"/><Relationship Id="rId20" Type="http://schemas.openxmlformats.org/officeDocument/2006/relationships/image" Target="../media/image107.emf"/><Relationship Id="rId21" Type="http://schemas.openxmlformats.org/officeDocument/2006/relationships/oleObject" Target="../embeddings/oleObject87.bin"/><Relationship Id="rId22" Type="http://schemas.openxmlformats.org/officeDocument/2006/relationships/oleObject" Target="../embeddings/oleObject88.bin"/><Relationship Id="rId23" Type="http://schemas.openxmlformats.org/officeDocument/2006/relationships/image" Target="../media/image108.emf"/><Relationship Id="rId24" Type="http://schemas.openxmlformats.org/officeDocument/2006/relationships/oleObject" Target="../embeddings/oleObject89.bin"/><Relationship Id="rId25" Type="http://schemas.openxmlformats.org/officeDocument/2006/relationships/image" Target="../media/image109.emf"/><Relationship Id="rId10" Type="http://schemas.openxmlformats.org/officeDocument/2006/relationships/image" Target="../media/image102.wmf"/><Relationship Id="rId11" Type="http://schemas.openxmlformats.org/officeDocument/2006/relationships/oleObject" Target="../embeddings/oleObject82.bin"/><Relationship Id="rId12" Type="http://schemas.openxmlformats.org/officeDocument/2006/relationships/image" Target="../media/image103.wmf"/><Relationship Id="rId13" Type="http://schemas.openxmlformats.org/officeDocument/2006/relationships/oleObject" Target="../embeddings/oleObject83.bin"/><Relationship Id="rId14" Type="http://schemas.openxmlformats.org/officeDocument/2006/relationships/image" Target="../media/image104.emf"/><Relationship Id="rId15" Type="http://schemas.openxmlformats.org/officeDocument/2006/relationships/oleObject" Target="../embeddings/oleObject84.bin"/><Relationship Id="rId16" Type="http://schemas.openxmlformats.org/officeDocument/2006/relationships/image" Target="../media/image105.wmf"/><Relationship Id="rId17" Type="http://schemas.openxmlformats.org/officeDocument/2006/relationships/oleObject" Target="../embeddings/oleObject85.bin"/><Relationship Id="rId18" Type="http://schemas.openxmlformats.org/officeDocument/2006/relationships/image" Target="../media/image106.emf"/><Relationship Id="rId19" Type="http://schemas.openxmlformats.org/officeDocument/2006/relationships/oleObject" Target="../embeddings/oleObject86.bin"/><Relationship Id="rId1" Type="http://schemas.openxmlformats.org/officeDocument/2006/relationships/vmlDrawing" Target="../drawings/vmlDrawing23.vml"/><Relationship Id="rId2" Type="http://schemas.openxmlformats.org/officeDocument/2006/relationships/slideLayout" Target="../slideLayouts/slideLayout2.xml"/><Relationship Id="rId3" Type="http://schemas.openxmlformats.org/officeDocument/2006/relationships/oleObject" Target="../embeddings/oleObject78.bin"/><Relationship Id="rId4" Type="http://schemas.openxmlformats.org/officeDocument/2006/relationships/image" Target="../media/image99.wmf"/><Relationship Id="rId5" Type="http://schemas.openxmlformats.org/officeDocument/2006/relationships/oleObject" Target="../embeddings/oleObject79.bin"/><Relationship Id="rId6" Type="http://schemas.openxmlformats.org/officeDocument/2006/relationships/image" Target="../media/image100.wmf"/><Relationship Id="rId7" Type="http://schemas.openxmlformats.org/officeDocument/2006/relationships/oleObject" Target="../embeddings/oleObject80.bin"/><Relationship Id="rId8" Type="http://schemas.openxmlformats.org/officeDocument/2006/relationships/image" Target="../media/image101.wmf"/></Relationships>
</file>

<file path=ppt/slides/_rels/slide28.xml.rels><?xml version="1.0" encoding="UTF-8" standalone="yes"?>
<Relationships xmlns="http://schemas.openxmlformats.org/package/2006/relationships"><Relationship Id="rId11" Type="http://schemas.openxmlformats.org/officeDocument/2006/relationships/image" Target="../media/image45.wmf"/><Relationship Id="rId12" Type="http://schemas.openxmlformats.org/officeDocument/2006/relationships/oleObject" Target="../embeddings/oleObject92.bin"/><Relationship Id="rId13" Type="http://schemas.openxmlformats.org/officeDocument/2006/relationships/image" Target="../media/image112.emf"/><Relationship Id="rId14" Type="http://schemas.openxmlformats.org/officeDocument/2006/relationships/oleObject" Target="../embeddings/oleObject93.bin"/><Relationship Id="rId15" Type="http://schemas.openxmlformats.org/officeDocument/2006/relationships/image" Target="../media/image113.emf"/><Relationship Id="rId16" Type="http://schemas.openxmlformats.org/officeDocument/2006/relationships/oleObject" Target="../embeddings/oleObject94.bin"/><Relationship Id="rId17" Type="http://schemas.openxmlformats.org/officeDocument/2006/relationships/image" Target="../media/image114.emf"/><Relationship Id="rId1" Type="http://schemas.openxmlformats.org/officeDocument/2006/relationships/vmlDrawing" Target="../drawings/vmlDrawing24.vml"/><Relationship Id="rId2" Type="http://schemas.openxmlformats.org/officeDocument/2006/relationships/slideLayout" Target="../slideLayouts/slideLayout2.xml"/><Relationship Id="rId3" Type="http://schemas.openxmlformats.org/officeDocument/2006/relationships/oleObject" Target="../embeddings/oleObject90.bin"/><Relationship Id="rId4" Type="http://schemas.openxmlformats.org/officeDocument/2006/relationships/image" Target="../media/image110.emf"/><Relationship Id="rId5" Type="http://schemas.openxmlformats.org/officeDocument/2006/relationships/oleObject" Target="../embeddings/oleObject91.bin"/><Relationship Id="rId6" Type="http://schemas.openxmlformats.org/officeDocument/2006/relationships/image" Target="../media/image111.emf"/><Relationship Id="rId7" Type="http://schemas.openxmlformats.org/officeDocument/2006/relationships/image" Target="../media/image32.png"/><Relationship Id="rId8" Type="http://schemas.openxmlformats.org/officeDocument/2006/relationships/image" Target="../media/image115.wmf"/><Relationship Id="rId9" Type="http://schemas.openxmlformats.org/officeDocument/2006/relationships/image" Target="../media/image44.wmf"/><Relationship Id="rId10" Type="http://schemas.openxmlformats.org/officeDocument/2006/relationships/image" Target="../media/image116.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95.bin"/><Relationship Id="rId4" Type="http://schemas.openxmlformats.org/officeDocument/2006/relationships/image" Target="../media/image117.e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oleObject" Target="../embeddings/oleObject7.bin"/><Relationship Id="rId12" Type="http://schemas.openxmlformats.org/officeDocument/2006/relationships/image" Target="../media/image8.wmf"/><Relationship Id="rId13" Type="http://schemas.openxmlformats.org/officeDocument/2006/relationships/image" Target="../media/image10.jpeg"/><Relationship Id="rId1" Type="http://schemas.openxmlformats.org/officeDocument/2006/relationships/vmlDrawing" Target="../drawings/vmlDrawing2.vml"/><Relationship Id="rId2" Type="http://schemas.openxmlformats.org/officeDocument/2006/relationships/slideLayout" Target="../slideLayouts/slideLayout12.xml"/><Relationship Id="rId3" Type="http://schemas.openxmlformats.org/officeDocument/2006/relationships/image" Target="../media/image9.jpeg"/><Relationship Id="rId4" Type="http://schemas.openxmlformats.org/officeDocument/2006/relationships/oleObject" Target="../embeddings/oleObject3.bin"/><Relationship Id="rId5" Type="http://schemas.openxmlformats.org/officeDocument/2006/relationships/image" Target="../media/image5.wmf"/><Relationship Id="rId6" Type="http://schemas.openxmlformats.org/officeDocument/2006/relationships/oleObject" Target="../embeddings/oleObject4.bin"/><Relationship Id="rId7" Type="http://schemas.openxmlformats.org/officeDocument/2006/relationships/image" Target="../media/image6.wmf"/><Relationship Id="rId8" Type="http://schemas.openxmlformats.org/officeDocument/2006/relationships/oleObject" Target="../embeddings/oleObject5.bin"/><Relationship Id="rId9" Type="http://schemas.openxmlformats.org/officeDocument/2006/relationships/oleObject" Target="../embeddings/oleObject6.bin"/><Relationship Id="rId10" Type="http://schemas.openxmlformats.org/officeDocument/2006/relationships/image" Target="../media/image7.w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96.bin"/><Relationship Id="rId4" Type="http://schemas.openxmlformats.org/officeDocument/2006/relationships/image" Target="../media/image118.wmf"/><Relationship Id="rId5" Type="http://schemas.openxmlformats.org/officeDocument/2006/relationships/oleObject" Target="../embeddings/oleObject97.bin"/><Relationship Id="rId6" Type="http://schemas.openxmlformats.org/officeDocument/2006/relationships/image" Target="../media/image119.wmf"/><Relationship Id="rId7" Type="http://schemas.openxmlformats.org/officeDocument/2006/relationships/oleObject" Target="../embeddings/oleObject98.bin"/><Relationship Id="rId8" Type="http://schemas.openxmlformats.org/officeDocument/2006/relationships/image" Target="../media/image120.wmf"/><Relationship Id="rId9" Type="http://schemas.openxmlformats.org/officeDocument/2006/relationships/oleObject" Target="../embeddings/oleObject99.bin"/><Relationship Id="rId10" Type="http://schemas.openxmlformats.org/officeDocument/2006/relationships/image" Target="../media/image121.w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00.bin"/><Relationship Id="rId4" Type="http://schemas.openxmlformats.org/officeDocument/2006/relationships/image" Target="../media/image122.emf"/><Relationship Id="rId5" Type="http://schemas.openxmlformats.org/officeDocument/2006/relationships/oleObject" Target="../embeddings/oleObject101.bin"/><Relationship Id="rId6" Type="http://schemas.openxmlformats.org/officeDocument/2006/relationships/image" Target="../media/image123.wmf"/><Relationship Id="rId7" Type="http://schemas.openxmlformats.org/officeDocument/2006/relationships/oleObject" Target="../embeddings/oleObject102.bin"/><Relationship Id="rId8" Type="http://schemas.openxmlformats.org/officeDocument/2006/relationships/image" Target="../media/image124.wmf"/><Relationship Id="rId1" Type="http://schemas.openxmlformats.org/officeDocument/2006/relationships/vmlDrawing" Target="../drawings/vmlDrawing27.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oleObject" Target="../embeddings/oleObject107.bin"/><Relationship Id="rId12" Type="http://schemas.openxmlformats.org/officeDocument/2006/relationships/image" Target="../media/image129.wmf"/><Relationship Id="rId13" Type="http://schemas.openxmlformats.org/officeDocument/2006/relationships/oleObject" Target="../embeddings/oleObject108.bin"/><Relationship Id="rId14" Type="http://schemas.openxmlformats.org/officeDocument/2006/relationships/image" Target="../media/image130.wmf"/><Relationship Id="rId15" Type="http://schemas.openxmlformats.org/officeDocument/2006/relationships/oleObject" Target="../embeddings/oleObject109.bin"/><Relationship Id="rId16" Type="http://schemas.openxmlformats.org/officeDocument/2006/relationships/image" Target="../media/image131.wmf"/><Relationship Id="rId1" Type="http://schemas.openxmlformats.org/officeDocument/2006/relationships/vmlDrawing" Target="../drawings/vmlDrawing28.vml"/><Relationship Id="rId2" Type="http://schemas.openxmlformats.org/officeDocument/2006/relationships/slideLayout" Target="../slideLayouts/slideLayout2.xml"/><Relationship Id="rId3" Type="http://schemas.openxmlformats.org/officeDocument/2006/relationships/oleObject" Target="../embeddings/oleObject103.bin"/><Relationship Id="rId4" Type="http://schemas.openxmlformats.org/officeDocument/2006/relationships/image" Target="../media/image125.wmf"/><Relationship Id="rId5" Type="http://schemas.openxmlformats.org/officeDocument/2006/relationships/oleObject" Target="../embeddings/oleObject104.bin"/><Relationship Id="rId6" Type="http://schemas.openxmlformats.org/officeDocument/2006/relationships/image" Target="../media/image126.wmf"/><Relationship Id="rId7" Type="http://schemas.openxmlformats.org/officeDocument/2006/relationships/oleObject" Target="../embeddings/oleObject105.bin"/><Relationship Id="rId8" Type="http://schemas.openxmlformats.org/officeDocument/2006/relationships/image" Target="../media/image127.wmf"/><Relationship Id="rId9" Type="http://schemas.openxmlformats.org/officeDocument/2006/relationships/oleObject" Target="../embeddings/oleObject106.bin"/><Relationship Id="rId10" Type="http://schemas.openxmlformats.org/officeDocument/2006/relationships/image" Target="../media/image128.wmf"/></Relationships>
</file>

<file path=ppt/slides/_rels/slide33.xml.rels><?xml version="1.0" encoding="UTF-8" standalone="yes"?>
<Relationships xmlns="http://schemas.openxmlformats.org/package/2006/relationships"><Relationship Id="rId3" Type="http://schemas.openxmlformats.org/officeDocument/2006/relationships/image" Target="../media/image135.wmf"/><Relationship Id="rId4" Type="http://schemas.openxmlformats.org/officeDocument/2006/relationships/oleObject" Target="../embeddings/oleObject110.bin"/><Relationship Id="rId5" Type="http://schemas.openxmlformats.org/officeDocument/2006/relationships/image" Target="../media/image132.emf"/><Relationship Id="rId6" Type="http://schemas.openxmlformats.org/officeDocument/2006/relationships/oleObject" Target="../embeddings/oleObject111.bin"/><Relationship Id="rId7" Type="http://schemas.openxmlformats.org/officeDocument/2006/relationships/image" Target="../media/image133.emf"/><Relationship Id="rId8" Type="http://schemas.openxmlformats.org/officeDocument/2006/relationships/oleObject" Target="../embeddings/oleObject112.bin"/><Relationship Id="rId9" Type="http://schemas.openxmlformats.org/officeDocument/2006/relationships/image" Target="../media/image134.emf"/><Relationship Id="rId1" Type="http://schemas.openxmlformats.org/officeDocument/2006/relationships/vmlDrawing" Target="../drawings/vmlDrawing29.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 Type="http://schemas.openxmlformats.org/officeDocument/2006/relationships/oleObject" Target="../embeddings/oleObject116.bin"/><Relationship Id="rId12" Type="http://schemas.openxmlformats.org/officeDocument/2006/relationships/image" Target="../media/image139.wmf"/><Relationship Id="rId1" Type="http://schemas.openxmlformats.org/officeDocument/2006/relationships/vmlDrawing" Target="../drawings/vmlDrawing30.vml"/><Relationship Id="rId2" Type="http://schemas.openxmlformats.org/officeDocument/2006/relationships/slideLayout" Target="../slideLayouts/slideLayout2.xml"/><Relationship Id="rId3" Type="http://schemas.openxmlformats.org/officeDocument/2006/relationships/oleObject" Target="../embeddings/oleObject113.bin"/><Relationship Id="rId4" Type="http://schemas.openxmlformats.org/officeDocument/2006/relationships/image" Target="../media/image136.emf"/><Relationship Id="rId5" Type="http://schemas.openxmlformats.org/officeDocument/2006/relationships/oleObject" Target="../embeddings/oleObject114.bin"/><Relationship Id="rId6" Type="http://schemas.openxmlformats.org/officeDocument/2006/relationships/image" Target="../media/image137.emf"/><Relationship Id="rId7" Type="http://schemas.openxmlformats.org/officeDocument/2006/relationships/image" Target="../media/image140.wmf"/><Relationship Id="rId8" Type="http://schemas.openxmlformats.org/officeDocument/2006/relationships/image" Target="../media/image141.wmf"/><Relationship Id="rId9" Type="http://schemas.openxmlformats.org/officeDocument/2006/relationships/oleObject" Target="../embeddings/oleObject115.bin"/><Relationship Id="rId10" Type="http://schemas.openxmlformats.org/officeDocument/2006/relationships/image" Target="../media/image138.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17.bin"/><Relationship Id="rId4" Type="http://schemas.openxmlformats.org/officeDocument/2006/relationships/image" Target="../media/image142.emf"/><Relationship Id="rId1" Type="http://schemas.openxmlformats.org/officeDocument/2006/relationships/vmlDrawing" Target="../drawings/vmlDrawing31.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1" Type="http://schemas.openxmlformats.org/officeDocument/2006/relationships/oleObject" Target="../embeddings/oleObject122.bin"/><Relationship Id="rId12" Type="http://schemas.openxmlformats.org/officeDocument/2006/relationships/image" Target="../media/image147.emf"/><Relationship Id="rId13" Type="http://schemas.openxmlformats.org/officeDocument/2006/relationships/oleObject" Target="../embeddings/oleObject123.bin"/><Relationship Id="rId14" Type="http://schemas.openxmlformats.org/officeDocument/2006/relationships/image" Target="../media/image148.emf"/><Relationship Id="rId1" Type="http://schemas.openxmlformats.org/officeDocument/2006/relationships/vmlDrawing" Target="../drawings/vmlDrawing32.vml"/><Relationship Id="rId2" Type="http://schemas.openxmlformats.org/officeDocument/2006/relationships/slideLayout" Target="../slideLayouts/slideLayout6.xml"/><Relationship Id="rId3" Type="http://schemas.openxmlformats.org/officeDocument/2006/relationships/oleObject" Target="../embeddings/oleObject118.bin"/><Relationship Id="rId4" Type="http://schemas.openxmlformats.org/officeDocument/2006/relationships/image" Target="../media/image143.emf"/><Relationship Id="rId5" Type="http://schemas.openxmlformats.org/officeDocument/2006/relationships/oleObject" Target="../embeddings/oleObject119.bin"/><Relationship Id="rId6" Type="http://schemas.openxmlformats.org/officeDocument/2006/relationships/image" Target="../media/image144.emf"/><Relationship Id="rId7" Type="http://schemas.openxmlformats.org/officeDocument/2006/relationships/oleObject" Target="../embeddings/oleObject120.bin"/><Relationship Id="rId8" Type="http://schemas.openxmlformats.org/officeDocument/2006/relationships/image" Target="../media/image145.emf"/><Relationship Id="rId9" Type="http://schemas.openxmlformats.org/officeDocument/2006/relationships/oleObject" Target="../embeddings/oleObject121.bin"/><Relationship Id="rId10" Type="http://schemas.openxmlformats.org/officeDocument/2006/relationships/image" Target="../media/image146.emf"/></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127.bin"/><Relationship Id="rId20" Type="http://schemas.openxmlformats.org/officeDocument/2006/relationships/oleObject" Target="../embeddings/oleObject135.bin"/><Relationship Id="rId21" Type="http://schemas.openxmlformats.org/officeDocument/2006/relationships/oleObject" Target="../embeddings/oleObject136.bin"/><Relationship Id="rId22" Type="http://schemas.openxmlformats.org/officeDocument/2006/relationships/image" Target="../media/image155.wmf"/><Relationship Id="rId10" Type="http://schemas.openxmlformats.org/officeDocument/2006/relationships/image" Target="../media/image152.wmf"/><Relationship Id="rId11" Type="http://schemas.openxmlformats.org/officeDocument/2006/relationships/oleObject" Target="../embeddings/oleObject128.bin"/><Relationship Id="rId12" Type="http://schemas.openxmlformats.org/officeDocument/2006/relationships/image" Target="../media/image153.wmf"/><Relationship Id="rId13" Type="http://schemas.openxmlformats.org/officeDocument/2006/relationships/oleObject" Target="../embeddings/oleObject129.bin"/><Relationship Id="rId14" Type="http://schemas.openxmlformats.org/officeDocument/2006/relationships/image" Target="../media/image154.wmf"/><Relationship Id="rId15" Type="http://schemas.openxmlformats.org/officeDocument/2006/relationships/oleObject" Target="../embeddings/oleObject130.bin"/><Relationship Id="rId16" Type="http://schemas.openxmlformats.org/officeDocument/2006/relationships/oleObject" Target="../embeddings/oleObject131.bin"/><Relationship Id="rId17" Type="http://schemas.openxmlformats.org/officeDocument/2006/relationships/oleObject" Target="../embeddings/oleObject132.bin"/><Relationship Id="rId18" Type="http://schemas.openxmlformats.org/officeDocument/2006/relationships/oleObject" Target="../embeddings/oleObject133.bin"/><Relationship Id="rId19" Type="http://schemas.openxmlformats.org/officeDocument/2006/relationships/oleObject" Target="../embeddings/oleObject134.bin"/><Relationship Id="rId1" Type="http://schemas.openxmlformats.org/officeDocument/2006/relationships/vmlDrawing" Target="../drawings/vmlDrawing33.vml"/><Relationship Id="rId2" Type="http://schemas.openxmlformats.org/officeDocument/2006/relationships/slideLayout" Target="../slideLayouts/slideLayout2.xml"/><Relationship Id="rId3" Type="http://schemas.openxmlformats.org/officeDocument/2006/relationships/oleObject" Target="../embeddings/oleObject124.bin"/><Relationship Id="rId4" Type="http://schemas.openxmlformats.org/officeDocument/2006/relationships/image" Target="../media/image149.wmf"/><Relationship Id="rId5" Type="http://schemas.openxmlformats.org/officeDocument/2006/relationships/oleObject" Target="../embeddings/oleObject125.bin"/><Relationship Id="rId6" Type="http://schemas.openxmlformats.org/officeDocument/2006/relationships/image" Target="../media/image150.wmf"/><Relationship Id="rId7" Type="http://schemas.openxmlformats.org/officeDocument/2006/relationships/oleObject" Target="../embeddings/oleObject126.bin"/><Relationship Id="rId8" Type="http://schemas.openxmlformats.org/officeDocument/2006/relationships/image" Target="../media/image151.wmf"/></Relationships>
</file>

<file path=ppt/slides/_rels/slide38.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wmf"/><Relationship Id="rId6" Type="http://schemas.openxmlformats.org/officeDocument/2006/relationships/image" Target="../media/image135.w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37.bin"/><Relationship Id="rId4" Type="http://schemas.openxmlformats.org/officeDocument/2006/relationships/image" Target="../media/image159.wmf"/><Relationship Id="rId1" Type="http://schemas.openxmlformats.org/officeDocument/2006/relationships/vmlDrawing" Target="../drawings/vmlDrawing34.vml"/><Relationship Id="rId2"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wmf"/><Relationship Id="rId5" Type="http://schemas.openxmlformats.org/officeDocument/2006/relationships/image" Target="../media/image15.wmf"/><Relationship Id="rId6" Type="http://schemas.openxmlformats.org/officeDocument/2006/relationships/oleObject" Target="../embeddings/oleObject8.bin"/><Relationship Id="rId7" Type="http://schemas.openxmlformats.org/officeDocument/2006/relationships/image" Target="../media/image11.wmf"/><Relationship Id="rId8" Type="http://schemas.openxmlformats.org/officeDocument/2006/relationships/image" Target="../media/image16.png"/><Relationship Id="rId9" Type="http://schemas.openxmlformats.org/officeDocument/2006/relationships/oleObject" Target="../embeddings/oleObject9.bin"/><Relationship Id="rId10" Type="http://schemas.openxmlformats.org/officeDocument/2006/relationships/image" Target="../media/image12.wmf"/><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38.bin"/><Relationship Id="rId4" Type="http://schemas.openxmlformats.org/officeDocument/2006/relationships/image" Target="../media/image160.wmf"/><Relationship Id="rId5" Type="http://schemas.openxmlformats.org/officeDocument/2006/relationships/image" Target="../media/image161.jpeg"/><Relationship Id="rId1" Type="http://schemas.openxmlformats.org/officeDocument/2006/relationships/vmlDrawing" Target="../drawings/vmlDrawing35.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3.wmf"/><Relationship Id="rId4" Type="http://schemas.openxmlformats.org/officeDocument/2006/relationships/image" Target="../media/image164.wmf"/><Relationship Id="rId5" Type="http://schemas.openxmlformats.org/officeDocument/2006/relationships/image" Target="../media/image140.wmf"/><Relationship Id="rId6" Type="http://schemas.openxmlformats.org/officeDocument/2006/relationships/image" Target="../media/image141.wmf"/><Relationship Id="rId7" Type="http://schemas.openxmlformats.org/officeDocument/2006/relationships/oleObject" Target="../embeddings/oleObject139.bin"/><Relationship Id="rId8" Type="http://schemas.openxmlformats.org/officeDocument/2006/relationships/image" Target="../media/image162.emf"/><Relationship Id="rId1" Type="http://schemas.openxmlformats.org/officeDocument/2006/relationships/vmlDrawing" Target="../drawings/vmlDrawing36.vml"/><Relationship Id="rId2"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40.bin"/><Relationship Id="rId4" Type="http://schemas.openxmlformats.org/officeDocument/2006/relationships/image" Target="../media/image165.emf"/><Relationship Id="rId5" Type="http://schemas.openxmlformats.org/officeDocument/2006/relationships/oleObject" Target="../embeddings/oleObject141.bin"/><Relationship Id="rId6" Type="http://schemas.openxmlformats.org/officeDocument/2006/relationships/image" Target="../media/image166.emf"/><Relationship Id="rId1" Type="http://schemas.openxmlformats.org/officeDocument/2006/relationships/vmlDrawing" Target="../drawings/vmlDrawing37.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145.bin"/><Relationship Id="rId20" Type="http://schemas.openxmlformats.org/officeDocument/2006/relationships/oleObject" Target="../embeddings/oleObject153.bin"/><Relationship Id="rId10" Type="http://schemas.openxmlformats.org/officeDocument/2006/relationships/image" Target="../media/image152.wmf"/><Relationship Id="rId11" Type="http://schemas.openxmlformats.org/officeDocument/2006/relationships/oleObject" Target="../embeddings/oleObject146.bin"/><Relationship Id="rId12" Type="http://schemas.openxmlformats.org/officeDocument/2006/relationships/image" Target="../media/image153.wmf"/><Relationship Id="rId13" Type="http://schemas.openxmlformats.org/officeDocument/2006/relationships/oleObject" Target="../embeddings/oleObject147.bin"/><Relationship Id="rId14" Type="http://schemas.openxmlformats.org/officeDocument/2006/relationships/image" Target="../media/image154.wmf"/><Relationship Id="rId15" Type="http://schemas.openxmlformats.org/officeDocument/2006/relationships/oleObject" Target="../embeddings/oleObject148.bin"/><Relationship Id="rId16" Type="http://schemas.openxmlformats.org/officeDocument/2006/relationships/oleObject" Target="../embeddings/oleObject149.bin"/><Relationship Id="rId17" Type="http://schemas.openxmlformats.org/officeDocument/2006/relationships/oleObject" Target="../embeddings/oleObject150.bin"/><Relationship Id="rId18" Type="http://schemas.openxmlformats.org/officeDocument/2006/relationships/oleObject" Target="../embeddings/oleObject151.bin"/><Relationship Id="rId19" Type="http://schemas.openxmlformats.org/officeDocument/2006/relationships/oleObject" Target="../embeddings/oleObject152.bin"/><Relationship Id="rId1" Type="http://schemas.openxmlformats.org/officeDocument/2006/relationships/vmlDrawing" Target="../drawings/vmlDrawing38.vml"/><Relationship Id="rId2" Type="http://schemas.openxmlformats.org/officeDocument/2006/relationships/slideLayout" Target="../slideLayouts/slideLayout2.xml"/><Relationship Id="rId3" Type="http://schemas.openxmlformats.org/officeDocument/2006/relationships/oleObject" Target="../embeddings/oleObject142.bin"/><Relationship Id="rId4" Type="http://schemas.openxmlformats.org/officeDocument/2006/relationships/image" Target="../media/image149.wmf"/><Relationship Id="rId5" Type="http://schemas.openxmlformats.org/officeDocument/2006/relationships/oleObject" Target="../embeddings/oleObject143.bin"/><Relationship Id="rId6" Type="http://schemas.openxmlformats.org/officeDocument/2006/relationships/image" Target="../media/image150.wmf"/><Relationship Id="rId7" Type="http://schemas.openxmlformats.org/officeDocument/2006/relationships/oleObject" Target="../embeddings/oleObject144.bin"/><Relationship Id="rId8" Type="http://schemas.openxmlformats.org/officeDocument/2006/relationships/image" Target="../media/image151.wmf"/></Relationships>
</file>

<file path=ppt/slides/_rels/slide44.xml.rels><?xml version="1.0" encoding="UTF-8" standalone="yes"?>
<Relationships xmlns="http://schemas.openxmlformats.org/package/2006/relationships"><Relationship Id="rId11" Type="http://schemas.openxmlformats.org/officeDocument/2006/relationships/oleObject" Target="../embeddings/oleObject158.bin"/><Relationship Id="rId12" Type="http://schemas.openxmlformats.org/officeDocument/2006/relationships/image" Target="../media/image171.wmf"/><Relationship Id="rId13" Type="http://schemas.openxmlformats.org/officeDocument/2006/relationships/oleObject" Target="../embeddings/oleObject159.bin"/><Relationship Id="rId14" Type="http://schemas.openxmlformats.org/officeDocument/2006/relationships/image" Target="../media/image172.wmf"/><Relationship Id="rId15" Type="http://schemas.openxmlformats.org/officeDocument/2006/relationships/oleObject" Target="../embeddings/oleObject160.bin"/><Relationship Id="rId16" Type="http://schemas.openxmlformats.org/officeDocument/2006/relationships/image" Target="../media/image173.emf"/><Relationship Id="rId1" Type="http://schemas.openxmlformats.org/officeDocument/2006/relationships/vmlDrawing" Target="../drawings/vmlDrawing39.vml"/><Relationship Id="rId2" Type="http://schemas.openxmlformats.org/officeDocument/2006/relationships/slideLayout" Target="../slideLayouts/slideLayout2.xml"/><Relationship Id="rId3" Type="http://schemas.openxmlformats.org/officeDocument/2006/relationships/oleObject" Target="../embeddings/oleObject154.bin"/><Relationship Id="rId4" Type="http://schemas.openxmlformats.org/officeDocument/2006/relationships/image" Target="../media/image167.wmf"/><Relationship Id="rId5" Type="http://schemas.openxmlformats.org/officeDocument/2006/relationships/oleObject" Target="../embeddings/oleObject155.bin"/><Relationship Id="rId6" Type="http://schemas.openxmlformats.org/officeDocument/2006/relationships/image" Target="../media/image168.wmf"/><Relationship Id="rId7" Type="http://schemas.openxmlformats.org/officeDocument/2006/relationships/oleObject" Target="../embeddings/oleObject156.bin"/><Relationship Id="rId8" Type="http://schemas.openxmlformats.org/officeDocument/2006/relationships/image" Target="../media/image169.wmf"/><Relationship Id="rId9" Type="http://schemas.openxmlformats.org/officeDocument/2006/relationships/oleObject" Target="../embeddings/oleObject157.bin"/><Relationship Id="rId10" Type="http://schemas.openxmlformats.org/officeDocument/2006/relationships/image" Target="../media/image170.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61.bin"/><Relationship Id="rId4" Type="http://schemas.openxmlformats.org/officeDocument/2006/relationships/image" Target="../media/image174.emf"/><Relationship Id="rId5" Type="http://schemas.openxmlformats.org/officeDocument/2006/relationships/oleObject" Target="../embeddings/oleObject162.bin"/><Relationship Id="rId6" Type="http://schemas.openxmlformats.org/officeDocument/2006/relationships/image" Target="../media/image175.emf"/><Relationship Id="rId7" Type="http://schemas.openxmlformats.org/officeDocument/2006/relationships/oleObject" Target="../embeddings/oleObject163.bin"/><Relationship Id="rId8" Type="http://schemas.openxmlformats.org/officeDocument/2006/relationships/image" Target="../media/image176.emf"/><Relationship Id="rId1" Type="http://schemas.openxmlformats.org/officeDocument/2006/relationships/vmlDrawing" Target="../drawings/vmlDrawing40.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8.jpeg"/><Relationship Id="rId4"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image" Target="../media/image177.emf"/></Relationships>
</file>

<file path=ppt/slides/_rels/slide47.xml.rels><?xml version="1.0" encoding="UTF-8" standalone="yes"?>
<Relationships xmlns="http://schemas.openxmlformats.org/package/2006/relationships"><Relationship Id="rId11" Type="http://schemas.openxmlformats.org/officeDocument/2006/relationships/oleObject" Target="../embeddings/oleObject168.bin"/><Relationship Id="rId12" Type="http://schemas.openxmlformats.org/officeDocument/2006/relationships/image" Target="../media/image183.emf"/><Relationship Id="rId13" Type="http://schemas.openxmlformats.org/officeDocument/2006/relationships/oleObject" Target="../embeddings/oleObject169.bin"/><Relationship Id="rId14" Type="http://schemas.openxmlformats.org/officeDocument/2006/relationships/image" Target="../media/image184.emf"/><Relationship Id="rId1" Type="http://schemas.openxmlformats.org/officeDocument/2006/relationships/vmlDrawing" Target="../drawings/vmlDrawing41.vml"/><Relationship Id="rId2" Type="http://schemas.openxmlformats.org/officeDocument/2006/relationships/slideLayout" Target="../slideLayouts/slideLayout2.xml"/><Relationship Id="rId3" Type="http://schemas.openxmlformats.org/officeDocument/2006/relationships/oleObject" Target="../embeddings/oleObject164.bin"/><Relationship Id="rId4" Type="http://schemas.openxmlformats.org/officeDocument/2006/relationships/image" Target="../media/image179.emf"/><Relationship Id="rId5" Type="http://schemas.openxmlformats.org/officeDocument/2006/relationships/oleObject" Target="../embeddings/oleObject165.bin"/><Relationship Id="rId6" Type="http://schemas.openxmlformats.org/officeDocument/2006/relationships/image" Target="../media/image180.emf"/><Relationship Id="rId7" Type="http://schemas.openxmlformats.org/officeDocument/2006/relationships/oleObject" Target="../embeddings/oleObject166.bin"/><Relationship Id="rId8" Type="http://schemas.openxmlformats.org/officeDocument/2006/relationships/image" Target="../media/image181.emf"/><Relationship Id="rId9" Type="http://schemas.openxmlformats.org/officeDocument/2006/relationships/oleObject" Target="../embeddings/oleObject167.bin"/><Relationship Id="rId10" Type="http://schemas.openxmlformats.org/officeDocument/2006/relationships/image" Target="../media/image182.emf"/></Relationships>
</file>

<file path=ppt/slides/_rels/slide48.xml.rels><?xml version="1.0" encoding="UTF-8" standalone="yes"?>
<Relationships xmlns="http://schemas.openxmlformats.org/package/2006/relationships"><Relationship Id="rId11" Type="http://schemas.openxmlformats.org/officeDocument/2006/relationships/image" Target="../media/image186.emf"/><Relationship Id="rId12" Type="http://schemas.openxmlformats.org/officeDocument/2006/relationships/oleObject" Target="../embeddings/oleObject174.bin"/><Relationship Id="rId13" Type="http://schemas.openxmlformats.org/officeDocument/2006/relationships/image" Target="../media/image187.emf"/><Relationship Id="rId14" Type="http://schemas.openxmlformats.org/officeDocument/2006/relationships/image" Target="../media/image189.png"/><Relationship Id="rId15" Type="http://schemas.openxmlformats.org/officeDocument/2006/relationships/image" Target="../media/image190.png"/><Relationship Id="rId1" Type="http://schemas.openxmlformats.org/officeDocument/2006/relationships/vmlDrawing" Target="../drawings/vmlDrawing42.vml"/><Relationship Id="rId2" Type="http://schemas.openxmlformats.org/officeDocument/2006/relationships/slideLayout" Target="../slideLayouts/slideLayout4.xml"/><Relationship Id="rId3" Type="http://schemas.openxmlformats.org/officeDocument/2006/relationships/image" Target="../media/image177.emf"/><Relationship Id="rId4" Type="http://schemas.openxmlformats.org/officeDocument/2006/relationships/image" Target="../media/image188.emf"/><Relationship Id="rId5" Type="http://schemas.openxmlformats.org/officeDocument/2006/relationships/oleObject" Target="../embeddings/oleObject170.bin"/><Relationship Id="rId6" Type="http://schemas.openxmlformats.org/officeDocument/2006/relationships/image" Target="../media/image147.emf"/><Relationship Id="rId7" Type="http://schemas.openxmlformats.org/officeDocument/2006/relationships/oleObject" Target="../embeddings/oleObject171.bin"/><Relationship Id="rId8" Type="http://schemas.openxmlformats.org/officeDocument/2006/relationships/oleObject" Target="../embeddings/oleObject172.bin"/><Relationship Id="rId9" Type="http://schemas.openxmlformats.org/officeDocument/2006/relationships/image" Target="../media/image185.emf"/><Relationship Id="rId10" Type="http://schemas.openxmlformats.org/officeDocument/2006/relationships/oleObject" Target="../embeddings/oleObject173.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1.emf"/><Relationship Id="rId3" Type="http://schemas.openxmlformats.org/officeDocument/2006/relationships/image" Target="../media/image19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jpeg"/></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178.bin"/><Relationship Id="rId20" Type="http://schemas.openxmlformats.org/officeDocument/2006/relationships/image" Target="../media/image201.emf"/><Relationship Id="rId21" Type="http://schemas.openxmlformats.org/officeDocument/2006/relationships/oleObject" Target="../embeddings/oleObject184.bin"/><Relationship Id="rId22" Type="http://schemas.openxmlformats.org/officeDocument/2006/relationships/image" Target="../media/image202.emf"/><Relationship Id="rId23" Type="http://schemas.openxmlformats.org/officeDocument/2006/relationships/oleObject" Target="../embeddings/oleObject185.bin"/><Relationship Id="rId24" Type="http://schemas.openxmlformats.org/officeDocument/2006/relationships/image" Target="../media/image203.emf"/><Relationship Id="rId25" Type="http://schemas.openxmlformats.org/officeDocument/2006/relationships/oleObject" Target="../embeddings/oleObject186.bin"/><Relationship Id="rId26" Type="http://schemas.openxmlformats.org/officeDocument/2006/relationships/image" Target="../media/image204.emf"/><Relationship Id="rId10" Type="http://schemas.openxmlformats.org/officeDocument/2006/relationships/image" Target="../media/image196.emf"/><Relationship Id="rId11" Type="http://schemas.openxmlformats.org/officeDocument/2006/relationships/oleObject" Target="../embeddings/oleObject179.bin"/><Relationship Id="rId12" Type="http://schemas.openxmlformats.org/officeDocument/2006/relationships/image" Target="../media/image197.emf"/><Relationship Id="rId13" Type="http://schemas.openxmlformats.org/officeDocument/2006/relationships/oleObject" Target="../embeddings/oleObject180.bin"/><Relationship Id="rId14" Type="http://schemas.openxmlformats.org/officeDocument/2006/relationships/image" Target="../media/image198.emf"/><Relationship Id="rId15" Type="http://schemas.openxmlformats.org/officeDocument/2006/relationships/oleObject" Target="../embeddings/oleObject181.bin"/><Relationship Id="rId16" Type="http://schemas.openxmlformats.org/officeDocument/2006/relationships/image" Target="../media/image199.emf"/><Relationship Id="rId17" Type="http://schemas.openxmlformats.org/officeDocument/2006/relationships/oleObject" Target="../embeddings/oleObject182.bin"/><Relationship Id="rId18" Type="http://schemas.openxmlformats.org/officeDocument/2006/relationships/image" Target="../media/image200.emf"/><Relationship Id="rId19" Type="http://schemas.openxmlformats.org/officeDocument/2006/relationships/oleObject" Target="../embeddings/oleObject183.bin"/><Relationship Id="rId1" Type="http://schemas.openxmlformats.org/officeDocument/2006/relationships/vmlDrawing" Target="../drawings/vmlDrawing43.vml"/><Relationship Id="rId2" Type="http://schemas.openxmlformats.org/officeDocument/2006/relationships/slideLayout" Target="../slideLayouts/slideLayout2.xml"/><Relationship Id="rId3" Type="http://schemas.openxmlformats.org/officeDocument/2006/relationships/oleObject" Target="../embeddings/oleObject175.bin"/><Relationship Id="rId4" Type="http://schemas.openxmlformats.org/officeDocument/2006/relationships/image" Target="../media/image193.emf"/><Relationship Id="rId5" Type="http://schemas.openxmlformats.org/officeDocument/2006/relationships/oleObject" Target="../embeddings/oleObject176.bin"/><Relationship Id="rId6" Type="http://schemas.openxmlformats.org/officeDocument/2006/relationships/image" Target="../media/image194.emf"/><Relationship Id="rId7" Type="http://schemas.openxmlformats.org/officeDocument/2006/relationships/oleObject" Target="../embeddings/oleObject177.bin"/><Relationship Id="rId8" Type="http://schemas.openxmlformats.org/officeDocument/2006/relationships/image" Target="../media/image195.emf"/></Relationships>
</file>

<file path=ppt/slides/_rels/slide51.xml.rels><?xml version="1.0" encoding="UTF-8" standalone="yes"?>
<Relationships xmlns="http://schemas.openxmlformats.org/package/2006/relationships"><Relationship Id="rId3" Type="http://schemas.openxmlformats.org/officeDocument/2006/relationships/image" Target="../media/image209.gif"/><Relationship Id="rId4" Type="http://schemas.openxmlformats.org/officeDocument/2006/relationships/oleObject" Target="../embeddings/oleObject187.bin"/><Relationship Id="rId5" Type="http://schemas.openxmlformats.org/officeDocument/2006/relationships/image" Target="../media/image205.wmf"/><Relationship Id="rId6" Type="http://schemas.openxmlformats.org/officeDocument/2006/relationships/oleObject" Target="../embeddings/oleObject188.bin"/><Relationship Id="rId7" Type="http://schemas.openxmlformats.org/officeDocument/2006/relationships/image" Target="../media/image206.wmf"/><Relationship Id="rId8" Type="http://schemas.openxmlformats.org/officeDocument/2006/relationships/oleObject" Target="../embeddings/oleObject189.bin"/><Relationship Id="rId9" Type="http://schemas.openxmlformats.org/officeDocument/2006/relationships/image" Target="../media/image207.wmf"/><Relationship Id="rId10" Type="http://schemas.openxmlformats.org/officeDocument/2006/relationships/oleObject" Target="../embeddings/oleObject190.bin"/><Relationship Id="rId11" Type="http://schemas.openxmlformats.org/officeDocument/2006/relationships/image" Target="../media/image208.wmf"/><Relationship Id="rId1" Type="http://schemas.openxmlformats.org/officeDocument/2006/relationships/vmlDrawing" Target="../drawings/vmlDrawing44.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91.bin"/><Relationship Id="rId4" Type="http://schemas.openxmlformats.org/officeDocument/2006/relationships/image" Target="../media/image210.wmf"/><Relationship Id="rId5" Type="http://schemas.openxmlformats.org/officeDocument/2006/relationships/oleObject" Target="../embeddings/oleObject192.bin"/><Relationship Id="rId6" Type="http://schemas.openxmlformats.org/officeDocument/2006/relationships/image" Target="../media/image211.wmf"/><Relationship Id="rId1" Type="http://schemas.openxmlformats.org/officeDocument/2006/relationships/vmlDrawing" Target="../drawings/vmlDrawing45.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2.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6.png"/><Relationship Id="rId4" Type="http://schemas.openxmlformats.org/officeDocument/2006/relationships/oleObject" Target="../embeddings/oleObject193.bin"/><Relationship Id="rId5" Type="http://schemas.openxmlformats.org/officeDocument/2006/relationships/image" Target="../media/image214.emf"/><Relationship Id="rId6" Type="http://schemas.openxmlformats.org/officeDocument/2006/relationships/oleObject" Target="../embeddings/oleObject194.bin"/><Relationship Id="rId7" Type="http://schemas.openxmlformats.org/officeDocument/2006/relationships/image" Target="../media/image215.emf"/><Relationship Id="rId1" Type="http://schemas.openxmlformats.org/officeDocument/2006/relationships/vmlDrawing" Target="../drawings/vmlDrawing46.vml"/><Relationship Id="rId2"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8.png"/><Relationship Id="rId3" Type="http://schemas.openxmlformats.org/officeDocument/2006/relationships/image" Target="../media/image19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19.emf"/><Relationship Id="rId5" Type="http://schemas.openxmlformats.org/officeDocument/2006/relationships/oleObject" Target="../embeddings/oleObject11.bin"/><Relationship Id="rId6" Type="http://schemas.openxmlformats.org/officeDocument/2006/relationships/image" Target="../media/image20.emf"/><Relationship Id="rId7" Type="http://schemas.openxmlformats.org/officeDocument/2006/relationships/image" Target="../media/image13.wmf"/><Relationship Id="rId8" Type="http://schemas.openxmlformats.org/officeDocument/2006/relationships/image" Target="../media/image14.wmf"/><Relationship Id="rId9" Type="http://schemas.openxmlformats.org/officeDocument/2006/relationships/image" Target="../media/image15.wmf"/><Relationship Id="rId10" Type="http://schemas.openxmlformats.org/officeDocument/2006/relationships/oleObject" Target="../embeddings/oleObject12.bin"/><Relationship Id="rId11" Type="http://schemas.openxmlformats.org/officeDocument/2006/relationships/image" Target="../media/image21.emf"/><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64.wmf"/><Relationship Id="rId4" Type="http://schemas.openxmlformats.org/officeDocument/2006/relationships/image" Target="../media/image140.wmf"/><Relationship Id="rId5" Type="http://schemas.openxmlformats.org/officeDocument/2006/relationships/image" Target="../media/image141.wmf"/><Relationship Id="rId1" Type="http://schemas.openxmlformats.org/officeDocument/2006/relationships/slideLayout" Target="../slideLayouts/slideLayout2.xml"/><Relationship Id="rId2" Type="http://schemas.openxmlformats.org/officeDocument/2006/relationships/image" Target="../media/image163.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9.png"/><Relationship Id="rId3" Type="http://schemas.openxmlformats.org/officeDocument/2006/relationships/image" Target="../media/image2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1.png"/><Relationship Id="rId3" Type="http://schemas.openxmlformats.org/officeDocument/2006/relationships/image" Target="../media/image2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2.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3.png"/><Relationship Id="rId3" Type="http://schemas.openxmlformats.org/officeDocument/2006/relationships/image" Target="../media/image224.png"/></Relationships>
</file>

<file path=ppt/slides/_rels/slide65.xml.rels><?xml version="1.0" encoding="UTF-8" standalone="yes"?>
<Relationships xmlns="http://schemas.openxmlformats.org/package/2006/relationships"><Relationship Id="rId3" Type="http://schemas.openxmlformats.org/officeDocument/2006/relationships/image" Target="../media/image226.emf"/><Relationship Id="rId4" Type="http://schemas.openxmlformats.org/officeDocument/2006/relationships/image" Target="../media/image227.emf"/><Relationship Id="rId5" Type="http://schemas.openxmlformats.org/officeDocument/2006/relationships/image" Target="../media/image228.emf"/><Relationship Id="rId1" Type="http://schemas.openxmlformats.org/officeDocument/2006/relationships/slideLayout" Target="../slideLayouts/slideLayout2.xml"/><Relationship Id="rId2" Type="http://schemas.openxmlformats.org/officeDocument/2006/relationships/image" Target="../media/image225.png"/></Relationships>
</file>

<file path=ppt/slides/_rels/slide7.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15.wmf"/><Relationship Id="rId5" Type="http://schemas.openxmlformats.org/officeDocument/2006/relationships/image" Target="../media/image25.wmf"/><Relationship Id="rId6" Type="http://schemas.openxmlformats.org/officeDocument/2006/relationships/image" Target="../media/image26.wmf"/><Relationship Id="rId7" Type="http://schemas.openxmlformats.org/officeDocument/2006/relationships/oleObject" Target="../embeddings/oleObject13.bin"/><Relationship Id="rId8" Type="http://schemas.openxmlformats.org/officeDocument/2006/relationships/image" Target="../media/image22.wmf"/><Relationship Id="rId9" Type="http://schemas.openxmlformats.org/officeDocument/2006/relationships/oleObject" Target="../embeddings/oleObject14.bin"/><Relationship Id="rId10" Type="http://schemas.openxmlformats.org/officeDocument/2006/relationships/image" Target="../media/image23.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27.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title"/>
          </p:nvPr>
        </p:nvSpPr>
        <p:spPr>
          <a:xfrm>
            <a:off x="685800" y="1676400"/>
            <a:ext cx="8305800" cy="1362075"/>
          </a:xfrm>
        </p:spPr>
        <p:txBody>
          <a:bodyPr/>
          <a:lstStyle/>
          <a:p>
            <a:pPr eaLnBrk="1" hangingPunct="1">
              <a:defRPr/>
            </a:pPr>
            <a:r>
              <a:rPr lang="en-US" dirty="0" smtClean="0"/>
              <a:t>Intro to Accelerator Physics</a:t>
            </a:r>
            <a:br>
              <a:rPr lang="en-US" dirty="0" smtClean="0"/>
            </a:br>
            <a:endParaRPr lang="en-US" dirty="0"/>
          </a:p>
        </p:txBody>
      </p:sp>
      <p:sp>
        <p:nvSpPr>
          <p:cNvPr id="8195" name="Rectangle 5"/>
          <p:cNvSpPr>
            <a:spLocks noGrp="1" noChangeArrowheads="1"/>
          </p:cNvSpPr>
          <p:nvPr>
            <p:ph type="body" idx="1"/>
          </p:nvPr>
        </p:nvSpPr>
        <p:spPr>
          <a:xfrm>
            <a:off x="2743200" y="3352800"/>
            <a:ext cx="6255488" cy="743507"/>
          </a:xfrm>
        </p:spPr>
        <p:txBody>
          <a:bodyPr/>
          <a:lstStyle/>
          <a:p>
            <a:pPr eaLnBrk="1" hangingPunct="1"/>
            <a:r>
              <a:rPr lang="en-US" dirty="0" smtClean="0"/>
              <a:t>Eric </a:t>
            </a:r>
            <a:r>
              <a:rPr lang="en-US" dirty="0" err="1" smtClean="0"/>
              <a:t>Prebys</a:t>
            </a:r>
            <a:r>
              <a:rPr lang="en-US" dirty="0" smtClean="0"/>
              <a:t> </a:t>
            </a:r>
          </a:p>
          <a:p>
            <a:pPr eaLnBrk="1" hangingPunct="1"/>
            <a:r>
              <a:rPr lang="en-US" dirty="0" smtClean="0"/>
              <a:t>Fermi National Accelerator Laboratory</a:t>
            </a:r>
          </a:p>
          <a:p>
            <a:pPr eaLnBrk="1" hangingPunct="1"/>
            <a:endParaRPr lang="en-US" dirty="0"/>
          </a:p>
          <a:p>
            <a:pPr eaLnBrk="1" hangingPunct="1"/>
            <a:r>
              <a:rPr lang="en-US" dirty="0" smtClean="0"/>
              <a:t>NIU </a:t>
            </a:r>
            <a:r>
              <a:rPr lang="en-US" dirty="0" err="1" smtClean="0"/>
              <a:t>Phys</a:t>
            </a:r>
            <a:r>
              <a:rPr lang="en-US" dirty="0" smtClean="0"/>
              <a:t> 790 Guest Lecture</a:t>
            </a:r>
          </a:p>
        </p:txBody>
      </p:sp>
      <p:sp>
        <p:nvSpPr>
          <p:cNvPr id="2" name="Date Placeholder 1"/>
          <p:cNvSpPr>
            <a:spLocks noGrp="1"/>
          </p:cNvSpPr>
          <p:nvPr>
            <p:ph type="dt" sz="half" idx="10"/>
          </p:nvPr>
        </p:nvSpPr>
        <p:spPr/>
        <p:txBody>
          <a:bodyPr/>
          <a:lstStyle/>
          <a:p>
            <a:pPr>
              <a:defRPr/>
            </a:pPr>
            <a:r>
              <a:rPr lang="en-US" smtClean="0"/>
              <a:t>March 18 &amp; 20, 2014</a:t>
            </a:r>
            <a:endParaRPr lang="en-US"/>
          </a:p>
        </p:txBody>
      </p:sp>
      <p:sp>
        <p:nvSpPr>
          <p:cNvPr id="3" name="Footer Placeholder 2"/>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4" name="Slide Number Placeholder 3"/>
          <p:cNvSpPr>
            <a:spLocks noGrp="1"/>
          </p:cNvSpPr>
          <p:nvPr>
            <p:ph type="sldNum" sz="quarter" idx="12"/>
          </p:nvPr>
        </p:nvSpPr>
        <p:spPr/>
        <p:txBody>
          <a:bodyPr/>
          <a:lstStyle/>
          <a:p>
            <a:pPr>
              <a:defRPr/>
            </a:pPr>
            <a:fld id="{03C22C54-04B8-4329-8E4F-B3EC0867C1C2}" type="slidenum">
              <a:rPr lang="en-US" smtClean="0"/>
              <a:pPr>
                <a:defRPr/>
              </a:pPr>
              <a:t>1</a:t>
            </a:fld>
            <a:endParaRPr lang="en-US"/>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 Focusing</a:t>
            </a:r>
            <a:endParaRPr lang="en-US" dirty="0"/>
          </a:p>
        </p:txBody>
      </p:sp>
      <p:sp>
        <p:nvSpPr>
          <p:cNvPr id="3" name="Content Placeholder 2"/>
          <p:cNvSpPr>
            <a:spLocks noGrp="1"/>
          </p:cNvSpPr>
          <p:nvPr>
            <p:ph idx="1"/>
          </p:nvPr>
        </p:nvSpPr>
        <p:spPr>
          <a:xfrm>
            <a:off x="503776" y="690225"/>
            <a:ext cx="8251825" cy="4262775"/>
          </a:xfrm>
        </p:spPr>
        <p:txBody>
          <a:bodyPr/>
          <a:lstStyle/>
          <a:p>
            <a:r>
              <a:rPr lang="en-US" sz="2000" dirty="0" smtClean="0"/>
              <a:t>Strong focusing utilizes alternating magnetic gradients to precisely control the focusing of a beam of particles</a:t>
            </a:r>
          </a:p>
          <a:p>
            <a:pPr lvl="1"/>
            <a:r>
              <a:rPr lang="en-US" sz="1800" dirty="0" smtClean="0"/>
              <a:t>The principle was first developed in 1949  by Nicholas </a:t>
            </a:r>
            <a:r>
              <a:rPr lang="en-US" sz="1800" dirty="0" err="1" smtClean="0"/>
              <a:t>Christofilos</a:t>
            </a:r>
            <a:r>
              <a:rPr lang="en-US" sz="1800" dirty="0" smtClean="0"/>
              <a:t>, a Greek-American engineer, who was working for an elevator company in Athens at the time.</a:t>
            </a:r>
          </a:p>
          <a:p>
            <a:pPr lvl="1"/>
            <a:r>
              <a:rPr lang="en-US" sz="1800" dirty="0" smtClean="0"/>
              <a:t>Rather than publish the idea, he applied for a patent, and it went largely ignored.</a:t>
            </a:r>
          </a:p>
          <a:p>
            <a:pPr lvl="1"/>
            <a:r>
              <a:rPr lang="en-US" sz="1800" dirty="0" smtClean="0"/>
              <a:t>The idea was independently invented in 1952 by Courant, Livingston and Snyder, who later acknowledged the priority of </a:t>
            </a:r>
            <a:r>
              <a:rPr lang="en-US" sz="1800" dirty="0" err="1" smtClean="0"/>
              <a:t>Christophilos</a:t>
            </a:r>
            <a:r>
              <a:rPr lang="en-US" sz="1800" dirty="0" smtClean="0"/>
              <a:t>’ work.</a:t>
            </a:r>
          </a:p>
          <a:p>
            <a:r>
              <a:rPr lang="en-US" sz="2000" dirty="0" smtClean="0"/>
              <a:t>Although the technique was originally formulated in terms of magnetic gradients, it’s much easier to understand in terms of the separate functions of dipole and quadrupole magnets.</a:t>
            </a:r>
          </a:p>
          <a:p>
            <a:pPr marL="292100" lvl="1" indent="0">
              <a:buNone/>
            </a:pP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en-US" smtClean="0"/>
              <a:t>E. Prebys, NIU Phy 790 Guest Lecture</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10</a:t>
            </a:fld>
            <a:endParaRPr lang="en-US"/>
          </a:p>
        </p:txBody>
      </p:sp>
    </p:spTree>
    <p:extLst>
      <p:ext uri="{BB962C8B-B14F-4D97-AF65-F5344CB8AC3E}">
        <p14:creationId xmlns:p14="http://schemas.microsoft.com/office/powerpoint/2010/main" val="283476730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Function vs. Separated Function</a:t>
            </a:r>
            <a:endParaRPr lang="en-US"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sp>
        <p:nvSpPr>
          <p:cNvPr id="7" name="TextBox 6"/>
          <p:cNvSpPr txBox="1"/>
          <p:nvPr/>
        </p:nvSpPr>
        <p:spPr>
          <a:xfrm>
            <a:off x="533400" y="609600"/>
            <a:ext cx="7772400" cy="584776"/>
          </a:xfrm>
          <a:prstGeom prst="rect">
            <a:avLst/>
          </a:prstGeom>
          <a:noFill/>
        </p:spPr>
        <p:txBody>
          <a:bodyPr wrap="square" rtlCol="0">
            <a:spAutoFit/>
          </a:bodyPr>
          <a:lstStyle/>
          <a:p>
            <a:r>
              <a:rPr lang="en-US" sz="1600" dirty="0" smtClean="0">
                <a:solidFill>
                  <a:srgbClr val="C00000"/>
                </a:solidFill>
                <a:latin typeface="+mn-lt"/>
              </a:rPr>
              <a:t>Strong focusing was originally implemented by building magnets with non parallel pole faces to introduce a linear magnetic gradient </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l="-2043" b="16081"/>
          <a:stretch/>
        </p:blipFill>
        <p:spPr>
          <a:xfrm>
            <a:off x="685800" y="1371600"/>
            <a:ext cx="2488225" cy="1947790"/>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773700702"/>
              </p:ext>
            </p:extLst>
          </p:nvPr>
        </p:nvGraphicFramePr>
        <p:xfrm>
          <a:off x="3429000" y="1676400"/>
          <a:ext cx="1905000" cy="662609"/>
        </p:xfrm>
        <a:graphic>
          <a:graphicData uri="http://schemas.openxmlformats.org/presentationml/2006/ole">
            <mc:AlternateContent xmlns:mc="http://schemas.openxmlformats.org/markup-compatibility/2006">
              <mc:Choice xmlns:v="urn:schemas-microsoft-com:vml" Requires="v">
                <p:oleObj spid="_x0000_s530522" name="Equation" r:id="rId4" imgW="1152000" imgH="393120" progId="">
                  <p:embed/>
                </p:oleObj>
              </mc:Choice>
              <mc:Fallback>
                <p:oleObj name="Equation" r:id="rId4" imgW="1152000" imgH="393120" progId="">
                  <p:embed/>
                  <p:pic>
                    <p:nvPicPr>
                      <p:cNvPr id="0" name="Picture 8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1676400"/>
                        <a:ext cx="1905000" cy="6626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Straight Arrow Connector 10"/>
          <p:cNvCxnSpPr/>
          <p:nvPr/>
        </p:nvCxnSpPr>
        <p:spPr>
          <a:xfrm flipH="1">
            <a:off x="1954826" y="2057400"/>
            <a:ext cx="1474174" cy="3048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02880" y="3299045"/>
            <a:ext cx="2590800" cy="307777"/>
          </a:xfrm>
          <a:prstGeom prst="rect">
            <a:avLst/>
          </a:prstGeom>
          <a:noFill/>
        </p:spPr>
        <p:txBody>
          <a:bodyPr wrap="square" rtlCol="0">
            <a:spAutoFit/>
          </a:bodyPr>
          <a:lstStyle/>
          <a:p>
            <a:pPr algn="ctr"/>
            <a:r>
              <a:rPr lang="en-US" sz="1400" dirty="0" smtClean="0">
                <a:solidFill>
                  <a:srgbClr val="C00000"/>
                </a:solidFill>
                <a:latin typeface="+mn-lt"/>
              </a:rPr>
              <a:t>CERN PS (1959, 29 </a:t>
            </a:r>
            <a:r>
              <a:rPr lang="en-US" sz="1400" dirty="0" err="1" smtClean="0">
                <a:solidFill>
                  <a:srgbClr val="C00000"/>
                </a:solidFill>
                <a:latin typeface="+mn-lt"/>
              </a:rPr>
              <a:t>GeV</a:t>
            </a:r>
            <a:r>
              <a:rPr lang="en-US" sz="1400" dirty="0" smtClean="0">
                <a:solidFill>
                  <a:srgbClr val="C00000"/>
                </a:solidFill>
                <a:latin typeface="+mn-lt"/>
              </a:rPr>
              <a:t>)</a:t>
            </a:r>
          </a:p>
        </p:txBody>
      </p:sp>
      <p:pic>
        <p:nvPicPr>
          <p:cNvPr id="13" name="Picture 3" descr="quadlens"/>
          <p:cNvPicPr>
            <a:picLocks noChangeAspect="1" noChangeArrowheads="1"/>
          </p:cNvPicPr>
          <p:nvPr/>
        </p:nvPicPr>
        <p:blipFill>
          <a:blip r:embed="rId6" cstate="print"/>
          <a:srcRect/>
          <a:stretch>
            <a:fillRect/>
          </a:stretch>
        </p:blipFill>
        <p:spPr bwMode="auto">
          <a:xfrm>
            <a:off x="7620000" y="1447800"/>
            <a:ext cx="1143000" cy="1143000"/>
          </a:xfrm>
          <a:prstGeom prst="rect">
            <a:avLst/>
          </a:prstGeom>
          <a:noFill/>
          <a:ln w="9525">
            <a:noFill/>
            <a:miter lim="800000"/>
            <a:headEnd/>
            <a:tailEnd/>
          </a:ln>
        </p:spPr>
      </p:pic>
      <p:pic>
        <p:nvPicPr>
          <p:cNvPr id="40" name="Picture 39"/>
          <p:cNvPicPr>
            <a:picLocks noChangeAspect="1"/>
          </p:cNvPicPr>
          <p:nvPr/>
        </p:nvPicPr>
        <p:blipFill rotWithShape="1">
          <a:blip r:embed="rId7" cstate="print">
            <a:extLst>
              <a:ext uri="{28A0092B-C50C-407E-A947-70E740481C1C}">
                <a14:useLocalDpi xmlns:a14="http://schemas.microsoft.com/office/drawing/2010/main"/>
              </a:ext>
            </a:extLst>
          </a:blip>
          <a:srcRect t="12677" b="12045"/>
          <a:stretch/>
        </p:blipFill>
        <p:spPr>
          <a:xfrm>
            <a:off x="5867400" y="1447800"/>
            <a:ext cx="926408" cy="1099697"/>
          </a:xfrm>
          <a:prstGeom prst="rect">
            <a:avLst/>
          </a:prstGeom>
        </p:spPr>
      </p:pic>
      <p:sp>
        <p:nvSpPr>
          <p:cNvPr id="41" name="TextBox 40"/>
          <p:cNvSpPr txBox="1"/>
          <p:nvPr/>
        </p:nvSpPr>
        <p:spPr>
          <a:xfrm>
            <a:off x="5410200" y="1752600"/>
            <a:ext cx="609600" cy="461665"/>
          </a:xfrm>
          <a:prstGeom prst="rect">
            <a:avLst/>
          </a:prstGeom>
          <a:noFill/>
        </p:spPr>
        <p:txBody>
          <a:bodyPr wrap="square" rtlCol="0">
            <a:spAutoFit/>
          </a:bodyPr>
          <a:lstStyle/>
          <a:p>
            <a:pPr algn="ctr"/>
            <a:r>
              <a:rPr lang="en-US" sz="2400" dirty="0" smtClean="0">
                <a:latin typeface="+mn-lt"/>
              </a:rPr>
              <a:t>=</a:t>
            </a:r>
          </a:p>
        </p:txBody>
      </p:sp>
      <p:sp>
        <p:nvSpPr>
          <p:cNvPr id="42" name="TextBox 41"/>
          <p:cNvSpPr txBox="1"/>
          <p:nvPr/>
        </p:nvSpPr>
        <p:spPr>
          <a:xfrm>
            <a:off x="6858000" y="1752600"/>
            <a:ext cx="609600" cy="461665"/>
          </a:xfrm>
          <a:prstGeom prst="rect">
            <a:avLst/>
          </a:prstGeom>
          <a:noFill/>
        </p:spPr>
        <p:txBody>
          <a:bodyPr wrap="square" rtlCol="0">
            <a:spAutoFit/>
          </a:bodyPr>
          <a:lstStyle/>
          <a:p>
            <a:pPr algn="ctr"/>
            <a:r>
              <a:rPr lang="en-US" sz="2400" dirty="0" smtClean="0">
                <a:latin typeface="+mn-lt"/>
              </a:rPr>
              <a:t>+</a:t>
            </a:r>
          </a:p>
        </p:txBody>
      </p:sp>
      <p:sp>
        <p:nvSpPr>
          <p:cNvPr id="45" name="TextBox 44"/>
          <p:cNvSpPr txBox="1"/>
          <p:nvPr/>
        </p:nvSpPr>
        <p:spPr>
          <a:xfrm>
            <a:off x="5867400" y="2514600"/>
            <a:ext cx="838200" cy="338554"/>
          </a:xfrm>
          <a:prstGeom prst="rect">
            <a:avLst/>
          </a:prstGeom>
          <a:noFill/>
        </p:spPr>
        <p:txBody>
          <a:bodyPr wrap="square" rtlCol="0">
            <a:spAutoFit/>
          </a:bodyPr>
          <a:lstStyle/>
          <a:p>
            <a:pPr algn="ctr"/>
            <a:r>
              <a:rPr lang="en-US" sz="1600" dirty="0" smtClean="0">
                <a:solidFill>
                  <a:srgbClr val="C00000"/>
                </a:solidFill>
                <a:latin typeface="+mn-lt"/>
              </a:rPr>
              <a:t>dipole</a:t>
            </a:r>
          </a:p>
        </p:txBody>
      </p:sp>
      <p:sp>
        <p:nvSpPr>
          <p:cNvPr id="46" name="TextBox 45"/>
          <p:cNvSpPr txBox="1"/>
          <p:nvPr/>
        </p:nvSpPr>
        <p:spPr>
          <a:xfrm>
            <a:off x="7620000" y="2514600"/>
            <a:ext cx="1219200" cy="338554"/>
          </a:xfrm>
          <a:prstGeom prst="rect">
            <a:avLst/>
          </a:prstGeom>
          <a:noFill/>
        </p:spPr>
        <p:txBody>
          <a:bodyPr wrap="square" rtlCol="0">
            <a:spAutoFit/>
          </a:bodyPr>
          <a:lstStyle/>
          <a:p>
            <a:pPr algn="ctr"/>
            <a:r>
              <a:rPr lang="en-US" sz="1600" dirty="0" smtClean="0">
                <a:solidFill>
                  <a:srgbClr val="C00000"/>
                </a:solidFill>
                <a:latin typeface="+mn-lt"/>
              </a:rPr>
              <a:t>quadrupole</a:t>
            </a:r>
          </a:p>
        </p:txBody>
      </p:sp>
      <p:sp>
        <p:nvSpPr>
          <p:cNvPr id="47" name="TextBox 46"/>
          <p:cNvSpPr txBox="1"/>
          <p:nvPr/>
        </p:nvSpPr>
        <p:spPr>
          <a:xfrm>
            <a:off x="450228" y="3619570"/>
            <a:ext cx="8628254" cy="584776"/>
          </a:xfrm>
          <a:prstGeom prst="rect">
            <a:avLst/>
          </a:prstGeom>
          <a:noFill/>
        </p:spPr>
        <p:txBody>
          <a:bodyPr wrap="square" rtlCol="0">
            <a:spAutoFit/>
          </a:bodyPr>
          <a:lstStyle/>
          <a:p>
            <a:r>
              <a:rPr lang="en-US" sz="1600" dirty="0" smtClean="0">
                <a:solidFill>
                  <a:srgbClr val="C00000"/>
                </a:solidFill>
                <a:latin typeface="+mn-lt"/>
              </a:rPr>
              <a:t>Later synchrotrons were built with physically separate dipole and quadrupole magnets. The first “separated function” synchrotron was the Fermilab Main Ring (1972, 400 </a:t>
            </a:r>
            <a:r>
              <a:rPr lang="en-US" sz="1600" dirty="0" err="1" smtClean="0">
                <a:solidFill>
                  <a:srgbClr val="C00000"/>
                </a:solidFill>
                <a:latin typeface="+mn-lt"/>
              </a:rPr>
              <a:t>GeV</a:t>
            </a:r>
            <a:r>
              <a:rPr lang="en-US" sz="1600" dirty="0" smtClean="0">
                <a:solidFill>
                  <a:srgbClr val="C00000"/>
                </a:solidFill>
                <a:latin typeface="+mn-lt"/>
              </a:rPr>
              <a:t>)</a:t>
            </a:r>
          </a:p>
        </p:txBody>
      </p:sp>
      <p:pic>
        <p:nvPicPr>
          <p:cNvPr id="48" name="Picture 47"/>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52620" y="4320580"/>
            <a:ext cx="3621985" cy="1605941"/>
          </a:xfrm>
          <a:prstGeom prst="rect">
            <a:avLst/>
          </a:prstGeom>
        </p:spPr>
      </p:pic>
      <p:pic>
        <p:nvPicPr>
          <p:cNvPr id="49" name="Picture 48"/>
          <p:cNvPicPr>
            <a:picLocks noChangeAspect="1"/>
          </p:cNvPicPr>
          <p:nvPr/>
        </p:nvPicPr>
        <p:blipFill>
          <a:blip r:embed="rId9" cstate="print"/>
          <a:stretch>
            <a:fillRect/>
          </a:stretch>
        </p:blipFill>
        <p:spPr>
          <a:xfrm>
            <a:off x="7680757" y="4462344"/>
            <a:ext cx="1012417" cy="998978"/>
          </a:xfrm>
          <a:prstGeom prst="rect">
            <a:avLst/>
          </a:prstGeom>
        </p:spPr>
      </p:pic>
      <p:pic>
        <p:nvPicPr>
          <p:cNvPr id="50" name="Picture 49"/>
          <p:cNvPicPr>
            <a:picLocks noChangeAspect="1"/>
          </p:cNvPicPr>
          <p:nvPr/>
        </p:nvPicPr>
        <p:blipFill rotWithShape="1">
          <a:blip r:embed="rId10" cstate="print">
            <a:extLst>
              <a:ext uri="{28A0092B-C50C-407E-A947-70E740481C1C}">
                <a14:useLocalDpi xmlns:a14="http://schemas.microsoft.com/office/drawing/2010/main"/>
              </a:ext>
            </a:extLst>
          </a:blip>
          <a:srcRect l="13774" t="8634" r="13946" b="8165"/>
          <a:stretch/>
        </p:blipFill>
        <p:spPr>
          <a:xfrm>
            <a:off x="4965948" y="4562481"/>
            <a:ext cx="752620" cy="833652"/>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162077" y="4444668"/>
            <a:ext cx="1048293" cy="1036104"/>
          </a:xfrm>
          <a:prstGeom prst="rect">
            <a:avLst/>
          </a:prstGeom>
        </p:spPr>
      </p:pic>
      <p:sp>
        <p:nvSpPr>
          <p:cNvPr id="52" name="TextBox 51"/>
          <p:cNvSpPr txBox="1"/>
          <p:nvPr/>
        </p:nvSpPr>
        <p:spPr>
          <a:xfrm>
            <a:off x="7114879" y="4720434"/>
            <a:ext cx="609600" cy="461665"/>
          </a:xfrm>
          <a:prstGeom prst="rect">
            <a:avLst/>
          </a:prstGeom>
          <a:noFill/>
        </p:spPr>
        <p:txBody>
          <a:bodyPr wrap="square" rtlCol="0">
            <a:spAutoFit/>
          </a:bodyPr>
          <a:lstStyle/>
          <a:p>
            <a:pPr algn="ctr"/>
            <a:r>
              <a:rPr lang="en-US" sz="2400" dirty="0" smtClean="0">
                <a:latin typeface="+mn-lt"/>
              </a:rPr>
              <a:t>=</a:t>
            </a:r>
          </a:p>
        </p:txBody>
      </p:sp>
      <p:sp>
        <p:nvSpPr>
          <p:cNvPr id="53" name="TextBox 52"/>
          <p:cNvSpPr txBox="1"/>
          <p:nvPr/>
        </p:nvSpPr>
        <p:spPr>
          <a:xfrm>
            <a:off x="5592517" y="4727153"/>
            <a:ext cx="609600" cy="461665"/>
          </a:xfrm>
          <a:prstGeom prst="rect">
            <a:avLst/>
          </a:prstGeom>
          <a:noFill/>
        </p:spPr>
        <p:txBody>
          <a:bodyPr wrap="square" rtlCol="0">
            <a:spAutoFit/>
          </a:bodyPr>
          <a:lstStyle/>
          <a:p>
            <a:pPr algn="ctr"/>
            <a:r>
              <a:rPr lang="en-US" sz="2400" dirty="0" smtClean="0">
                <a:latin typeface="+mn-lt"/>
              </a:rPr>
              <a:t>+</a:t>
            </a:r>
          </a:p>
        </p:txBody>
      </p:sp>
      <p:sp>
        <p:nvSpPr>
          <p:cNvPr id="54" name="TextBox 53"/>
          <p:cNvSpPr txBox="1"/>
          <p:nvPr/>
        </p:nvSpPr>
        <p:spPr>
          <a:xfrm>
            <a:off x="4924469" y="5455556"/>
            <a:ext cx="838200" cy="338554"/>
          </a:xfrm>
          <a:prstGeom prst="rect">
            <a:avLst/>
          </a:prstGeom>
          <a:noFill/>
        </p:spPr>
        <p:txBody>
          <a:bodyPr wrap="square" rtlCol="0">
            <a:spAutoFit/>
          </a:bodyPr>
          <a:lstStyle/>
          <a:p>
            <a:pPr algn="ctr"/>
            <a:r>
              <a:rPr lang="en-US" sz="1600" dirty="0" smtClean="0">
                <a:solidFill>
                  <a:srgbClr val="C00000"/>
                </a:solidFill>
                <a:latin typeface="+mn-lt"/>
              </a:rPr>
              <a:t>dipole</a:t>
            </a:r>
          </a:p>
        </p:txBody>
      </p:sp>
      <p:sp>
        <p:nvSpPr>
          <p:cNvPr id="55" name="TextBox 54"/>
          <p:cNvSpPr txBox="1"/>
          <p:nvPr/>
        </p:nvSpPr>
        <p:spPr>
          <a:xfrm>
            <a:off x="6132763" y="5455557"/>
            <a:ext cx="1219200" cy="338554"/>
          </a:xfrm>
          <a:prstGeom prst="rect">
            <a:avLst/>
          </a:prstGeom>
          <a:noFill/>
        </p:spPr>
        <p:txBody>
          <a:bodyPr wrap="square" rtlCol="0">
            <a:spAutoFit/>
          </a:bodyPr>
          <a:lstStyle/>
          <a:p>
            <a:pPr algn="ctr"/>
            <a:r>
              <a:rPr lang="en-US" sz="1600" dirty="0" smtClean="0">
                <a:solidFill>
                  <a:srgbClr val="C00000"/>
                </a:solidFill>
                <a:latin typeface="+mn-lt"/>
              </a:rPr>
              <a:t>quadrupole</a:t>
            </a:r>
          </a:p>
        </p:txBody>
      </p:sp>
      <p:sp>
        <p:nvSpPr>
          <p:cNvPr id="56" name="TextBox 55"/>
          <p:cNvSpPr txBox="1"/>
          <p:nvPr/>
        </p:nvSpPr>
        <p:spPr>
          <a:xfrm>
            <a:off x="7602249" y="5466850"/>
            <a:ext cx="1219200" cy="338554"/>
          </a:xfrm>
          <a:prstGeom prst="rect">
            <a:avLst/>
          </a:prstGeom>
          <a:noFill/>
        </p:spPr>
        <p:txBody>
          <a:bodyPr wrap="square" rtlCol="0">
            <a:spAutoFit/>
          </a:bodyPr>
          <a:lstStyle/>
          <a:p>
            <a:pPr algn="ctr"/>
            <a:r>
              <a:rPr lang="en-US" sz="1600" dirty="0" smtClean="0">
                <a:solidFill>
                  <a:srgbClr val="C00000"/>
                </a:solidFill>
                <a:latin typeface="+mn-lt"/>
              </a:rPr>
              <a:t>Fermilab</a:t>
            </a:r>
          </a:p>
        </p:txBody>
      </p:sp>
      <p:sp>
        <p:nvSpPr>
          <p:cNvPr id="57" name="TextBox 56"/>
          <p:cNvSpPr txBox="1"/>
          <p:nvPr/>
        </p:nvSpPr>
        <p:spPr>
          <a:xfrm>
            <a:off x="546966" y="6096887"/>
            <a:ext cx="8305800" cy="338554"/>
          </a:xfrm>
          <a:prstGeom prst="rect">
            <a:avLst/>
          </a:prstGeom>
          <a:noFill/>
        </p:spPr>
        <p:txBody>
          <a:bodyPr wrap="square" rtlCol="0">
            <a:spAutoFit/>
          </a:bodyPr>
          <a:lstStyle/>
          <a:p>
            <a:r>
              <a:rPr lang="en-US" sz="1600" dirty="0" smtClean="0">
                <a:solidFill>
                  <a:srgbClr val="C00000"/>
                </a:solidFill>
                <a:latin typeface="+mn-lt"/>
              </a:rPr>
              <a:t>Strong focusing is also much easier to </a:t>
            </a:r>
            <a:r>
              <a:rPr lang="en-US" sz="1600" i="1" dirty="0" smtClean="0">
                <a:solidFill>
                  <a:srgbClr val="C00000"/>
                </a:solidFill>
                <a:latin typeface="+mn-lt"/>
              </a:rPr>
              <a:t>teach</a:t>
            </a:r>
            <a:r>
              <a:rPr lang="en-US" sz="1600" dirty="0" smtClean="0">
                <a:solidFill>
                  <a:srgbClr val="C00000"/>
                </a:solidFill>
                <a:latin typeface="+mn-lt"/>
              </a:rPr>
              <a:t> using separated functions, so we will…</a:t>
            </a:r>
          </a:p>
        </p:txBody>
      </p:sp>
    </p:spTree>
    <p:extLst>
      <p:ext uri="{BB962C8B-B14F-4D97-AF65-F5344CB8AC3E}">
        <p14:creationId xmlns:p14="http://schemas.microsoft.com/office/powerpoint/2010/main" val="145133031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pPr>
              <a:defRPr/>
            </a:pPr>
            <a:r>
              <a:rPr lang="en-US" dirty="0" smtClean="0"/>
              <a:t>Quadrupole Magnets as Lenses*</a:t>
            </a:r>
            <a:endParaRPr lang="en-US" dirty="0"/>
          </a:p>
        </p:txBody>
      </p:sp>
      <p:sp>
        <p:nvSpPr>
          <p:cNvPr id="85" name="Content Placeholder 84"/>
          <p:cNvSpPr>
            <a:spLocks noGrp="1"/>
          </p:cNvSpPr>
          <p:nvPr>
            <p:ph sz="half" idx="1"/>
          </p:nvPr>
        </p:nvSpPr>
        <p:spPr>
          <a:xfrm>
            <a:off x="424260" y="3544216"/>
            <a:ext cx="8333885" cy="844910"/>
          </a:xfrm>
        </p:spPr>
        <p:txBody>
          <a:bodyPr/>
          <a:lstStyle/>
          <a:p>
            <a:r>
              <a:rPr lang="en-US" sz="2000" dirty="0" smtClean="0"/>
              <a:t>A positive particle coming out of the page off center in the horizontal plane will experience a </a:t>
            </a:r>
            <a:r>
              <a:rPr lang="en-US" sz="2000" i="1" dirty="0" smtClean="0"/>
              <a:t>restoring</a:t>
            </a:r>
            <a:r>
              <a:rPr lang="en-US" sz="2000" dirty="0" smtClean="0"/>
              <a:t> kick</a:t>
            </a:r>
            <a:endParaRPr lang="en-US" sz="2000" dirty="0"/>
          </a:p>
        </p:txBody>
      </p:sp>
      <p:pic>
        <p:nvPicPr>
          <p:cNvPr id="33795" name="Picture 3" descr="quadlens"/>
          <p:cNvPicPr>
            <a:picLocks noChangeAspect="1" noChangeArrowheads="1"/>
          </p:cNvPicPr>
          <p:nvPr/>
        </p:nvPicPr>
        <p:blipFill>
          <a:blip r:embed="rId3" cstate="print"/>
          <a:srcRect/>
          <a:stretch>
            <a:fillRect/>
          </a:stretch>
        </p:blipFill>
        <p:spPr bwMode="auto">
          <a:xfrm>
            <a:off x="923525" y="1355130"/>
            <a:ext cx="1981200" cy="1981200"/>
          </a:xfrm>
          <a:prstGeom prst="rect">
            <a:avLst/>
          </a:prstGeom>
          <a:noFill/>
          <a:ln w="9525">
            <a:noFill/>
            <a:miter lim="800000"/>
            <a:headEnd/>
            <a:tailEnd/>
          </a:ln>
        </p:spPr>
      </p:pic>
      <p:sp>
        <p:nvSpPr>
          <p:cNvPr id="33854" name="Line 18"/>
          <p:cNvSpPr>
            <a:spLocks noChangeShapeType="1"/>
          </p:cNvSpPr>
          <p:nvPr/>
        </p:nvSpPr>
        <p:spPr bwMode="auto">
          <a:xfrm>
            <a:off x="7139035" y="1233946"/>
            <a:ext cx="1588" cy="1371600"/>
          </a:xfrm>
          <a:prstGeom prst="line">
            <a:avLst/>
          </a:prstGeom>
          <a:noFill/>
          <a:ln w="28575">
            <a:solidFill>
              <a:schemeClr val="tx1"/>
            </a:solidFill>
            <a:round/>
            <a:headEnd/>
            <a:tailEnd/>
          </a:ln>
        </p:spPr>
        <p:txBody>
          <a:bodyPr/>
          <a:lstStyle/>
          <a:p>
            <a:endParaRPr lang="en-US"/>
          </a:p>
        </p:txBody>
      </p:sp>
      <p:sp>
        <p:nvSpPr>
          <p:cNvPr id="33855" name="Line 19"/>
          <p:cNvSpPr>
            <a:spLocks noChangeShapeType="1"/>
          </p:cNvSpPr>
          <p:nvPr/>
        </p:nvSpPr>
        <p:spPr bwMode="auto">
          <a:xfrm>
            <a:off x="6377035" y="1995946"/>
            <a:ext cx="1600200" cy="1588"/>
          </a:xfrm>
          <a:prstGeom prst="line">
            <a:avLst/>
          </a:prstGeom>
          <a:noFill/>
          <a:ln w="19050">
            <a:solidFill>
              <a:schemeClr val="tx1"/>
            </a:solidFill>
            <a:round/>
            <a:headEnd/>
            <a:tailEnd/>
          </a:ln>
        </p:spPr>
        <p:txBody>
          <a:bodyPr/>
          <a:lstStyle/>
          <a:p>
            <a:endParaRPr lang="en-US"/>
          </a:p>
        </p:txBody>
      </p:sp>
      <p:pic>
        <p:nvPicPr>
          <p:cNvPr id="33833" name="Object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13723" y="1972133"/>
            <a:ext cx="263525" cy="311150"/>
          </a:xfrm>
          <a:prstGeom prst="rect">
            <a:avLst/>
          </a:prstGeom>
          <a:noFill/>
          <a:ln w="9525">
            <a:noFill/>
            <a:miter lim="800000"/>
            <a:headEnd/>
            <a:tailEnd/>
          </a:ln>
        </p:spPr>
      </p:pic>
      <p:grpSp>
        <p:nvGrpSpPr>
          <p:cNvPr id="3" name="Group 82"/>
          <p:cNvGrpSpPr/>
          <p:nvPr/>
        </p:nvGrpSpPr>
        <p:grpSpPr>
          <a:xfrm>
            <a:off x="5263290" y="4465935"/>
            <a:ext cx="3048000" cy="1143000"/>
            <a:chOff x="1345980" y="4623825"/>
            <a:chExt cx="3048000" cy="1143000"/>
          </a:xfrm>
        </p:grpSpPr>
        <p:grpSp>
          <p:nvGrpSpPr>
            <p:cNvPr id="4" name="Group 28"/>
            <p:cNvGrpSpPr>
              <a:grpSpLocks/>
            </p:cNvGrpSpPr>
            <p:nvPr/>
          </p:nvGrpSpPr>
          <p:grpSpPr bwMode="auto">
            <a:xfrm>
              <a:off x="2641380" y="4623825"/>
              <a:ext cx="304800" cy="1143000"/>
              <a:chOff x="3077" y="2111"/>
              <a:chExt cx="176" cy="481"/>
            </a:xfrm>
          </p:grpSpPr>
          <p:sp>
            <p:nvSpPr>
              <p:cNvPr id="33852" name="Freeform 29"/>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53" name="Freeform 30"/>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sp>
          <p:nvSpPr>
            <p:cNvPr id="33800" name="Line 36"/>
            <p:cNvSpPr>
              <a:spLocks noChangeShapeType="1"/>
            </p:cNvSpPr>
            <p:nvPr/>
          </p:nvSpPr>
          <p:spPr bwMode="auto">
            <a:xfrm>
              <a:off x="1345980" y="5157225"/>
              <a:ext cx="2895600" cy="0"/>
            </a:xfrm>
            <a:prstGeom prst="line">
              <a:avLst/>
            </a:prstGeom>
            <a:noFill/>
            <a:ln w="9525">
              <a:solidFill>
                <a:schemeClr val="tx1"/>
              </a:solidFill>
              <a:prstDash val="dash"/>
              <a:round/>
              <a:headEnd/>
              <a:tailEnd/>
            </a:ln>
          </p:spPr>
          <p:txBody>
            <a:bodyPr/>
            <a:lstStyle/>
            <a:p>
              <a:endParaRPr lang="en-US"/>
            </a:p>
          </p:txBody>
        </p:sp>
        <p:sp>
          <p:nvSpPr>
            <p:cNvPr id="33802" name="Line 38"/>
            <p:cNvSpPr>
              <a:spLocks noChangeShapeType="1"/>
            </p:cNvSpPr>
            <p:nvPr/>
          </p:nvSpPr>
          <p:spPr bwMode="auto">
            <a:xfrm>
              <a:off x="1726980" y="4928625"/>
              <a:ext cx="1066800" cy="0"/>
            </a:xfrm>
            <a:prstGeom prst="line">
              <a:avLst/>
            </a:prstGeom>
            <a:noFill/>
            <a:ln w="9525">
              <a:solidFill>
                <a:schemeClr val="tx1"/>
              </a:solidFill>
              <a:round/>
              <a:headEnd/>
              <a:tailEnd/>
            </a:ln>
          </p:spPr>
          <p:txBody>
            <a:bodyPr/>
            <a:lstStyle/>
            <a:p>
              <a:endParaRPr lang="en-US"/>
            </a:p>
          </p:txBody>
        </p:sp>
        <p:sp>
          <p:nvSpPr>
            <p:cNvPr id="33803" name="Line 39"/>
            <p:cNvSpPr>
              <a:spLocks noChangeShapeType="1"/>
            </p:cNvSpPr>
            <p:nvPr/>
          </p:nvSpPr>
          <p:spPr bwMode="auto">
            <a:xfrm>
              <a:off x="2793780" y="4928625"/>
              <a:ext cx="1524000" cy="381000"/>
            </a:xfrm>
            <a:prstGeom prst="line">
              <a:avLst/>
            </a:prstGeom>
            <a:noFill/>
            <a:ln w="9525">
              <a:solidFill>
                <a:schemeClr val="tx1"/>
              </a:solidFill>
              <a:round/>
              <a:headEnd/>
              <a:tailEnd type="triangle" w="med" len="med"/>
            </a:ln>
          </p:spPr>
          <p:txBody>
            <a:bodyPr/>
            <a:lstStyle/>
            <a:p>
              <a:endParaRPr lang="en-US"/>
            </a:p>
          </p:txBody>
        </p:sp>
        <p:sp>
          <p:nvSpPr>
            <p:cNvPr id="33804" name="Line 40"/>
            <p:cNvSpPr>
              <a:spLocks noChangeShapeType="1"/>
            </p:cNvSpPr>
            <p:nvPr/>
          </p:nvSpPr>
          <p:spPr bwMode="auto">
            <a:xfrm>
              <a:off x="1803180" y="4776225"/>
              <a:ext cx="990600" cy="0"/>
            </a:xfrm>
            <a:prstGeom prst="line">
              <a:avLst/>
            </a:prstGeom>
            <a:noFill/>
            <a:ln w="9525">
              <a:solidFill>
                <a:schemeClr val="tx1"/>
              </a:solidFill>
              <a:round/>
              <a:headEnd/>
              <a:tailEnd/>
            </a:ln>
          </p:spPr>
          <p:txBody>
            <a:bodyPr/>
            <a:lstStyle/>
            <a:p>
              <a:endParaRPr lang="en-US"/>
            </a:p>
          </p:txBody>
        </p:sp>
        <p:sp>
          <p:nvSpPr>
            <p:cNvPr id="33805" name="Line 41"/>
            <p:cNvSpPr>
              <a:spLocks noChangeShapeType="1"/>
            </p:cNvSpPr>
            <p:nvPr/>
          </p:nvSpPr>
          <p:spPr bwMode="auto">
            <a:xfrm>
              <a:off x="2793780" y="4776225"/>
              <a:ext cx="1371600" cy="609600"/>
            </a:xfrm>
            <a:prstGeom prst="line">
              <a:avLst/>
            </a:prstGeom>
            <a:noFill/>
            <a:ln w="9525">
              <a:solidFill>
                <a:schemeClr val="tx1"/>
              </a:solidFill>
              <a:round/>
              <a:headEnd/>
              <a:tailEnd type="triangle" w="med" len="med"/>
            </a:ln>
          </p:spPr>
          <p:txBody>
            <a:bodyPr/>
            <a:lstStyle/>
            <a:p>
              <a:endParaRPr lang="en-US"/>
            </a:p>
          </p:txBody>
        </p:sp>
        <p:sp>
          <p:nvSpPr>
            <p:cNvPr id="33806" name="Line 42"/>
            <p:cNvSpPr>
              <a:spLocks noChangeShapeType="1"/>
            </p:cNvSpPr>
            <p:nvPr/>
          </p:nvSpPr>
          <p:spPr bwMode="auto">
            <a:xfrm>
              <a:off x="1803180" y="5462025"/>
              <a:ext cx="990600" cy="0"/>
            </a:xfrm>
            <a:prstGeom prst="line">
              <a:avLst/>
            </a:prstGeom>
            <a:noFill/>
            <a:ln w="9525">
              <a:solidFill>
                <a:schemeClr val="tx1"/>
              </a:solidFill>
              <a:round/>
              <a:headEnd/>
              <a:tailEnd/>
            </a:ln>
          </p:spPr>
          <p:txBody>
            <a:bodyPr/>
            <a:lstStyle/>
            <a:p>
              <a:endParaRPr lang="en-US"/>
            </a:p>
          </p:txBody>
        </p:sp>
        <p:sp>
          <p:nvSpPr>
            <p:cNvPr id="33807" name="Line 43"/>
            <p:cNvSpPr>
              <a:spLocks noChangeShapeType="1"/>
            </p:cNvSpPr>
            <p:nvPr/>
          </p:nvSpPr>
          <p:spPr bwMode="auto">
            <a:xfrm flipV="1">
              <a:off x="2793780" y="4852425"/>
              <a:ext cx="1600200" cy="609600"/>
            </a:xfrm>
            <a:prstGeom prst="line">
              <a:avLst/>
            </a:prstGeom>
            <a:noFill/>
            <a:ln w="9525">
              <a:solidFill>
                <a:schemeClr val="tx1"/>
              </a:solidFill>
              <a:round/>
              <a:headEnd/>
              <a:tailEnd type="triangle" w="med" len="med"/>
            </a:ln>
          </p:spPr>
          <p:txBody>
            <a:bodyPr/>
            <a:lstStyle/>
            <a:p>
              <a:endParaRPr lang="en-US"/>
            </a:p>
          </p:txBody>
        </p:sp>
      </p:grpSp>
      <p:sp>
        <p:nvSpPr>
          <p:cNvPr id="33828" name="Text Box 78"/>
          <p:cNvSpPr txBox="1">
            <a:spLocks noChangeArrowheads="1"/>
          </p:cNvSpPr>
          <p:nvPr/>
        </p:nvSpPr>
        <p:spPr bwMode="auto">
          <a:xfrm>
            <a:off x="3364975" y="4318415"/>
            <a:ext cx="1143000" cy="304800"/>
          </a:xfrm>
          <a:prstGeom prst="rect">
            <a:avLst/>
          </a:prstGeom>
          <a:noFill/>
          <a:ln w="9525">
            <a:noFill/>
            <a:miter lim="800000"/>
            <a:headEnd/>
            <a:tailEnd/>
          </a:ln>
        </p:spPr>
        <p:txBody>
          <a:bodyPr>
            <a:spAutoFit/>
          </a:bodyPr>
          <a:lstStyle/>
          <a:p>
            <a:pPr algn="ctr">
              <a:spcBef>
                <a:spcPct val="50000"/>
              </a:spcBef>
            </a:pPr>
            <a:endParaRPr lang="en-US" sz="1400"/>
          </a:p>
        </p:txBody>
      </p:sp>
      <p:sp>
        <p:nvSpPr>
          <p:cNvPr id="33863" name="Line 5"/>
          <p:cNvSpPr>
            <a:spLocks noChangeShapeType="1"/>
          </p:cNvSpPr>
          <p:nvPr/>
        </p:nvSpPr>
        <p:spPr bwMode="auto">
          <a:xfrm>
            <a:off x="4604305" y="1348551"/>
            <a:ext cx="1588" cy="1371600"/>
          </a:xfrm>
          <a:prstGeom prst="line">
            <a:avLst/>
          </a:prstGeom>
          <a:noFill/>
          <a:ln w="28575">
            <a:solidFill>
              <a:schemeClr val="tx1"/>
            </a:solidFill>
            <a:round/>
            <a:headEnd/>
            <a:tailEnd/>
          </a:ln>
        </p:spPr>
        <p:txBody>
          <a:bodyPr/>
          <a:lstStyle/>
          <a:p>
            <a:endParaRPr lang="en-US"/>
          </a:p>
        </p:txBody>
      </p:sp>
      <p:sp>
        <p:nvSpPr>
          <p:cNvPr id="33864" name="Line 6"/>
          <p:cNvSpPr>
            <a:spLocks noChangeShapeType="1"/>
          </p:cNvSpPr>
          <p:nvPr/>
        </p:nvSpPr>
        <p:spPr bwMode="auto">
          <a:xfrm>
            <a:off x="3842305" y="2110551"/>
            <a:ext cx="1600200" cy="1588"/>
          </a:xfrm>
          <a:prstGeom prst="line">
            <a:avLst/>
          </a:prstGeom>
          <a:noFill/>
          <a:ln w="19050">
            <a:solidFill>
              <a:schemeClr val="tx1"/>
            </a:solidFill>
            <a:round/>
            <a:headEnd/>
            <a:tailEnd/>
          </a:ln>
        </p:spPr>
        <p:txBody>
          <a:bodyPr/>
          <a:lstStyle/>
          <a:p>
            <a:endParaRPr lang="en-US"/>
          </a:p>
        </p:txBody>
      </p:sp>
      <p:sp>
        <p:nvSpPr>
          <p:cNvPr id="33865" name="Line 7"/>
          <p:cNvSpPr>
            <a:spLocks noChangeShapeType="1"/>
          </p:cNvSpPr>
          <p:nvPr/>
        </p:nvSpPr>
        <p:spPr bwMode="auto">
          <a:xfrm flipV="1">
            <a:off x="4756705" y="1958151"/>
            <a:ext cx="1588" cy="152400"/>
          </a:xfrm>
          <a:prstGeom prst="line">
            <a:avLst/>
          </a:prstGeom>
          <a:noFill/>
          <a:ln w="9525">
            <a:solidFill>
              <a:srgbClr val="CC0000"/>
            </a:solidFill>
            <a:round/>
            <a:headEnd/>
            <a:tailEnd type="triangle" w="med" len="med"/>
          </a:ln>
        </p:spPr>
        <p:txBody>
          <a:bodyPr/>
          <a:lstStyle/>
          <a:p>
            <a:endParaRPr lang="en-US"/>
          </a:p>
        </p:txBody>
      </p:sp>
      <p:sp>
        <p:nvSpPr>
          <p:cNvPr id="33866" name="Line 8"/>
          <p:cNvSpPr>
            <a:spLocks noChangeShapeType="1"/>
          </p:cNvSpPr>
          <p:nvPr/>
        </p:nvSpPr>
        <p:spPr bwMode="auto">
          <a:xfrm flipV="1">
            <a:off x="4985305" y="1805751"/>
            <a:ext cx="1588" cy="304800"/>
          </a:xfrm>
          <a:prstGeom prst="line">
            <a:avLst/>
          </a:prstGeom>
          <a:noFill/>
          <a:ln w="9525">
            <a:solidFill>
              <a:srgbClr val="CC0000"/>
            </a:solidFill>
            <a:round/>
            <a:headEnd/>
            <a:tailEnd type="triangle" w="med" len="med"/>
          </a:ln>
        </p:spPr>
        <p:txBody>
          <a:bodyPr/>
          <a:lstStyle/>
          <a:p>
            <a:endParaRPr lang="en-US"/>
          </a:p>
        </p:txBody>
      </p:sp>
      <p:sp>
        <p:nvSpPr>
          <p:cNvPr id="33867" name="Line 9"/>
          <p:cNvSpPr>
            <a:spLocks noChangeShapeType="1"/>
          </p:cNvSpPr>
          <p:nvPr/>
        </p:nvSpPr>
        <p:spPr bwMode="auto">
          <a:xfrm flipV="1">
            <a:off x="5137705" y="1653351"/>
            <a:ext cx="1588" cy="457200"/>
          </a:xfrm>
          <a:prstGeom prst="line">
            <a:avLst/>
          </a:prstGeom>
          <a:noFill/>
          <a:ln w="9525">
            <a:solidFill>
              <a:srgbClr val="CC0000"/>
            </a:solidFill>
            <a:round/>
            <a:headEnd/>
            <a:tailEnd type="triangle" w="med" len="med"/>
          </a:ln>
        </p:spPr>
        <p:txBody>
          <a:bodyPr/>
          <a:lstStyle/>
          <a:p>
            <a:endParaRPr lang="en-US"/>
          </a:p>
        </p:txBody>
      </p:sp>
      <p:sp>
        <p:nvSpPr>
          <p:cNvPr id="33868" name="Line 10"/>
          <p:cNvSpPr>
            <a:spLocks noChangeShapeType="1"/>
          </p:cNvSpPr>
          <p:nvPr/>
        </p:nvSpPr>
        <p:spPr bwMode="auto">
          <a:xfrm>
            <a:off x="4451905" y="2110551"/>
            <a:ext cx="1588" cy="152400"/>
          </a:xfrm>
          <a:prstGeom prst="line">
            <a:avLst/>
          </a:prstGeom>
          <a:noFill/>
          <a:ln w="9525">
            <a:solidFill>
              <a:srgbClr val="CC0000"/>
            </a:solidFill>
            <a:round/>
            <a:headEnd/>
            <a:tailEnd type="triangle" w="med" len="med"/>
          </a:ln>
        </p:spPr>
        <p:txBody>
          <a:bodyPr/>
          <a:lstStyle/>
          <a:p>
            <a:endParaRPr lang="en-US"/>
          </a:p>
        </p:txBody>
      </p:sp>
      <p:sp>
        <p:nvSpPr>
          <p:cNvPr id="33869" name="Line 11"/>
          <p:cNvSpPr>
            <a:spLocks noChangeShapeType="1"/>
          </p:cNvSpPr>
          <p:nvPr/>
        </p:nvSpPr>
        <p:spPr bwMode="auto">
          <a:xfrm>
            <a:off x="4223305" y="2110551"/>
            <a:ext cx="1588" cy="304800"/>
          </a:xfrm>
          <a:prstGeom prst="line">
            <a:avLst/>
          </a:prstGeom>
          <a:noFill/>
          <a:ln w="9525">
            <a:solidFill>
              <a:srgbClr val="CC0000"/>
            </a:solidFill>
            <a:round/>
            <a:headEnd/>
            <a:tailEnd type="triangle" w="med" len="med"/>
          </a:ln>
        </p:spPr>
        <p:txBody>
          <a:bodyPr/>
          <a:lstStyle/>
          <a:p>
            <a:endParaRPr lang="en-US"/>
          </a:p>
        </p:txBody>
      </p:sp>
      <p:sp>
        <p:nvSpPr>
          <p:cNvPr id="33870" name="Line 12"/>
          <p:cNvSpPr>
            <a:spLocks noChangeShapeType="1"/>
          </p:cNvSpPr>
          <p:nvPr/>
        </p:nvSpPr>
        <p:spPr bwMode="auto">
          <a:xfrm>
            <a:off x="4070905" y="2110551"/>
            <a:ext cx="1588" cy="457200"/>
          </a:xfrm>
          <a:prstGeom prst="line">
            <a:avLst/>
          </a:prstGeom>
          <a:noFill/>
          <a:ln w="9525">
            <a:solidFill>
              <a:srgbClr val="CC0000"/>
            </a:solidFill>
            <a:round/>
            <a:headEnd/>
            <a:tailEnd type="triangle" w="med" len="med"/>
          </a:ln>
        </p:spPr>
        <p:txBody>
          <a:bodyPr/>
          <a:lstStyle/>
          <a:p>
            <a:endParaRPr lang="en-US"/>
          </a:p>
        </p:txBody>
      </p:sp>
      <p:sp>
        <p:nvSpPr>
          <p:cNvPr id="33871" name="Line 13"/>
          <p:cNvSpPr>
            <a:spLocks noChangeShapeType="1"/>
          </p:cNvSpPr>
          <p:nvPr/>
        </p:nvSpPr>
        <p:spPr bwMode="auto">
          <a:xfrm flipV="1">
            <a:off x="3842305" y="1424751"/>
            <a:ext cx="1600200" cy="1295400"/>
          </a:xfrm>
          <a:prstGeom prst="line">
            <a:avLst/>
          </a:prstGeom>
          <a:noFill/>
          <a:ln w="9525">
            <a:solidFill>
              <a:srgbClr val="CC0000"/>
            </a:solidFill>
            <a:round/>
            <a:headEnd/>
            <a:tailEnd/>
          </a:ln>
        </p:spPr>
        <p:txBody>
          <a:bodyPr/>
          <a:lstStyle/>
          <a:p>
            <a:endParaRPr lang="en-US"/>
          </a:p>
        </p:txBody>
      </p:sp>
      <p:pic>
        <p:nvPicPr>
          <p:cNvPr id="33835" name="Object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285250" y="2190411"/>
            <a:ext cx="239713" cy="263525"/>
          </a:xfrm>
          <a:prstGeom prst="rect">
            <a:avLst/>
          </a:prstGeom>
          <a:noFill/>
          <a:ln w="9525">
            <a:noFill/>
            <a:miter lim="800000"/>
            <a:headEnd/>
            <a:tailEnd/>
          </a:ln>
        </p:spPr>
      </p:pic>
      <p:graphicFrame>
        <p:nvGraphicFramePr>
          <p:cNvPr id="87" name="Object 86"/>
          <p:cNvGraphicFramePr>
            <a:graphicFrameLocks noChangeAspect="1"/>
          </p:cNvGraphicFramePr>
          <p:nvPr/>
        </p:nvGraphicFramePr>
        <p:xfrm>
          <a:off x="808310" y="4581150"/>
          <a:ext cx="3022600" cy="846138"/>
        </p:xfrm>
        <a:graphic>
          <a:graphicData uri="http://schemas.openxmlformats.org/presentationml/2006/ole">
            <mc:AlternateContent xmlns:mc="http://schemas.openxmlformats.org/markup-compatibility/2006">
              <mc:Choice xmlns:v="urn:schemas-microsoft-com:vml" Requires="v">
                <p:oleObj spid="_x0000_s427512" name="Equation" r:id="rId6" imgW="1498095" imgH="418893" progId="Equation.3">
                  <p:embed/>
                </p:oleObj>
              </mc:Choice>
              <mc:Fallback>
                <p:oleObj name="Equation" r:id="rId6" imgW="1498095" imgH="418893" progId="Equation.3">
                  <p:embed/>
                  <p:pic>
                    <p:nvPicPr>
                      <p:cNvPr id="0" name="Picture 4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310" y="4581150"/>
                        <a:ext cx="3022600"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 name="Right Arrow 87"/>
          <p:cNvSpPr/>
          <p:nvPr/>
        </p:nvSpPr>
        <p:spPr>
          <a:xfrm>
            <a:off x="4187950" y="4773175"/>
            <a:ext cx="691290" cy="460860"/>
          </a:xfrm>
          <a:prstGeom prst="rightArrow">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202755" name="Object 3"/>
          <p:cNvGraphicFramePr>
            <a:graphicFrameLocks noChangeAspect="1"/>
          </p:cNvGraphicFramePr>
          <p:nvPr>
            <p:extLst>
              <p:ext uri="{D42A27DB-BD31-4B8C-83A1-F6EECF244321}">
                <p14:modId xmlns:p14="http://schemas.microsoft.com/office/powerpoint/2010/main" val="3525141041"/>
              </p:ext>
            </p:extLst>
          </p:nvPr>
        </p:nvGraphicFramePr>
        <p:xfrm>
          <a:off x="6889407" y="5669632"/>
          <a:ext cx="1973263" cy="795337"/>
        </p:xfrm>
        <a:graphic>
          <a:graphicData uri="http://schemas.openxmlformats.org/presentationml/2006/ole">
            <mc:AlternateContent xmlns:mc="http://schemas.openxmlformats.org/markup-compatibility/2006">
              <mc:Choice xmlns:v="urn:schemas-microsoft-com:vml" Requires="v">
                <p:oleObj spid="_x0000_s427513" name="Equation" r:id="rId8" imgW="969120" imgH="383760" progId="">
                  <p:embed/>
                </p:oleObj>
              </mc:Choice>
              <mc:Fallback>
                <p:oleObj name="Equation" r:id="rId8" imgW="969120" imgH="383760" progId="">
                  <p:embed/>
                  <p:pic>
                    <p:nvPicPr>
                      <p:cNvPr id="0" name="Picture 4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9407" y="5669632"/>
                        <a:ext cx="1973263" cy="795337"/>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 name="TextBox 90"/>
          <p:cNvSpPr txBox="1"/>
          <p:nvPr/>
        </p:nvSpPr>
        <p:spPr>
          <a:xfrm>
            <a:off x="654690" y="6155755"/>
            <a:ext cx="5031055" cy="400110"/>
          </a:xfrm>
          <a:prstGeom prst="rect">
            <a:avLst/>
          </a:prstGeom>
          <a:noFill/>
        </p:spPr>
        <p:txBody>
          <a:bodyPr wrap="square" rtlCol="0">
            <a:spAutoFit/>
          </a:bodyPr>
          <a:lstStyle/>
          <a:p>
            <a:r>
              <a:rPr lang="en-US" sz="2000" dirty="0" smtClean="0"/>
              <a:t>*or quadrupole term in a gradient magnet</a:t>
            </a:r>
            <a:endParaRPr lang="en-US" sz="2000" dirty="0"/>
          </a:p>
        </p:txBody>
      </p:sp>
      <p:sp>
        <p:nvSpPr>
          <p:cNvPr id="49" name="Date Placeholder 48"/>
          <p:cNvSpPr>
            <a:spLocks noGrp="1"/>
          </p:cNvSpPr>
          <p:nvPr>
            <p:ph type="dt" sz="half" idx="10"/>
          </p:nvPr>
        </p:nvSpPr>
        <p:spPr/>
        <p:txBody>
          <a:bodyPr/>
          <a:lstStyle/>
          <a:p>
            <a:pPr>
              <a:defRPr/>
            </a:pPr>
            <a:r>
              <a:rPr lang="en-US" smtClean="0"/>
              <a:t>March 18 &amp; 20, 2014</a:t>
            </a:r>
            <a:endParaRPr lang="en-US" dirty="0"/>
          </a:p>
        </p:txBody>
      </p:sp>
      <p:sp>
        <p:nvSpPr>
          <p:cNvPr id="50" name="Slide Number Placeholder 49"/>
          <p:cNvSpPr>
            <a:spLocks noGrp="1"/>
          </p:cNvSpPr>
          <p:nvPr>
            <p:ph type="sldNum" sz="quarter" idx="12"/>
          </p:nvPr>
        </p:nvSpPr>
        <p:spPr/>
        <p:txBody>
          <a:bodyPr/>
          <a:lstStyle/>
          <a:p>
            <a:pPr>
              <a:defRPr/>
            </a:pPr>
            <a:fld id="{6FC6E6A2-F555-4934-B7BB-3127D0BCFC20}" type="slidenum">
              <a:rPr lang="en-US" smtClean="0"/>
              <a:pPr>
                <a:defRPr/>
              </a:pPr>
              <a:t>12</a:t>
            </a:fld>
            <a:endParaRPr lang="en-US"/>
          </a:p>
        </p:txBody>
      </p:sp>
      <p:sp>
        <p:nvSpPr>
          <p:cNvPr id="51" name="Footer Placeholder 50"/>
          <p:cNvSpPr>
            <a:spLocks noGrp="1"/>
          </p:cNvSpPr>
          <p:nvPr>
            <p:ph type="ftr" sz="quarter" idx="11"/>
          </p:nvPr>
        </p:nvSpPr>
        <p:spPr/>
        <p:txBody>
          <a:bodyPr/>
          <a:lstStyle/>
          <a:p>
            <a:pPr>
              <a:defRPr/>
            </a:pPr>
            <a:r>
              <a:rPr lang="en-US" smtClean="0"/>
              <a:t>E. Prebys, NIU Phy 790 Guest Lecture</a:t>
            </a:r>
            <a:endParaRPr lang="en-US"/>
          </a:p>
        </p:txBody>
      </p:sp>
      <p:sp>
        <p:nvSpPr>
          <p:cNvPr id="52" name="Line 7"/>
          <p:cNvSpPr>
            <a:spLocks noChangeShapeType="1"/>
          </p:cNvSpPr>
          <p:nvPr/>
        </p:nvSpPr>
        <p:spPr bwMode="auto">
          <a:xfrm flipV="1">
            <a:off x="7292541" y="1840728"/>
            <a:ext cx="1588" cy="152400"/>
          </a:xfrm>
          <a:prstGeom prst="line">
            <a:avLst/>
          </a:prstGeom>
          <a:noFill/>
          <a:ln w="9525">
            <a:solidFill>
              <a:srgbClr val="CC0000"/>
            </a:solidFill>
            <a:round/>
            <a:headEnd/>
            <a:tailEnd type="triangle" w="med" len="med"/>
          </a:ln>
        </p:spPr>
        <p:txBody>
          <a:bodyPr/>
          <a:lstStyle/>
          <a:p>
            <a:endParaRPr lang="en-US"/>
          </a:p>
        </p:txBody>
      </p:sp>
      <p:sp>
        <p:nvSpPr>
          <p:cNvPr id="53" name="Line 8"/>
          <p:cNvSpPr>
            <a:spLocks noChangeShapeType="1"/>
          </p:cNvSpPr>
          <p:nvPr/>
        </p:nvSpPr>
        <p:spPr bwMode="auto">
          <a:xfrm flipV="1">
            <a:off x="7521141" y="1688328"/>
            <a:ext cx="1588" cy="304800"/>
          </a:xfrm>
          <a:prstGeom prst="line">
            <a:avLst/>
          </a:prstGeom>
          <a:noFill/>
          <a:ln w="9525">
            <a:solidFill>
              <a:srgbClr val="CC0000"/>
            </a:solidFill>
            <a:round/>
            <a:headEnd/>
            <a:tailEnd type="triangle" w="med" len="med"/>
          </a:ln>
        </p:spPr>
        <p:txBody>
          <a:bodyPr/>
          <a:lstStyle/>
          <a:p>
            <a:endParaRPr lang="en-US"/>
          </a:p>
        </p:txBody>
      </p:sp>
      <p:sp>
        <p:nvSpPr>
          <p:cNvPr id="54" name="Line 9"/>
          <p:cNvSpPr>
            <a:spLocks noChangeShapeType="1"/>
          </p:cNvSpPr>
          <p:nvPr/>
        </p:nvSpPr>
        <p:spPr bwMode="auto">
          <a:xfrm flipV="1">
            <a:off x="7673541" y="1535928"/>
            <a:ext cx="1588" cy="457200"/>
          </a:xfrm>
          <a:prstGeom prst="line">
            <a:avLst/>
          </a:prstGeom>
          <a:noFill/>
          <a:ln w="9525">
            <a:solidFill>
              <a:srgbClr val="CC0000"/>
            </a:solidFill>
            <a:round/>
            <a:headEnd/>
            <a:tailEnd type="triangle" w="med" len="med"/>
          </a:ln>
        </p:spPr>
        <p:txBody>
          <a:bodyPr/>
          <a:lstStyle/>
          <a:p>
            <a:endParaRPr lang="en-US"/>
          </a:p>
        </p:txBody>
      </p:sp>
      <p:sp>
        <p:nvSpPr>
          <p:cNvPr id="55" name="Line 10"/>
          <p:cNvSpPr>
            <a:spLocks noChangeShapeType="1"/>
          </p:cNvSpPr>
          <p:nvPr/>
        </p:nvSpPr>
        <p:spPr bwMode="auto">
          <a:xfrm>
            <a:off x="6987741" y="1993128"/>
            <a:ext cx="1588" cy="152400"/>
          </a:xfrm>
          <a:prstGeom prst="line">
            <a:avLst/>
          </a:prstGeom>
          <a:noFill/>
          <a:ln w="9525">
            <a:solidFill>
              <a:srgbClr val="CC0000"/>
            </a:solidFill>
            <a:round/>
            <a:headEnd/>
            <a:tailEnd type="triangle" w="med" len="med"/>
          </a:ln>
        </p:spPr>
        <p:txBody>
          <a:bodyPr/>
          <a:lstStyle/>
          <a:p>
            <a:endParaRPr lang="en-US"/>
          </a:p>
        </p:txBody>
      </p:sp>
      <p:sp>
        <p:nvSpPr>
          <p:cNvPr id="56" name="Line 11"/>
          <p:cNvSpPr>
            <a:spLocks noChangeShapeType="1"/>
          </p:cNvSpPr>
          <p:nvPr/>
        </p:nvSpPr>
        <p:spPr bwMode="auto">
          <a:xfrm>
            <a:off x="6759141" y="1993128"/>
            <a:ext cx="1588" cy="304800"/>
          </a:xfrm>
          <a:prstGeom prst="line">
            <a:avLst/>
          </a:prstGeom>
          <a:noFill/>
          <a:ln w="9525">
            <a:solidFill>
              <a:srgbClr val="CC0000"/>
            </a:solidFill>
            <a:round/>
            <a:headEnd/>
            <a:tailEnd type="triangle" w="med" len="med"/>
          </a:ln>
        </p:spPr>
        <p:txBody>
          <a:bodyPr/>
          <a:lstStyle/>
          <a:p>
            <a:endParaRPr lang="en-US"/>
          </a:p>
        </p:txBody>
      </p:sp>
      <p:sp>
        <p:nvSpPr>
          <p:cNvPr id="57" name="Line 12"/>
          <p:cNvSpPr>
            <a:spLocks noChangeShapeType="1"/>
          </p:cNvSpPr>
          <p:nvPr/>
        </p:nvSpPr>
        <p:spPr bwMode="auto">
          <a:xfrm>
            <a:off x="6606741" y="1993128"/>
            <a:ext cx="1588" cy="457200"/>
          </a:xfrm>
          <a:prstGeom prst="line">
            <a:avLst/>
          </a:prstGeom>
          <a:noFill/>
          <a:ln w="9525">
            <a:solidFill>
              <a:srgbClr val="CC0000"/>
            </a:solidFill>
            <a:round/>
            <a:headEnd/>
            <a:tailEnd type="triangle" w="med" len="med"/>
          </a:ln>
        </p:spPr>
        <p:txBody>
          <a:bodyPr/>
          <a:lstStyle/>
          <a:p>
            <a:endParaRPr lang="en-US"/>
          </a:p>
        </p:txBody>
      </p:sp>
      <p:sp>
        <p:nvSpPr>
          <p:cNvPr id="58" name="Line 13"/>
          <p:cNvSpPr>
            <a:spLocks noChangeShapeType="1"/>
          </p:cNvSpPr>
          <p:nvPr/>
        </p:nvSpPr>
        <p:spPr bwMode="auto">
          <a:xfrm flipV="1">
            <a:off x="6378141" y="1307328"/>
            <a:ext cx="1600200" cy="1295400"/>
          </a:xfrm>
          <a:prstGeom prst="line">
            <a:avLst/>
          </a:prstGeom>
          <a:noFill/>
          <a:ln w="9525">
            <a:solidFill>
              <a:srgbClr val="CC0000"/>
            </a:solidFill>
            <a:round/>
            <a:headEnd/>
            <a:tailEnd/>
          </a:ln>
        </p:spPr>
        <p:txBody>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16887458"/>
              </p:ext>
            </p:extLst>
          </p:nvPr>
        </p:nvGraphicFramePr>
        <p:xfrm>
          <a:off x="5428864" y="2893379"/>
          <a:ext cx="3179762" cy="636588"/>
        </p:xfrm>
        <a:graphic>
          <a:graphicData uri="http://schemas.openxmlformats.org/presentationml/2006/ole">
            <mc:AlternateContent xmlns:mc="http://schemas.openxmlformats.org/markup-compatibility/2006">
              <mc:Choice xmlns:v="urn:schemas-microsoft-com:vml" Requires="v">
                <p:oleObj spid="_x0000_s427514" name="Equation" r:id="rId10" imgW="2148480" imgH="420480" progId="">
                  <p:embed/>
                </p:oleObj>
              </mc:Choice>
              <mc:Fallback>
                <p:oleObj name="Equation" r:id="rId10" imgW="2148480" imgH="420480" progId="">
                  <p:embed/>
                  <p:pic>
                    <p:nvPicPr>
                      <p:cNvPr id="0" name="Picture 48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28864" y="2893379"/>
                        <a:ext cx="3179762" cy="63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673475542"/>
              </p:ext>
            </p:extLst>
          </p:nvPr>
        </p:nvGraphicFramePr>
        <p:xfrm>
          <a:off x="4656493" y="1015411"/>
          <a:ext cx="780276" cy="453979"/>
        </p:xfrm>
        <a:graphic>
          <a:graphicData uri="http://schemas.openxmlformats.org/presentationml/2006/ole">
            <mc:AlternateContent xmlns:mc="http://schemas.openxmlformats.org/markup-compatibility/2006">
              <mc:Choice xmlns:v="urn:schemas-microsoft-com:vml" Requires="v">
                <p:oleObj spid="_x0000_s427515" name="Equation" r:id="rId12" imgW="685440" imgH="393120" progId="">
                  <p:embed/>
                </p:oleObj>
              </mc:Choice>
              <mc:Fallback>
                <p:oleObj name="Equation" r:id="rId12" imgW="685440" imgH="393120" progId="">
                  <p:embed/>
                  <p:pic>
                    <p:nvPicPr>
                      <p:cNvPr id="0" name="Picture 48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56493" y="1015411"/>
                        <a:ext cx="780276" cy="4539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58"/>
          <p:cNvGraphicFramePr>
            <a:graphicFrameLocks noChangeAspect="1"/>
          </p:cNvGraphicFramePr>
          <p:nvPr>
            <p:extLst>
              <p:ext uri="{D42A27DB-BD31-4B8C-83A1-F6EECF244321}">
                <p14:modId xmlns:p14="http://schemas.microsoft.com/office/powerpoint/2010/main" val="2734978186"/>
              </p:ext>
            </p:extLst>
          </p:nvPr>
        </p:nvGraphicFramePr>
        <p:xfrm>
          <a:off x="7200900" y="906463"/>
          <a:ext cx="781050" cy="468312"/>
        </p:xfrm>
        <a:graphic>
          <a:graphicData uri="http://schemas.openxmlformats.org/presentationml/2006/ole">
            <mc:AlternateContent xmlns:mc="http://schemas.openxmlformats.org/markup-compatibility/2006">
              <mc:Choice xmlns:v="urn:schemas-microsoft-com:vml" Requires="v">
                <p:oleObj spid="_x0000_s427516" name="Equation" r:id="rId14" imgW="685440" imgH="411120" progId="">
                  <p:embed/>
                </p:oleObj>
              </mc:Choice>
              <mc:Fallback>
                <p:oleObj name="Equation" r:id="rId14" imgW="685440" imgH="411120" progId="">
                  <p:embed/>
                  <p:pic>
                    <p:nvPicPr>
                      <p:cNvPr id="0" name="Picture 48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00900" y="906463"/>
                        <a:ext cx="781050" cy="46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4898751" y="5556953"/>
            <a:ext cx="1498521" cy="369332"/>
          </a:xfrm>
          <a:prstGeom prst="rect">
            <a:avLst/>
          </a:prstGeom>
          <a:noFill/>
        </p:spPr>
        <p:txBody>
          <a:bodyPr wrap="square" rtlCol="0">
            <a:spAutoFit/>
          </a:bodyPr>
          <a:lstStyle/>
          <a:p>
            <a:pPr algn="r"/>
            <a:r>
              <a:rPr lang="en-US" sz="1800" dirty="0" smtClean="0">
                <a:solidFill>
                  <a:srgbClr val="C00000"/>
                </a:solidFill>
                <a:latin typeface="+mn-lt"/>
              </a:rPr>
              <a:t>focal length</a:t>
            </a:r>
          </a:p>
        </p:txBody>
      </p:sp>
      <p:cxnSp>
        <p:nvCxnSpPr>
          <p:cNvPr id="10" name="Straight Arrow Connector 9"/>
          <p:cNvCxnSpPr>
            <a:stCxn id="8" idx="3"/>
          </p:cNvCxnSpPr>
          <p:nvPr/>
        </p:nvCxnSpPr>
        <p:spPr>
          <a:xfrm>
            <a:off x="6397272" y="5741619"/>
            <a:ext cx="403190" cy="2185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705600" y="4114800"/>
            <a:ext cx="0" cy="3048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7543800" y="4114800"/>
            <a:ext cx="0" cy="3048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705600" y="4267200"/>
            <a:ext cx="838200" cy="0"/>
          </a:xfrm>
          <a:prstGeom prst="straightConnector1">
            <a:avLst/>
          </a:prstGeom>
          <a:ln w="12700">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1" name="Object 20"/>
          <p:cNvGraphicFramePr>
            <a:graphicFrameLocks noChangeAspect="1"/>
          </p:cNvGraphicFramePr>
          <p:nvPr>
            <p:extLst>
              <p:ext uri="{D42A27DB-BD31-4B8C-83A1-F6EECF244321}">
                <p14:modId xmlns:p14="http://schemas.microsoft.com/office/powerpoint/2010/main" val="1377426916"/>
              </p:ext>
            </p:extLst>
          </p:nvPr>
        </p:nvGraphicFramePr>
        <p:xfrm>
          <a:off x="7010400" y="4020127"/>
          <a:ext cx="152400" cy="221673"/>
        </p:xfrm>
        <a:graphic>
          <a:graphicData uri="http://schemas.openxmlformats.org/presentationml/2006/ole">
            <mc:AlternateContent xmlns:mc="http://schemas.openxmlformats.org/markup-compatibility/2006">
              <mc:Choice xmlns:v="urn:schemas-microsoft-com:vml" Requires="v">
                <p:oleObj spid="_x0000_s427517" name="Equation" r:id="rId16" imgW="127800" imgH="191880" progId="">
                  <p:embed/>
                </p:oleObj>
              </mc:Choice>
              <mc:Fallback>
                <p:oleObj name="Equation" r:id="rId16" imgW="127800" imgH="191880" progId="">
                  <p:embed/>
                  <p:pic>
                    <p:nvPicPr>
                      <p:cNvPr id="0" name="Picture 49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10400" y="4020127"/>
                        <a:ext cx="152400" cy="2216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3323314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736600" y="0"/>
            <a:ext cx="7772400" cy="533400"/>
          </a:xfrm>
        </p:spPr>
        <p:txBody>
          <a:bodyPr/>
          <a:lstStyle/>
          <a:p>
            <a:pPr>
              <a:defRPr/>
            </a:pPr>
            <a:r>
              <a:rPr lang="en-US" dirty="0" smtClean="0"/>
              <a:t>What About the Other Plane?</a:t>
            </a:r>
            <a:endParaRPr lang="en-US" dirty="0"/>
          </a:p>
        </p:txBody>
      </p:sp>
      <p:pic>
        <p:nvPicPr>
          <p:cNvPr id="33795" name="Picture 3" descr="quadlens"/>
          <p:cNvPicPr>
            <a:picLocks noChangeAspect="1" noChangeArrowheads="1"/>
          </p:cNvPicPr>
          <p:nvPr/>
        </p:nvPicPr>
        <p:blipFill>
          <a:blip r:embed="rId3" cstate="print"/>
          <a:srcRect/>
          <a:stretch>
            <a:fillRect/>
          </a:stretch>
        </p:blipFill>
        <p:spPr bwMode="auto">
          <a:xfrm>
            <a:off x="654690" y="1124700"/>
            <a:ext cx="1981200" cy="1981200"/>
          </a:xfrm>
          <a:prstGeom prst="rect">
            <a:avLst/>
          </a:prstGeom>
          <a:noFill/>
          <a:ln w="9525">
            <a:noFill/>
            <a:miter lim="800000"/>
            <a:headEnd/>
            <a:tailEnd/>
          </a:ln>
        </p:spPr>
      </p:pic>
      <p:grpSp>
        <p:nvGrpSpPr>
          <p:cNvPr id="2" name="Group 92"/>
          <p:cNvGrpSpPr/>
          <p:nvPr/>
        </p:nvGrpSpPr>
        <p:grpSpPr>
          <a:xfrm>
            <a:off x="5800960" y="1201510"/>
            <a:ext cx="2895600" cy="1371600"/>
            <a:chOff x="5632450" y="2738438"/>
            <a:chExt cx="2895600" cy="1371600"/>
          </a:xfrm>
        </p:grpSpPr>
        <p:grpSp>
          <p:nvGrpSpPr>
            <p:cNvPr id="3" name="Group 31"/>
            <p:cNvGrpSpPr>
              <a:grpSpLocks/>
            </p:cNvGrpSpPr>
            <p:nvPr/>
          </p:nvGrpSpPr>
          <p:grpSpPr bwMode="auto">
            <a:xfrm>
              <a:off x="6843713" y="2738438"/>
              <a:ext cx="381000" cy="1066800"/>
              <a:chOff x="4267" y="2160"/>
              <a:chExt cx="240" cy="481"/>
            </a:xfrm>
          </p:grpSpPr>
          <p:sp>
            <p:nvSpPr>
              <p:cNvPr id="33848" name="Freeform 32"/>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49" name="Freeform 33"/>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33850" name="Line 34"/>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33851" name="Line 35"/>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sp>
          <p:nvSpPr>
            <p:cNvPr id="33801" name="Line 37"/>
            <p:cNvSpPr>
              <a:spLocks noChangeShapeType="1"/>
            </p:cNvSpPr>
            <p:nvPr/>
          </p:nvSpPr>
          <p:spPr bwMode="auto">
            <a:xfrm>
              <a:off x="5632450" y="3271838"/>
              <a:ext cx="2895600" cy="0"/>
            </a:xfrm>
            <a:prstGeom prst="line">
              <a:avLst/>
            </a:prstGeom>
            <a:noFill/>
            <a:ln w="9525">
              <a:solidFill>
                <a:schemeClr val="tx1"/>
              </a:solidFill>
              <a:prstDash val="dash"/>
              <a:round/>
              <a:headEnd/>
              <a:tailEnd/>
            </a:ln>
          </p:spPr>
          <p:txBody>
            <a:bodyPr/>
            <a:lstStyle/>
            <a:p>
              <a:endParaRPr lang="en-US"/>
            </a:p>
          </p:txBody>
        </p:sp>
        <p:sp>
          <p:nvSpPr>
            <p:cNvPr id="33810" name="Line 46"/>
            <p:cNvSpPr>
              <a:spLocks noChangeShapeType="1"/>
            </p:cNvSpPr>
            <p:nvPr/>
          </p:nvSpPr>
          <p:spPr bwMode="auto">
            <a:xfrm>
              <a:off x="5937250" y="3119438"/>
              <a:ext cx="1066800" cy="0"/>
            </a:xfrm>
            <a:prstGeom prst="line">
              <a:avLst/>
            </a:prstGeom>
            <a:noFill/>
            <a:ln w="9525">
              <a:solidFill>
                <a:schemeClr val="tx1"/>
              </a:solidFill>
              <a:round/>
              <a:headEnd/>
              <a:tailEnd/>
            </a:ln>
          </p:spPr>
          <p:txBody>
            <a:bodyPr/>
            <a:lstStyle/>
            <a:p>
              <a:endParaRPr lang="en-US"/>
            </a:p>
          </p:txBody>
        </p:sp>
        <p:sp>
          <p:nvSpPr>
            <p:cNvPr id="33811" name="Line 47"/>
            <p:cNvSpPr>
              <a:spLocks noChangeShapeType="1"/>
            </p:cNvSpPr>
            <p:nvPr/>
          </p:nvSpPr>
          <p:spPr bwMode="auto">
            <a:xfrm flipV="1">
              <a:off x="7004050" y="2814638"/>
              <a:ext cx="1295400" cy="304800"/>
            </a:xfrm>
            <a:prstGeom prst="line">
              <a:avLst/>
            </a:prstGeom>
            <a:noFill/>
            <a:ln w="9525">
              <a:solidFill>
                <a:schemeClr val="tx1"/>
              </a:solidFill>
              <a:round/>
              <a:headEnd/>
              <a:tailEnd type="triangle" w="med" len="med"/>
            </a:ln>
          </p:spPr>
          <p:txBody>
            <a:bodyPr/>
            <a:lstStyle/>
            <a:p>
              <a:endParaRPr lang="en-US"/>
            </a:p>
          </p:txBody>
        </p:sp>
        <p:sp>
          <p:nvSpPr>
            <p:cNvPr id="33812" name="Line 48"/>
            <p:cNvSpPr>
              <a:spLocks noChangeShapeType="1"/>
            </p:cNvSpPr>
            <p:nvPr/>
          </p:nvSpPr>
          <p:spPr bwMode="auto">
            <a:xfrm>
              <a:off x="6013450" y="3576638"/>
              <a:ext cx="990600" cy="0"/>
            </a:xfrm>
            <a:prstGeom prst="line">
              <a:avLst/>
            </a:prstGeom>
            <a:noFill/>
            <a:ln w="9525">
              <a:solidFill>
                <a:schemeClr val="tx1"/>
              </a:solidFill>
              <a:round/>
              <a:headEnd/>
              <a:tailEnd/>
            </a:ln>
          </p:spPr>
          <p:txBody>
            <a:bodyPr/>
            <a:lstStyle/>
            <a:p>
              <a:endParaRPr lang="en-US"/>
            </a:p>
          </p:txBody>
        </p:sp>
        <p:sp>
          <p:nvSpPr>
            <p:cNvPr id="33813" name="Line 49"/>
            <p:cNvSpPr>
              <a:spLocks noChangeShapeType="1"/>
            </p:cNvSpPr>
            <p:nvPr/>
          </p:nvSpPr>
          <p:spPr bwMode="auto">
            <a:xfrm>
              <a:off x="7004050" y="3576638"/>
              <a:ext cx="1219200" cy="533400"/>
            </a:xfrm>
            <a:prstGeom prst="line">
              <a:avLst/>
            </a:prstGeom>
            <a:noFill/>
            <a:ln w="9525">
              <a:solidFill>
                <a:schemeClr val="tx1"/>
              </a:solidFill>
              <a:round/>
              <a:headEnd/>
              <a:tailEnd type="triangle" w="med" len="med"/>
            </a:ln>
          </p:spPr>
          <p:txBody>
            <a:bodyPr/>
            <a:lstStyle/>
            <a:p>
              <a:endParaRPr lang="en-US"/>
            </a:p>
          </p:txBody>
        </p:sp>
      </p:grpSp>
      <p:grpSp>
        <p:nvGrpSpPr>
          <p:cNvPr id="4" name="Group 50"/>
          <p:cNvGrpSpPr>
            <a:grpSpLocks/>
          </p:cNvGrpSpPr>
          <p:nvPr/>
        </p:nvGrpSpPr>
        <p:grpSpPr bwMode="auto">
          <a:xfrm>
            <a:off x="1679450" y="4425352"/>
            <a:ext cx="304800" cy="1143000"/>
            <a:chOff x="3077" y="2111"/>
            <a:chExt cx="176" cy="481"/>
          </a:xfrm>
        </p:grpSpPr>
        <p:sp>
          <p:nvSpPr>
            <p:cNvPr id="33846"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47"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5" name="Group 53"/>
          <p:cNvGrpSpPr>
            <a:grpSpLocks/>
          </p:cNvGrpSpPr>
          <p:nvPr/>
        </p:nvGrpSpPr>
        <p:grpSpPr bwMode="auto">
          <a:xfrm>
            <a:off x="2746250" y="4425352"/>
            <a:ext cx="381000" cy="1066800"/>
            <a:chOff x="4267" y="2160"/>
            <a:chExt cx="240" cy="481"/>
          </a:xfrm>
        </p:grpSpPr>
        <p:sp>
          <p:nvSpPr>
            <p:cNvPr id="33842"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43"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33844"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33845"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sp>
        <p:nvSpPr>
          <p:cNvPr id="33816" name="Line 58"/>
          <p:cNvSpPr>
            <a:spLocks noChangeShapeType="1"/>
          </p:cNvSpPr>
          <p:nvPr/>
        </p:nvSpPr>
        <p:spPr bwMode="auto">
          <a:xfrm>
            <a:off x="1069850" y="4958752"/>
            <a:ext cx="2895600" cy="0"/>
          </a:xfrm>
          <a:prstGeom prst="line">
            <a:avLst/>
          </a:prstGeom>
          <a:noFill/>
          <a:ln w="9525">
            <a:solidFill>
              <a:schemeClr val="tx1"/>
            </a:solidFill>
            <a:prstDash val="dash"/>
            <a:round/>
            <a:headEnd/>
            <a:tailEnd/>
          </a:ln>
        </p:spPr>
        <p:txBody>
          <a:bodyPr/>
          <a:lstStyle/>
          <a:p>
            <a:endParaRPr lang="en-US"/>
          </a:p>
        </p:txBody>
      </p:sp>
      <p:sp>
        <p:nvSpPr>
          <p:cNvPr id="33817" name="Line 59"/>
          <p:cNvSpPr>
            <a:spLocks noChangeShapeType="1"/>
          </p:cNvSpPr>
          <p:nvPr/>
        </p:nvSpPr>
        <p:spPr bwMode="auto">
          <a:xfrm>
            <a:off x="917450" y="4577752"/>
            <a:ext cx="914400" cy="0"/>
          </a:xfrm>
          <a:prstGeom prst="line">
            <a:avLst/>
          </a:prstGeom>
          <a:noFill/>
          <a:ln w="9525">
            <a:solidFill>
              <a:schemeClr val="tx1"/>
            </a:solidFill>
            <a:round/>
            <a:headEnd/>
            <a:tailEnd/>
          </a:ln>
        </p:spPr>
        <p:txBody>
          <a:bodyPr/>
          <a:lstStyle/>
          <a:p>
            <a:endParaRPr lang="en-US"/>
          </a:p>
        </p:txBody>
      </p:sp>
      <p:sp>
        <p:nvSpPr>
          <p:cNvPr id="33818" name="Line 60"/>
          <p:cNvSpPr>
            <a:spLocks noChangeShapeType="1"/>
          </p:cNvSpPr>
          <p:nvPr/>
        </p:nvSpPr>
        <p:spPr bwMode="auto">
          <a:xfrm>
            <a:off x="1831850" y="4577752"/>
            <a:ext cx="1066800" cy="228600"/>
          </a:xfrm>
          <a:prstGeom prst="line">
            <a:avLst/>
          </a:prstGeom>
          <a:noFill/>
          <a:ln w="9525">
            <a:solidFill>
              <a:schemeClr val="tx1"/>
            </a:solidFill>
            <a:round/>
            <a:headEnd/>
            <a:tailEnd/>
          </a:ln>
        </p:spPr>
        <p:txBody>
          <a:bodyPr/>
          <a:lstStyle/>
          <a:p>
            <a:endParaRPr lang="en-US"/>
          </a:p>
        </p:txBody>
      </p:sp>
      <p:sp>
        <p:nvSpPr>
          <p:cNvPr id="33819" name="Line 61"/>
          <p:cNvSpPr>
            <a:spLocks noChangeShapeType="1"/>
          </p:cNvSpPr>
          <p:nvPr/>
        </p:nvSpPr>
        <p:spPr bwMode="auto">
          <a:xfrm>
            <a:off x="2898650" y="4806352"/>
            <a:ext cx="1143000" cy="76200"/>
          </a:xfrm>
          <a:prstGeom prst="line">
            <a:avLst/>
          </a:prstGeom>
          <a:noFill/>
          <a:ln w="9525">
            <a:solidFill>
              <a:schemeClr val="tx1"/>
            </a:solidFill>
            <a:round/>
            <a:headEnd/>
            <a:tailEnd/>
          </a:ln>
        </p:spPr>
        <p:txBody>
          <a:bodyPr/>
          <a:lstStyle/>
          <a:p>
            <a:endParaRPr lang="en-US"/>
          </a:p>
        </p:txBody>
      </p:sp>
      <p:grpSp>
        <p:nvGrpSpPr>
          <p:cNvPr id="6" name="Group 62"/>
          <p:cNvGrpSpPr>
            <a:grpSpLocks/>
          </p:cNvGrpSpPr>
          <p:nvPr/>
        </p:nvGrpSpPr>
        <p:grpSpPr bwMode="auto">
          <a:xfrm>
            <a:off x="6937250" y="4349152"/>
            <a:ext cx="304800" cy="1143000"/>
            <a:chOff x="3077" y="2111"/>
            <a:chExt cx="176" cy="481"/>
          </a:xfrm>
        </p:grpSpPr>
        <p:sp>
          <p:nvSpPr>
            <p:cNvPr id="33840" name="Freeform 63"/>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41" name="Freeform 64"/>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7" name="Group 65"/>
          <p:cNvGrpSpPr>
            <a:grpSpLocks/>
          </p:cNvGrpSpPr>
          <p:nvPr/>
        </p:nvGrpSpPr>
        <p:grpSpPr bwMode="auto">
          <a:xfrm>
            <a:off x="5794250" y="4349152"/>
            <a:ext cx="381000" cy="1066800"/>
            <a:chOff x="4267" y="2160"/>
            <a:chExt cx="240" cy="481"/>
          </a:xfrm>
        </p:grpSpPr>
        <p:sp>
          <p:nvSpPr>
            <p:cNvPr id="33836" name="Freeform 66"/>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37" name="Freeform 67"/>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33838" name="Line 68"/>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33839" name="Line 69"/>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sp>
        <p:nvSpPr>
          <p:cNvPr id="33822" name="Line 70"/>
          <p:cNvSpPr>
            <a:spLocks noChangeShapeType="1"/>
          </p:cNvSpPr>
          <p:nvPr/>
        </p:nvSpPr>
        <p:spPr bwMode="auto">
          <a:xfrm>
            <a:off x="7089650" y="4501552"/>
            <a:ext cx="1066800" cy="228600"/>
          </a:xfrm>
          <a:prstGeom prst="line">
            <a:avLst/>
          </a:prstGeom>
          <a:noFill/>
          <a:ln w="9525">
            <a:solidFill>
              <a:schemeClr val="tx1"/>
            </a:solidFill>
            <a:round/>
            <a:headEnd/>
            <a:tailEnd/>
          </a:ln>
        </p:spPr>
        <p:txBody>
          <a:bodyPr/>
          <a:lstStyle/>
          <a:p>
            <a:endParaRPr lang="en-US"/>
          </a:p>
        </p:txBody>
      </p:sp>
      <p:sp>
        <p:nvSpPr>
          <p:cNvPr id="33823" name="Line 71"/>
          <p:cNvSpPr>
            <a:spLocks noChangeShapeType="1"/>
          </p:cNvSpPr>
          <p:nvPr/>
        </p:nvSpPr>
        <p:spPr bwMode="auto">
          <a:xfrm>
            <a:off x="5108450" y="4653952"/>
            <a:ext cx="838200" cy="0"/>
          </a:xfrm>
          <a:prstGeom prst="line">
            <a:avLst/>
          </a:prstGeom>
          <a:noFill/>
          <a:ln w="9525">
            <a:solidFill>
              <a:schemeClr val="tx1"/>
            </a:solidFill>
            <a:round/>
            <a:headEnd/>
            <a:tailEnd/>
          </a:ln>
        </p:spPr>
        <p:txBody>
          <a:bodyPr/>
          <a:lstStyle/>
          <a:p>
            <a:endParaRPr lang="en-US"/>
          </a:p>
        </p:txBody>
      </p:sp>
      <p:sp>
        <p:nvSpPr>
          <p:cNvPr id="33824" name="Line 72"/>
          <p:cNvSpPr>
            <a:spLocks noChangeShapeType="1"/>
          </p:cNvSpPr>
          <p:nvPr/>
        </p:nvSpPr>
        <p:spPr bwMode="auto">
          <a:xfrm flipV="1">
            <a:off x="5946650" y="4501552"/>
            <a:ext cx="1143000" cy="152400"/>
          </a:xfrm>
          <a:prstGeom prst="line">
            <a:avLst/>
          </a:prstGeom>
          <a:noFill/>
          <a:ln w="9525">
            <a:solidFill>
              <a:schemeClr val="tx1"/>
            </a:solidFill>
            <a:round/>
            <a:headEnd/>
            <a:tailEnd/>
          </a:ln>
        </p:spPr>
        <p:txBody>
          <a:bodyPr/>
          <a:lstStyle/>
          <a:p>
            <a:endParaRPr lang="en-US"/>
          </a:p>
        </p:txBody>
      </p:sp>
      <p:sp>
        <p:nvSpPr>
          <p:cNvPr id="33825" name="Line 73"/>
          <p:cNvSpPr>
            <a:spLocks noChangeShapeType="1"/>
          </p:cNvSpPr>
          <p:nvPr/>
        </p:nvSpPr>
        <p:spPr bwMode="auto">
          <a:xfrm>
            <a:off x="4956050" y="4882552"/>
            <a:ext cx="3352800" cy="0"/>
          </a:xfrm>
          <a:prstGeom prst="line">
            <a:avLst/>
          </a:prstGeom>
          <a:noFill/>
          <a:ln w="9525">
            <a:solidFill>
              <a:schemeClr val="tx1"/>
            </a:solidFill>
            <a:prstDash val="dash"/>
            <a:round/>
            <a:headEnd/>
            <a:tailEnd/>
          </a:ln>
        </p:spPr>
        <p:txBody>
          <a:bodyPr/>
          <a:lstStyle/>
          <a:p>
            <a:endParaRPr lang="en-US"/>
          </a:p>
        </p:txBody>
      </p:sp>
      <p:sp>
        <p:nvSpPr>
          <p:cNvPr id="33827" name="Text Box 75"/>
          <p:cNvSpPr txBox="1">
            <a:spLocks noChangeArrowheads="1"/>
          </p:cNvSpPr>
          <p:nvPr/>
        </p:nvSpPr>
        <p:spPr bwMode="auto">
          <a:xfrm>
            <a:off x="577880" y="5618085"/>
            <a:ext cx="8028450" cy="457200"/>
          </a:xfrm>
          <a:prstGeom prst="rect">
            <a:avLst/>
          </a:prstGeom>
          <a:noFill/>
          <a:ln w="9525">
            <a:noFill/>
            <a:miter lim="800000"/>
            <a:headEnd/>
            <a:tailEnd/>
          </a:ln>
        </p:spPr>
        <p:txBody>
          <a:bodyPr wrap="square">
            <a:spAutoFit/>
          </a:bodyPr>
          <a:lstStyle/>
          <a:p>
            <a:pPr algn="ctr">
              <a:spcBef>
                <a:spcPct val="50000"/>
              </a:spcBef>
            </a:pPr>
            <a:r>
              <a:rPr lang="en-US" sz="2400" dirty="0" smtClean="0">
                <a:solidFill>
                  <a:srgbClr val="009900"/>
                </a:solidFill>
                <a:latin typeface="Wingdings"/>
                <a:ea typeface="Wingdings"/>
                <a:cs typeface="Wingdings"/>
                <a:sym typeface="Wingdings"/>
              </a:rPr>
              <a:t></a:t>
            </a:r>
            <a:r>
              <a:rPr lang="en-US" sz="2400" dirty="0" smtClean="0">
                <a:solidFill>
                  <a:srgbClr val="009900"/>
                </a:solidFill>
                <a:latin typeface="+mn-lt"/>
                <a:cs typeface="Arial" charset="0"/>
              </a:rPr>
              <a:t>pairs </a:t>
            </a:r>
            <a:r>
              <a:rPr lang="en-US" sz="2400" dirty="0">
                <a:solidFill>
                  <a:srgbClr val="009900"/>
                </a:solidFill>
                <a:latin typeface="+mn-lt"/>
                <a:cs typeface="Arial" charset="0"/>
              </a:rPr>
              <a:t>give net focusing in </a:t>
            </a:r>
            <a:r>
              <a:rPr lang="en-US" sz="2400" i="1" dirty="0">
                <a:solidFill>
                  <a:srgbClr val="009900"/>
                </a:solidFill>
                <a:latin typeface="+mn-lt"/>
                <a:cs typeface="Arial" charset="0"/>
              </a:rPr>
              <a:t>both </a:t>
            </a:r>
            <a:r>
              <a:rPr lang="en-US" sz="2400" dirty="0" smtClean="0">
                <a:solidFill>
                  <a:srgbClr val="009900"/>
                </a:solidFill>
                <a:latin typeface="+mn-lt"/>
                <a:cs typeface="Arial" charset="0"/>
              </a:rPr>
              <a:t>planes </a:t>
            </a:r>
            <a:r>
              <a:rPr lang="en-US" sz="2400" dirty="0">
                <a:solidFill>
                  <a:srgbClr val="009900"/>
                </a:solidFill>
                <a:latin typeface="+mn-lt"/>
                <a:cs typeface="Arial" charset="0"/>
              </a:rPr>
              <a:t>-&gt; </a:t>
            </a:r>
            <a:r>
              <a:rPr lang="en-US" sz="2400" dirty="0">
                <a:solidFill>
                  <a:schemeClr val="accent2"/>
                </a:solidFill>
                <a:latin typeface="+mn-lt"/>
                <a:cs typeface="Arial" charset="0"/>
              </a:rPr>
              <a:t>“FODO cell”</a:t>
            </a:r>
          </a:p>
        </p:txBody>
      </p:sp>
      <p:sp>
        <p:nvSpPr>
          <p:cNvPr id="95" name="Right Arrow 94"/>
          <p:cNvSpPr/>
          <p:nvPr/>
        </p:nvSpPr>
        <p:spPr>
          <a:xfrm>
            <a:off x="4994455" y="1777585"/>
            <a:ext cx="691290" cy="460860"/>
          </a:xfrm>
          <a:prstGeom prst="rightArrow">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203779" name="Object 3"/>
          <p:cNvGraphicFramePr>
            <a:graphicFrameLocks noChangeAspect="1"/>
          </p:cNvGraphicFramePr>
          <p:nvPr/>
        </p:nvGraphicFramePr>
        <p:xfrm>
          <a:off x="6377035" y="2315255"/>
          <a:ext cx="1485900" cy="795337"/>
        </p:xfrm>
        <a:graphic>
          <a:graphicData uri="http://schemas.openxmlformats.org/presentationml/2006/ole">
            <mc:AlternateContent xmlns:mc="http://schemas.openxmlformats.org/markup-compatibility/2006">
              <mc:Choice xmlns:v="urn:schemas-microsoft-com:vml" Requires="v">
                <p:oleObj spid="_x0000_s428185" name="Equation" r:id="rId4" imgW="736370" imgH="393539" progId="">
                  <p:embed/>
                </p:oleObj>
              </mc:Choice>
              <mc:Fallback>
                <p:oleObj name="Equation" r:id="rId4" imgW="736370" imgH="393539" progId="">
                  <p:embed/>
                  <p:pic>
                    <p:nvPicPr>
                      <p:cNvPr id="0" name="Picture 1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7035" y="2315255"/>
                        <a:ext cx="1485900" cy="795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 name="Text Box 74"/>
          <p:cNvSpPr txBox="1">
            <a:spLocks noChangeArrowheads="1"/>
          </p:cNvSpPr>
          <p:nvPr/>
        </p:nvSpPr>
        <p:spPr bwMode="auto">
          <a:xfrm>
            <a:off x="6108200" y="3121760"/>
            <a:ext cx="2057400" cy="396875"/>
          </a:xfrm>
          <a:prstGeom prst="rect">
            <a:avLst/>
          </a:prstGeom>
          <a:noFill/>
          <a:ln w="9525">
            <a:noFill/>
            <a:miter lim="800000"/>
            <a:headEnd/>
            <a:tailEnd/>
          </a:ln>
        </p:spPr>
        <p:txBody>
          <a:bodyPr>
            <a:spAutoFit/>
          </a:bodyPr>
          <a:lstStyle/>
          <a:p>
            <a:pPr algn="ctr">
              <a:spcBef>
                <a:spcPct val="50000"/>
              </a:spcBef>
            </a:pPr>
            <a:r>
              <a:rPr lang="en-US" sz="2000" dirty="0" smtClean="0">
                <a:latin typeface="+mn-lt"/>
              </a:rPr>
              <a:t>Defocusing!</a:t>
            </a:r>
            <a:endParaRPr lang="en-US" sz="2000" dirty="0">
              <a:latin typeface="+mn-lt"/>
            </a:endParaRPr>
          </a:p>
        </p:txBody>
      </p:sp>
      <p:sp>
        <p:nvSpPr>
          <p:cNvPr id="98" name="TextBox 97"/>
          <p:cNvSpPr txBox="1"/>
          <p:nvPr/>
        </p:nvSpPr>
        <p:spPr>
          <a:xfrm>
            <a:off x="846715" y="3544215"/>
            <a:ext cx="7565785" cy="707886"/>
          </a:xfrm>
          <a:prstGeom prst="rect">
            <a:avLst/>
          </a:prstGeom>
          <a:noFill/>
        </p:spPr>
        <p:txBody>
          <a:bodyPr wrap="square" rtlCol="0">
            <a:spAutoFit/>
          </a:bodyPr>
          <a:lstStyle/>
          <a:p>
            <a:r>
              <a:rPr lang="en-US" sz="2000" dirty="0" smtClean="0">
                <a:latin typeface="+mn-lt"/>
              </a:rPr>
              <a:t>Luckily, if we place equal and opposite pairs of lenses, there will be a net focusing </a:t>
            </a:r>
            <a:r>
              <a:rPr lang="en-US" sz="2000" i="1" dirty="0" smtClean="0">
                <a:latin typeface="+mn-lt"/>
              </a:rPr>
              <a:t>regardless of the order</a:t>
            </a:r>
            <a:r>
              <a:rPr lang="en-US" sz="2000" dirty="0" smtClean="0">
                <a:latin typeface="+mn-lt"/>
              </a:rPr>
              <a:t>.</a:t>
            </a:r>
            <a:endParaRPr lang="en-US" sz="2000" dirty="0">
              <a:latin typeface="+mn-lt"/>
            </a:endParaRPr>
          </a:p>
        </p:txBody>
      </p:sp>
      <p:sp>
        <p:nvSpPr>
          <p:cNvPr id="60" name="Date Placeholder 59"/>
          <p:cNvSpPr>
            <a:spLocks noGrp="1"/>
          </p:cNvSpPr>
          <p:nvPr>
            <p:ph type="dt" sz="half" idx="10"/>
          </p:nvPr>
        </p:nvSpPr>
        <p:spPr/>
        <p:txBody>
          <a:bodyPr/>
          <a:lstStyle/>
          <a:p>
            <a:pPr>
              <a:defRPr/>
            </a:pPr>
            <a:r>
              <a:rPr lang="en-US" smtClean="0"/>
              <a:t>March 18 &amp; 20, 2014</a:t>
            </a:r>
            <a:endParaRPr lang="en-US" dirty="0"/>
          </a:p>
        </p:txBody>
      </p:sp>
      <p:sp>
        <p:nvSpPr>
          <p:cNvPr id="61" name="Slide Number Placeholder 60"/>
          <p:cNvSpPr>
            <a:spLocks noGrp="1"/>
          </p:cNvSpPr>
          <p:nvPr>
            <p:ph type="sldNum" sz="quarter" idx="12"/>
          </p:nvPr>
        </p:nvSpPr>
        <p:spPr/>
        <p:txBody>
          <a:bodyPr/>
          <a:lstStyle/>
          <a:p>
            <a:pPr>
              <a:defRPr/>
            </a:pPr>
            <a:fld id="{98CB3B5A-5052-4940-8887-DC0AFF3E24EA}" type="slidenum">
              <a:rPr lang="en-US" smtClean="0"/>
              <a:pPr>
                <a:defRPr/>
              </a:pPr>
              <a:t>13</a:t>
            </a:fld>
            <a:endParaRPr lang="en-US"/>
          </a:p>
        </p:txBody>
      </p:sp>
      <p:sp>
        <p:nvSpPr>
          <p:cNvPr id="62" name="Footer Placeholder 61"/>
          <p:cNvSpPr>
            <a:spLocks noGrp="1"/>
          </p:cNvSpPr>
          <p:nvPr>
            <p:ph type="ftr" sz="quarter" idx="11"/>
          </p:nvPr>
        </p:nvSpPr>
        <p:spPr/>
        <p:txBody>
          <a:bodyPr/>
          <a:lstStyle/>
          <a:p>
            <a:pPr>
              <a:defRPr/>
            </a:pPr>
            <a:r>
              <a:rPr lang="en-US" smtClean="0"/>
              <a:t>E. Prebys, NIU Phy 790 Guest Lecture</a:t>
            </a:r>
            <a:endParaRPr lang="en-US"/>
          </a:p>
        </p:txBody>
      </p:sp>
      <p:sp>
        <p:nvSpPr>
          <p:cNvPr id="63" name="Line 18"/>
          <p:cNvSpPr>
            <a:spLocks noChangeShapeType="1"/>
          </p:cNvSpPr>
          <p:nvPr/>
        </p:nvSpPr>
        <p:spPr bwMode="auto">
          <a:xfrm>
            <a:off x="3957966" y="1447718"/>
            <a:ext cx="1588" cy="1371600"/>
          </a:xfrm>
          <a:prstGeom prst="line">
            <a:avLst/>
          </a:prstGeom>
          <a:noFill/>
          <a:ln w="28575">
            <a:solidFill>
              <a:schemeClr val="tx1"/>
            </a:solidFill>
            <a:round/>
            <a:headEnd/>
            <a:tailEnd/>
          </a:ln>
        </p:spPr>
        <p:txBody>
          <a:bodyPr/>
          <a:lstStyle/>
          <a:p>
            <a:endParaRPr lang="en-US"/>
          </a:p>
        </p:txBody>
      </p:sp>
      <p:sp>
        <p:nvSpPr>
          <p:cNvPr id="64" name="Line 19"/>
          <p:cNvSpPr>
            <a:spLocks noChangeShapeType="1"/>
          </p:cNvSpPr>
          <p:nvPr/>
        </p:nvSpPr>
        <p:spPr bwMode="auto">
          <a:xfrm>
            <a:off x="3195966" y="2209718"/>
            <a:ext cx="1600200" cy="1588"/>
          </a:xfrm>
          <a:prstGeom prst="line">
            <a:avLst/>
          </a:prstGeom>
          <a:noFill/>
          <a:ln w="19050">
            <a:solidFill>
              <a:schemeClr val="tx1"/>
            </a:solidFill>
            <a:round/>
            <a:headEnd/>
            <a:tailEnd/>
          </a:ln>
        </p:spPr>
        <p:txBody>
          <a:bodyPr/>
          <a:lstStyle/>
          <a:p>
            <a:endParaRPr lang="en-US"/>
          </a:p>
        </p:txBody>
      </p:sp>
      <p:pic>
        <p:nvPicPr>
          <p:cNvPr id="65" name="Object 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632654" y="2185905"/>
            <a:ext cx="263525" cy="311150"/>
          </a:xfrm>
          <a:prstGeom prst="rect">
            <a:avLst/>
          </a:prstGeom>
          <a:noFill/>
          <a:ln w="9525">
            <a:noFill/>
            <a:miter lim="800000"/>
            <a:headEnd/>
            <a:tailEnd/>
          </a:ln>
        </p:spPr>
      </p:pic>
      <p:sp>
        <p:nvSpPr>
          <p:cNvPr id="66" name="Line 7"/>
          <p:cNvSpPr>
            <a:spLocks noChangeShapeType="1"/>
          </p:cNvSpPr>
          <p:nvPr/>
        </p:nvSpPr>
        <p:spPr bwMode="auto">
          <a:xfrm flipV="1">
            <a:off x="4111472" y="2054500"/>
            <a:ext cx="1588" cy="152400"/>
          </a:xfrm>
          <a:prstGeom prst="line">
            <a:avLst/>
          </a:prstGeom>
          <a:noFill/>
          <a:ln w="9525">
            <a:solidFill>
              <a:srgbClr val="CC0000"/>
            </a:solidFill>
            <a:round/>
            <a:headEnd/>
            <a:tailEnd type="triangle" w="med" len="med"/>
          </a:ln>
        </p:spPr>
        <p:txBody>
          <a:bodyPr/>
          <a:lstStyle/>
          <a:p>
            <a:endParaRPr lang="en-US"/>
          </a:p>
        </p:txBody>
      </p:sp>
      <p:sp>
        <p:nvSpPr>
          <p:cNvPr id="67" name="Line 8"/>
          <p:cNvSpPr>
            <a:spLocks noChangeShapeType="1"/>
          </p:cNvSpPr>
          <p:nvPr/>
        </p:nvSpPr>
        <p:spPr bwMode="auto">
          <a:xfrm flipV="1">
            <a:off x="4340072" y="1902100"/>
            <a:ext cx="1588" cy="304800"/>
          </a:xfrm>
          <a:prstGeom prst="line">
            <a:avLst/>
          </a:prstGeom>
          <a:noFill/>
          <a:ln w="9525">
            <a:solidFill>
              <a:srgbClr val="CC0000"/>
            </a:solidFill>
            <a:round/>
            <a:headEnd/>
            <a:tailEnd type="triangle" w="med" len="med"/>
          </a:ln>
        </p:spPr>
        <p:txBody>
          <a:bodyPr/>
          <a:lstStyle/>
          <a:p>
            <a:endParaRPr lang="en-US"/>
          </a:p>
        </p:txBody>
      </p:sp>
      <p:sp>
        <p:nvSpPr>
          <p:cNvPr id="68" name="Line 9"/>
          <p:cNvSpPr>
            <a:spLocks noChangeShapeType="1"/>
          </p:cNvSpPr>
          <p:nvPr/>
        </p:nvSpPr>
        <p:spPr bwMode="auto">
          <a:xfrm flipV="1">
            <a:off x="4492472" y="1749700"/>
            <a:ext cx="1588" cy="457200"/>
          </a:xfrm>
          <a:prstGeom prst="line">
            <a:avLst/>
          </a:prstGeom>
          <a:noFill/>
          <a:ln w="9525">
            <a:solidFill>
              <a:srgbClr val="CC0000"/>
            </a:solidFill>
            <a:round/>
            <a:headEnd/>
            <a:tailEnd type="triangle" w="med" len="med"/>
          </a:ln>
        </p:spPr>
        <p:txBody>
          <a:bodyPr/>
          <a:lstStyle/>
          <a:p>
            <a:endParaRPr lang="en-US"/>
          </a:p>
        </p:txBody>
      </p:sp>
      <p:sp>
        <p:nvSpPr>
          <p:cNvPr id="69" name="Line 10"/>
          <p:cNvSpPr>
            <a:spLocks noChangeShapeType="1"/>
          </p:cNvSpPr>
          <p:nvPr/>
        </p:nvSpPr>
        <p:spPr bwMode="auto">
          <a:xfrm>
            <a:off x="3806672" y="2206900"/>
            <a:ext cx="1588" cy="152400"/>
          </a:xfrm>
          <a:prstGeom prst="line">
            <a:avLst/>
          </a:prstGeom>
          <a:noFill/>
          <a:ln w="9525">
            <a:solidFill>
              <a:srgbClr val="CC0000"/>
            </a:solidFill>
            <a:round/>
            <a:headEnd/>
            <a:tailEnd type="triangle" w="med" len="med"/>
          </a:ln>
        </p:spPr>
        <p:txBody>
          <a:bodyPr/>
          <a:lstStyle/>
          <a:p>
            <a:endParaRPr lang="en-US"/>
          </a:p>
        </p:txBody>
      </p:sp>
      <p:sp>
        <p:nvSpPr>
          <p:cNvPr id="70" name="Line 11"/>
          <p:cNvSpPr>
            <a:spLocks noChangeShapeType="1"/>
          </p:cNvSpPr>
          <p:nvPr/>
        </p:nvSpPr>
        <p:spPr bwMode="auto">
          <a:xfrm>
            <a:off x="3578072" y="2206900"/>
            <a:ext cx="1588" cy="304800"/>
          </a:xfrm>
          <a:prstGeom prst="line">
            <a:avLst/>
          </a:prstGeom>
          <a:noFill/>
          <a:ln w="9525">
            <a:solidFill>
              <a:srgbClr val="CC0000"/>
            </a:solidFill>
            <a:round/>
            <a:headEnd/>
            <a:tailEnd type="triangle" w="med" len="med"/>
          </a:ln>
        </p:spPr>
        <p:txBody>
          <a:bodyPr/>
          <a:lstStyle/>
          <a:p>
            <a:endParaRPr lang="en-US"/>
          </a:p>
        </p:txBody>
      </p:sp>
      <p:sp>
        <p:nvSpPr>
          <p:cNvPr id="71" name="Line 12"/>
          <p:cNvSpPr>
            <a:spLocks noChangeShapeType="1"/>
          </p:cNvSpPr>
          <p:nvPr/>
        </p:nvSpPr>
        <p:spPr bwMode="auto">
          <a:xfrm>
            <a:off x="3425672" y="2206900"/>
            <a:ext cx="1588" cy="457200"/>
          </a:xfrm>
          <a:prstGeom prst="line">
            <a:avLst/>
          </a:prstGeom>
          <a:noFill/>
          <a:ln w="9525">
            <a:solidFill>
              <a:srgbClr val="CC0000"/>
            </a:solidFill>
            <a:round/>
            <a:headEnd/>
            <a:tailEnd type="triangle" w="med" len="med"/>
          </a:ln>
        </p:spPr>
        <p:txBody>
          <a:bodyPr/>
          <a:lstStyle/>
          <a:p>
            <a:endParaRPr lang="en-US"/>
          </a:p>
        </p:txBody>
      </p:sp>
      <p:sp>
        <p:nvSpPr>
          <p:cNvPr id="72" name="Line 13"/>
          <p:cNvSpPr>
            <a:spLocks noChangeShapeType="1"/>
          </p:cNvSpPr>
          <p:nvPr/>
        </p:nvSpPr>
        <p:spPr bwMode="auto">
          <a:xfrm flipV="1">
            <a:off x="3197072" y="1521100"/>
            <a:ext cx="1600200" cy="1295400"/>
          </a:xfrm>
          <a:prstGeom prst="line">
            <a:avLst/>
          </a:prstGeom>
          <a:noFill/>
          <a:ln w="9525">
            <a:solidFill>
              <a:srgbClr val="CC0000"/>
            </a:solidFill>
            <a:round/>
            <a:headEnd/>
            <a:tailEnd/>
          </a:ln>
        </p:spPr>
        <p:txBody>
          <a:bodyPr/>
          <a:lstStyle/>
          <a:p>
            <a:endParaRPr lang="en-US"/>
          </a:p>
        </p:txBody>
      </p:sp>
      <p:graphicFrame>
        <p:nvGraphicFramePr>
          <p:cNvPr id="73" name="Object 72"/>
          <p:cNvGraphicFramePr>
            <a:graphicFrameLocks noChangeAspect="1"/>
          </p:cNvGraphicFramePr>
          <p:nvPr>
            <p:extLst>
              <p:ext uri="{D42A27DB-BD31-4B8C-83A1-F6EECF244321}">
                <p14:modId xmlns:p14="http://schemas.microsoft.com/office/powerpoint/2010/main" val="1510166510"/>
              </p:ext>
            </p:extLst>
          </p:nvPr>
        </p:nvGraphicFramePr>
        <p:xfrm>
          <a:off x="4019831" y="1120235"/>
          <a:ext cx="781050" cy="468312"/>
        </p:xfrm>
        <a:graphic>
          <a:graphicData uri="http://schemas.openxmlformats.org/presentationml/2006/ole">
            <mc:AlternateContent xmlns:mc="http://schemas.openxmlformats.org/markup-compatibility/2006">
              <mc:Choice xmlns:v="urn:schemas-microsoft-com:vml" Requires="v">
                <p:oleObj spid="_x0000_s428186" name="Equation" r:id="rId7" imgW="685440" imgH="411120" progId="">
                  <p:embed/>
                </p:oleObj>
              </mc:Choice>
              <mc:Fallback>
                <p:oleObj name="Equation" r:id="rId7" imgW="685440" imgH="411120" progId="">
                  <p:embed/>
                  <p:pic>
                    <p:nvPicPr>
                      <p:cNvPr id="0" name="Picture 1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9831" y="1120235"/>
                        <a:ext cx="781050" cy="46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2894129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88257" y="124288"/>
            <a:ext cx="8579543" cy="441325"/>
          </a:xfrm>
        </p:spPr>
        <p:txBody>
          <a:bodyPr/>
          <a:lstStyle/>
          <a:p>
            <a:r>
              <a:rPr lang="en-US" dirty="0" smtClean="0"/>
              <a:t>A (first) Word about Coordinates and Conventions</a:t>
            </a:r>
            <a:endParaRPr lang="en-US" dirty="0"/>
          </a:p>
        </p:txBody>
      </p:sp>
      <p:sp>
        <p:nvSpPr>
          <p:cNvPr id="9" name="Content Placeholder 8"/>
          <p:cNvSpPr>
            <a:spLocks noGrp="1"/>
          </p:cNvSpPr>
          <p:nvPr>
            <p:ph idx="1"/>
          </p:nvPr>
        </p:nvSpPr>
        <p:spPr>
          <a:xfrm>
            <a:off x="457200" y="609601"/>
            <a:ext cx="8251825" cy="533400"/>
          </a:xfrm>
        </p:spPr>
        <p:txBody>
          <a:bodyPr/>
          <a:lstStyle/>
          <a:p>
            <a:r>
              <a:rPr lang="en-US" sz="2000" dirty="0" smtClean="0"/>
              <a:t>We will work in a right-handed coordinate system with </a:t>
            </a:r>
            <a:r>
              <a:rPr lang="en-US" sz="2000" i="1" dirty="0" smtClean="0"/>
              <a:t>x</a:t>
            </a:r>
            <a:r>
              <a:rPr lang="en-US" sz="2000" dirty="0" smtClean="0"/>
              <a:t> horizontal, </a:t>
            </a:r>
            <a:r>
              <a:rPr lang="en-US" sz="2000" i="1" dirty="0" smtClean="0"/>
              <a:t>y</a:t>
            </a:r>
            <a:r>
              <a:rPr lang="en-US" sz="2000" dirty="0" smtClean="0"/>
              <a:t> vertical, and </a:t>
            </a:r>
            <a:r>
              <a:rPr lang="en-US" sz="2000" i="1" dirty="0" smtClean="0"/>
              <a:t>s</a:t>
            </a:r>
            <a:r>
              <a:rPr lang="en-US" sz="2000" dirty="0" smtClean="0"/>
              <a:t> along the </a:t>
            </a:r>
            <a:r>
              <a:rPr lang="en-US" sz="2000" i="1" dirty="0" smtClean="0"/>
              <a:t>nominal</a:t>
            </a:r>
            <a:r>
              <a:rPr lang="en-US" sz="2000" dirty="0" smtClean="0"/>
              <a:t> trajectory.</a:t>
            </a:r>
            <a:endParaRPr lang="en-US" sz="2000" dirty="0"/>
          </a:p>
        </p:txBody>
      </p:sp>
      <p:sp>
        <p:nvSpPr>
          <p:cNvPr id="5" name="Date Placeholder 4"/>
          <p:cNvSpPr>
            <a:spLocks noGrp="1"/>
          </p:cNvSpPr>
          <p:nvPr>
            <p:ph type="dt" sz="half" idx="10"/>
          </p:nvPr>
        </p:nvSpPr>
        <p:spPr/>
        <p:txBody>
          <a:bodyPr/>
          <a:lstStyle/>
          <a:p>
            <a:pPr>
              <a:defRPr/>
            </a:pPr>
            <a:r>
              <a:rPr lang="en-US" smtClean="0"/>
              <a:t>March 18 &amp; 20, 2014</a:t>
            </a:r>
            <a:endParaRPr lang="en-US" dirty="0"/>
          </a:p>
        </p:txBody>
      </p:sp>
      <p:sp>
        <p:nvSpPr>
          <p:cNvPr id="6" name="Footer Placeholder 5"/>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14</a:t>
            </a:fld>
            <a:endParaRPr lang="en-US"/>
          </a:p>
        </p:txBody>
      </p:sp>
      <p:sp>
        <p:nvSpPr>
          <p:cNvPr id="11" name="Arc 10"/>
          <p:cNvSpPr/>
          <p:nvPr/>
        </p:nvSpPr>
        <p:spPr>
          <a:xfrm>
            <a:off x="914400" y="1676400"/>
            <a:ext cx="4858327" cy="1108364"/>
          </a:xfrm>
          <a:prstGeom prst="arc">
            <a:avLst>
              <a:gd name="adj1" fmla="val 5547893"/>
              <a:gd name="adj2" fmla="val 13224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85800" y="1295400"/>
            <a:ext cx="1248007" cy="647700"/>
          </a:xfrm>
          <a:prstGeom prst="rect">
            <a:avLst/>
          </a:prstGeom>
        </p:spPr>
      </p:pic>
      <p:sp>
        <p:nvSpPr>
          <p:cNvPr id="19" name="TextBox 18"/>
          <p:cNvSpPr txBox="1"/>
          <p:nvPr/>
        </p:nvSpPr>
        <p:spPr>
          <a:xfrm>
            <a:off x="6324600" y="1676400"/>
            <a:ext cx="2133600" cy="923330"/>
          </a:xfrm>
          <a:prstGeom prst="rect">
            <a:avLst/>
          </a:prstGeom>
          <a:noFill/>
        </p:spPr>
        <p:txBody>
          <a:bodyPr wrap="square" rtlCol="0">
            <a:spAutoFit/>
          </a:bodyPr>
          <a:lstStyle/>
          <a:p>
            <a:r>
              <a:rPr lang="en-US" sz="1800" dirty="0" smtClean="0">
                <a:solidFill>
                  <a:srgbClr val="C00000"/>
                </a:solidFill>
                <a:latin typeface="+mn-lt"/>
              </a:rPr>
              <a:t>For now, assume bends are always in the </a:t>
            </a:r>
            <a:r>
              <a:rPr lang="en-US" sz="1800" i="1" dirty="0" smtClean="0">
                <a:solidFill>
                  <a:srgbClr val="C00000"/>
                </a:solidFill>
                <a:latin typeface="+mn-lt"/>
              </a:rPr>
              <a:t>x-s</a:t>
            </a:r>
            <a:r>
              <a:rPr lang="en-US" sz="1800" dirty="0" smtClean="0">
                <a:solidFill>
                  <a:srgbClr val="C00000"/>
                </a:solidFill>
                <a:latin typeface="+mn-lt"/>
              </a:rPr>
              <a:t> plane</a:t>
            </a:r>
          </a:p>
        </p:txBody>
      </p:sp>
      <p:cxnSp>
        <p:nvCxnSpPr>
          <p:cNvPr id="20" name="Straight Connector 19"/>
          <p:cNvCxnSpPr/>
          <p:nvPr/>
        </p:nvCxnSpPr>
        <p:spPr>
          <a:xfrm>
            <a:off x="610857" y="4773902"/>
            <a:ext cx="26115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14400" y="4114800"/>
            <a:ext cx="1843440" cy="2688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2" name="Object 21"/>
          <p:cNvGraphicFramePr>
            <a:graphicFrameLocks noChangeAspect="1"/>
          </p:cNvGraphicFramePr>
          <p:nvPr>
            <p:extLst>
              <p:ext uri="{D42A27DB-BD31-4B8C-83A1-F6EECF244321}">
                <p14:modId xmlns:p14="http://schemas.microsoft.com/office/powerpoint/2010/main" val="2319527082"/>
              </p:ext>
            </p:extLst>
          </p:nvPr>
        </p:nvGraphicFramePr>
        <p:xfrm>
          <a:off x="914400" y="4876799"/>
          <a:ext cx="614482" cy="304801"/>
        </p:xfrm>
        <a:graphic>
          <a:graphicData uri="http://schemas.openxmlformats.org/presentationml/2006/ole">
            <mc:AlternateContent xmlns:mc="http://schemas.openxmlformats.org/markup-compatibility/2006">
              <mc:Choice xmlns:v="urn:schemas-microsoft-com:vml" Requires="v">
                <p:oleObj spid="_x0000_s564629" name="Equation" r:id="rId4" imgW="292123" imgH="139447" progId="Equation.3">
                  <p:embed/>
                </p:oleObj>
              </mc:Choice>
              <mc:Fallback>
                <p:oleObj name="Equation" r:id="rId4" imgW="292123" imgH="139447" progId="Equation.3">
                  <p:embed/>
                  <p:pic>
                    <p:nvPicPr>
                      <p:cNvPr id="0" name="Picture 3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876799"/>
                        <a:ext cx="614482" cy="3048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404933412"/>
              </p:ext>
            </p:extLst>
          </p:nvPr>
        </p:nvGraphicFramePr>
        <p:xfrm>
          <a:off x="540569" y="4419600"/>
          <a:ext cx="388398" cy="327072"/>
        </p:xfrm>
        <a:graphic>
          <a:graphicData uri="http://schemas.openxmlformats.org/presentationml/2006/ole">
            <mc:AlternateContent xmlns:mc="http://schemas.openxmlformats.org/markup-compatibility/2006">
              <mc:Choice xmlns:v="urn:schemas-microsoft-com:vml" Requires="v">
                <p:oleObj spid="_x0000_s564630" name="Equation" r:id="rId6" imgW="241124" imgH="203139" progId="Equation.3">
                  <p:embed/>
                </p:oleObj>
              </mc:Choice>
              <mc:Fallback>
                <p:oleObj name="Equation" r:id="rId6" imgW="241124" imgH="203139" progId="Equation.3">
                  <p:embed/>
                  <p:pic>
                    <p:nvPicPr>
                      <p:cNvPr id="0" name="Picture 3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569" y="4419600"/>
                        <a:ext cx="388398" cy="3270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 name="Straight Connector 2"/>
          <p:cNvCxnSpPr/>
          <p:nvPr/>
        </p:nvCxnSpPr>
        <p:spPr>
          <a:xfrm>
            <a:off x="1295400" y="4419600"/>
            <a:ext cx="1295400" cy="0"/>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4" name="Object 3"/>
          <p:cNvGraphicFramePr>
            <a:graphicFrameLocks noChangeAspect="1"/>
          </p:cNvGraphicFramePr>
          <p:nvPr>
            <p:extLst>
              <p:ext uri="{D42A27DB-BD31-4B8C-83A1-F6EECF244321}">
                <p14:modId xmlns:p14="http://schemas.microsoft.com/office/powerpoint/2010/main" val="3811176444"/>
              </p:ext>
            </p:extLst>
          </p:nvPr>
        </p:nvGraphicFramePr>
        <p:xfrm>
          <a:off x="2819400" y="3886200"/>
          <a:ext cx="1295400" cy="704516"/>
        </p:xfrm>
        <a:graphic>
          <a:graphicData uri="http://schemas.openxmlformats.org/presentationml/2006/ole">
            <mc:AlternateContent xmlns:mc="http://schemas.openxmlformats.org/markup-compatibility/2006">
              <mc:Choice xmlns:v="urn:schemas-microsoft-com:vml" Requires="v">
                <p:oleObj spid="_x0000_s564631" name="Equation" r:id="rId8" imgW="712800" imgH="383760" progId="">
                  <p:embed/>
                </p:oleObj>
              </mc:Choice>
              <mc:Fallback>
                <p:oleObj name="Equation" r:id="rId8" imgW="712800" imgH="383760" progId="">
                  <p:embed/>
                  <p:pic>
                    <p:nvPicPr>
                      <p:cNvPr id="0" name="Picture 3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3886200"/>
                        <a:ext cx="1295400" cy="7045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4332345" y="3201151"/>
            <a:ext cx="4506749" cy="646331"/>
          </a:xfrm>
          <a:prstGeom prst="rect">
            <a:avLst/>
          </a:prstGeom>
          <a:noFill/>
        </p:spPr>
        <p:txBody>
          <a:bodyPr wrap="square" rtlCol="0">
            <a:spAutoFit/>
          </a:bodyPr>
          <a:lstStyle/>
          <a:p>
            <a:r>
              <a:rPr lang="en-US" sz="1800" dirty="0" smtClean="0">
                <a:solidFill>
                  <a:srgbClr val="C00000"/>
                </a:solidFill>
                <a:latin typeface="+mn-lt"/>
              </a:rPr>
              <a:t>Particle trajectory defined at any point in </a:t>
            </a:r>
            <a:r>
              <a:rPr lang="en-US" sz="1800" i="1" dirty="0" smtClean="0">
                <a:solidFill>
                  <a:srgbClr val="C00000"/>
                </a:solidFill>
                <a:latin typeface="+mn-lt"/>
              </a:rPr>
              <a:t>s</a:t>
            </a:r>
            <a:r>
              <a:rPr lang="en-US" sz="1800" dirty="0" smtClean="0">
                <a:solidFill>
                  <a:srgbClr val="C00000"/>
                </a:solidFill>
                <a:latin typeface="+mn-lt"/>
              </a:rPr>
              <a:t> by location in </a:t>
            </a:r>
            <a:r>
              <a:rPr lang="en-US" sz="1800" i="1" dirty="0" err="1" smtClean="0">
                <a:solidFill>
                  <a:srgbClr val="C00000"/>
                </a:solidFill>
                <a:latin typeface="+mn-lt"/>
              </a:rPr>
              <a:t>x</a:t>
            </a:r>
            <a:r>
              <a:rPr lang="en-US" sz="1800" dirty="0" err="1" smtClean="0">
                <a:solidFill>
                  <a:srgbClr val="C00000"/>
                </a:solidFill>
                <a:latin typeface="+mn-lt"/>
              </a:rPr>
              <a:t>,</a:t>
            </a:r>
            <a:r>
              <a:rPr lang="en-US" sz="1800" i="1" dirty="0" err="1" smtClean="0">
                <a:solidFill>
                  <a:srgbClr val="C00000"/>
                </a:solidFill>
                <a:latin typeface="+mn-lt"/>
              </a:rPr>
              <a:t>x</a:t>
            </a:r>
            <a:r>
              <a:rPr lang="en-US" sz="1800" i="1" dirty="0" smtClean="0">
                <a:solidFill>
                  <a:srgbClr val="C00000"/>
                </a:solidFill>
                <a:latin typeface="+mn-lt"/>
              </a:rPr>
              <a:t>’ </a:t>
            </a:r>
            <a:r>
              <a:rPr lang="en-US" sz="1800" dirty="0" smtClean="0">
                <a:solidFill>
                  <a:srgbClr val="C00000"/>
                </a:solidFill>
                <a:latin typeface="+mn-lt"/>
              </a:rPr>
              <a:t>or</a:t>
            </a:r>
            <a:r>
              <a:rPr lang="en-US" sz="1800" i="1" dirty="0" smtClean="0">
                <a:solidFill>
                  <a:srgbClr val="C00000"/>
                </a:solidFill>
                <a:latin typeface="+mn-lt"/>
              </a:rPr>
              <a:t> </a:t>
            </a:r>
            <a:r>
              <a:rPr lang="en-US" sz="1800" i="1" dirty="0" err="1" smtClean="0">
                <a:solidFill>
                  <a:srgbClr val="C00000"/>
                </a:solidFill>
                <a:latin typeface="+mn-lt"/>
              </a:rPr>
              <a:t>y,y</a:t>
            </a:r>
            <a:r>
              <a:rPr lang="en-US" sz="1800" i="1" dirty="0" smtClean="0">
                <a:solidFill>
                  <a:srgbClr val="C00000"/>
                </a:solidFill>
                <a:latin typeface="+mn-lt"/>
              </a:rPr>
              <a:t>’ </a:t>
            </a:r>
            <a:r>
              <a:rPr lang="en-US" sz="1800" dirty="0" smtClean="0">
                <a:solidFill>
                  <a:srgbClr val="C00000"/>
                </a:solidFill>
                <a:latin typeface="+mn-lt"/>
              </a:rPr>
              <a:t>“phase space”</a:t>
            </a:r>
          </a:p>
        </p:txBody>
      </p:sp>
      <p:cxnSp>
        <p:nvCxnSpPr>
          <p:cNvPr id="16" name="Straight Arrow Connector 15"/>
          <p:cNvCxnSpPr/>
          <p:nvPr/>
        </p:nvCxnSpPr>
        <p:spPr>
          <a:xfrm flipV="1">
            <a:off x="5016969" y="4129628"/>
            <a:ext cx="0" cy="1371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864569" y="5425028"/>
            <a:ext cx="160020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8" name="Object 27"/>
          <p:cNvGraphicFramePr>
            <a:graphicFrameLocks noChangeAspect="1"/>
          </p:cNvGraphicFramePr>
          <p:nvPr>
            <p:extLst>
              <p:ext uri="{D42A27DB-BD31-4B8C-83A1-F6EECF244321}">
                <p14:modId xmlns:p14="http://schemas.microsoft.com/office/powerpoint/2010/main" val="1518691030"/>
              </p:ext>
            </p:extLst>
          </p:nvPr>
        </p:nvGraphicFramePr>
        <p:xfrm>
          <a:off x="6083769" y="5501228"/>
          <a:ext cx="304800" cy="304800"/>
        </p:xfrm>
        <a:graphic>
          <a:graphicData uri="http://schemas.openxmlformats.org/presentationml/2006/ole">
            <mc:AlternateContent xmlns:mc="http://schemas.openxmlformats.org/markup-compatibility/2006">
              <mc:Choice xmlns:v="urn:schemas-microsoft-com:vml" Requires="v">
                <p:oleObj spid="_x0000_s564632" name="Equation" r:id="rId10" imgW="118800" imgH="118800" progId="">
                  <p:embed/>
                </p:oleObj>
              </mc:Choice>
              <mc:Fallback>
                <p:oleObj name="Equation" r:id="rId10" imgW="118800" imgH="118800" progId="">
                  <p:embed/>
                  <p:pic>
                    <p:nvPicPr>
                      <p:cNvPr id="0" name="Picture 3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83769" y="5501228"/>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825772623"/>
              </p:ext>
            </p:extLst>
          </p:nvPr>
        </p:nvGraphicFramePr>
        <p:xfrm>
          <a:off x="4559769" y="4129628"/>
          <a:ext cx="395288" cy="396875"/>
        </p:xfrm>
        <a:graphic>
          <a:graphicData uri="http://schemas.openxmlformats.org/presentationml/2006/ole">
            <mc:AlternateContent xmlns:mc="http://schemas.openxmlformats.org/markup-compatibility/2006">
              <mc:Choice xmlns:v="urn:schemas-microsoft-com:vml" Requires="v">
                <p:oleObj spid="_x0000_s564633" name="Equation" r:id="rId12" imgW="155160" imgH="155160" progId="">
                  <p:embed/>
                </p:oleObj>
              </mc:Choice>
              <mc:Fallback>
                <p:oleObj name="Equation" r:id="rId12" imgW="155160" imgH="155160" progId="">
                  <p:embed/>
                  <p:pic>
                    <p:nvPicPr>
                      <p:cNvPr id="0" name="Picture 38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59769" y="4129628"/>
                        <a:ext cx="395288"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Oval 29"/>
          <p:cNvSpPr/>
          <p:nvPr/>
        </p:nvSpPr>
        <p:spPr>
          <a:xfrm>
            <a:off x="5321769" y="4967828"/>
            <a:ext cx="76200" cy="76200"/>
          </a:xfrm>
          <a:prstGeom prst="ellipse">
            <a:avLst/>
          </a:prstGeom>
          <a:solidFill>
            <a:schemeClr val="tx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743745" y="5969117"/>
            <a:ext cx="6378666" cy="369332"/>
          </a:xfrm>
          <a:prstGeom prst="rect">
            <a:avLst/>
          </a:prstGeom>
          <a:noFill/>
        </p:spPr>
        <p:txBody>
          <a:bodyPr wrap="square" rtlCol="0">
            <a:spAutoFit/>
          </a:bodyPr>
          <a:lstStyle/>
          <a:p>
            <a:pPr algn="ctr"/>
            <a:r>
              <a:rPr lang="en-US" sz="1800" dirty="0" smtClean="0">
                <a:solidFill>
                  <a:srgbClr val="C00000"/>
                </a:solidFill>
                <a:latin typeface="+mn-lt"/>
              </a:rPr>
              <a:t>unique initial phase space point </a:t>
            </a:r>
            <a:r>
              <a:rPr lang="en-US" sz="1800" dirty="0" smtClean="0">
                <a:solidFill>
                  <a:srgbClr val="C00000"/>
                </a:solidFill>
                <a:latin typeface="Wingdings"/>
                <a:ea typeface="Wingdings"/>
                <a:cs typeface="Wingdings"/>
                <a:sym typeface="Wingdings"/>
              </a:rPr>
              <a:t> </a:t>
            </a:r>
            <a:r>
              <a:rPr lang="en-US" sz="1800" dirty="0" smtClean="0">
                <a:solidFill>
                  <a:srgbClr val="C00000"/>
                </a:solidFill>
                <a:latin typeface="+mn-lt"/>
                <a:ea typeface="Wingdings"/>
                <a:cs typeface="Wingdings"/>
                <a:sym typeface="Wingdings"/>
              </a:rPr>
              <a:t>unique trajectory</a:t>
            </a:r>
            <a:r>
              <a:rPr lang="en-US" sz="1800" dirty="0" smtClean="0">
                <a:solidFill>
                  <a:srgbClr val="C00000"/>
                </a:solidFill>
                <a:latin typeface="+mn-lt"/>
              </a:rPr>
              <a:t> </a:t>
            </a:r>
          </a:p>
        </p:txBody>
      </p:sp>
      <p:cxnSp>
        <p:nvCxnSpPr>
          <p:cNvPr id="26" name="Straight Arrow Connector 25"/>
          <p:cNvCxnSpPr/>
          <p:nvPr/>
        </p:nvCxnSpPr>
        <p:spPr>
          <a:xfrm flipV="1">
            <a:off x="7042804" y="4118555"/>
            <a:ext cx="0" cy="1371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6890404" y="5413955"/>
            <a:ext cx="160020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1" name="Object 30"/>
          <p:cNvGraphicFramePr>
            <a:graphicFrameLocks noChangeAspect="1"/>
          </p:cNvGraphicFramePr>
          <p:nvPr>
            <p:extLst>
              <p:ext uri="{D42A27DB-BD31-4B8C-83A1-F6EECF244321}">
                <p14:modId xmlns:p14="http://schemas.microsoft.com/office/powerpoint/2010/main" val="3574033194"/>
              </p:ext>
            </p:extLst>
          </p:nvPr>
        </p:nvGraphicFramePr>
        <p:xfrm>
          <a:off x="8108950" y="5443538"/>
          <a:ext cx="304800" cy="396875"/>
        </p:xfrm>
        <a:graphic>
          <a:graphicData uri="http://schemas.openxmlformats.org/presentationml/2006/ole">
            <mc:AlternateContent xmlns:mc="http://schemas.openxmlformats.org/markup-compatibility/2006">
              <mc:Choice xmlns:v="urn:schemas-microsoft-com:vml" Requires="v">
                <p:oleObj spid="_x0000_s564634" name="Equation" r:id="rId14" imgW="118800" imgH="155160" progId="">
                  <p:embed/>
                </p:oleObj>
              </mc:Choice>
              <mc:Fallback>
                <p:oleObj name="Equation" r:id="rId14" imgW="118800" imgH="155160" progId="">
                  <p:embed/>
                  <p:pic>
                    <p:nvPicPr>
                      <p:cNvPr id="0" name="Picture 38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08950" y="5443538"/>
                        <a:ext cx="304800"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2198359351"/>
              </p:ext>
            </p:extLst>
          </p:nvPr>
        </p:nvGraphicFramePr>
        <p:xfrm>
          <a:off x="6584950" y="4073525"/>
          <a:ext cx="395288" cy="487363"/>
        </p:xfrm>
        <a:graphic>
          <a:graphicData uri="http://schemas.openxmlformats.org/presentationml/2006/ole">
            <mc:AlternateContent xmlns:mc="http://schemas.openxmlformats.org/markup-compatibility/2006">
              <mc:Choice xmlns:v="urn:schemas-microsoft-com:vml" Requires="v">
                <p:oleObj spid="_x0000_s564635" name="Equation" r:id="rId16" imgW="155160" imgH="191880" progId="">
                  <p:embed/>
                </p:oleObj>
              </mc:Choice>
              <mc:Fallback>
                <p:oleObj name="Equation" r:id="rId16" imgW="155160" imgH="191880" progId="">
                  <p:embed/>
                  <p:pic>
                    <p:nvPicPr>
                      <p:cNvPr id="0" name="Picture 38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84950" y="4073525"/>
                        <a:ext cx="395288"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Oval 32"/>
          <p:cNvSpPr/>
          <p:nvPr/>
        </p:nvSpPr>
        <p:spPr>
          <a:xfrm>
            <a:off x="6882388" y="4667534"/>
            <a:ext cx="76200" cy="76200"/>
          </a:xfrm>
          <a:prstGeom prst="ellipse">
            <a:avLst/>
          </a:prstGeom>
          <a:solidFill>
            <a:schemeClr val="tx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57511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Matrices</a:t>
            </a:r>
            <a:endParaRPr lang="en-US" dirty="0"/>
          </a:p>
        </p:txBody>
      </p:sp>
      <p:sp>
        <p:nvSpPr>
          <p:cNvPr id="3" name="Content Placeholder 2"/>
          <p:cNvSpPr>
            <a:spLocks noGrp="1"/>
          </p:cNvSpPr>
          <p:nvPr>
            <p:ph idx="1"/>
          </p:nvPr>
        </p:nvSpPr>
        <p:spPr>
          <a:xfrm>
            <a:off x="446088" y="800100"/>
            <a:ext cx="8621712" cy="593435"/>
          </a:xfrm>
        </p:spPr>
        <p:txBody>
          <a:bodyPr/>
          <a:lstStyle/>
          <a:p>
            <a:r>
              <a:rPr lang="en-US" sz="2000" dirty="0" smtClean="0"/>
              <a:t>The simplest magnetic “lattice” consists of quadrupoles and the spaces in between them (drifts). We can express each of these as a linear operation in phase space.</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By combining these elements, we can represent an arbitrarily complex ring or line as the product of matrices.</a:t>
            </a:r>
            <a:endParaRPr lang="en-US" sz="2000" dirty="0"/>
          </a:p>
        </p:txBody>
      </p:sp>
      <p:graphicFrame>
        <p:nvGraphicFramePr>
          <p:cNvPr id="206851" name="Object 3"/>
          <p:cNvGraphicFramePr>
            <a:graphicFrameLocks noChangeAspect="1"/>
          </p:cNvGraphicFramePr>
          <p:nvPr>
            <p:extLst>
              <p:ext uri="{D42A27DB-BD31-4B8C-83A1-F6EECF244321}">
                <p14:modId xmlns:p14="http://schemas.microsoft.com/office/powerpoint/2010/main" val="124728454"/>
              </p:ext>
            </p:extLst>
          </p:nvPr>
        </p:nvGraphicFramePr>
        <p:xfrm>
          <a:off x="3581400" y="2667000"/>
          <a:ext cx="5383590" cy="1228960"/>
        </p:xfrm>
        <a:graphic>
          <a:graphicData uri="http://schemas.openxmlformats.org/presentationml/2006/ole">
            <mc:AlternateContent xmlns:mc="http://schemas.openxmlformats.org/markup-compatibility/2006">
              <mc:Choice xmlns:v="urn:schemas-microsoft-com:vml" Requires="v">
                <p:oleObj spid="_x0000_s354924" name="Equation" r:id="rId3" imgW="2894773" imgH="660308" progId="Equation.3">
                  <p:embed/>
                </p:oleObj>
              </mc:Choice>
              <mc:Fallback>
                <p:oleObj name="Equation" r:id="rId3" imgW="2894773" imgH="660308" progId="Equation.3">
                  <p:embed/>
                  <p:pic>
                    <p:nvPicPr>
                      <p:cNvPr id="0" name="Picture 6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2667000"/>
                        <a:ext cx="5383590" cy="12289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6853" name="Object 5"/>
          <p:cNvGraphicFramePr>
            <a:graphicFrameLocks noChangeAspect="1"/>
          </p:cNvGraphicFramePr>
          <p:nvPr/>
        </p:nvGraphicFramePr>
        <p:xfrm>
          <a:off x="3266230" y="4235505"/>
          <a:ext cx="5764151" cy="883315"/>
        </p:xfrm>
        <a:graphic>
          <a:graphicData uri="http://schemas.openxmlformats.org/presentationml/2006/ole">
            <mc:AlternateContent xmlns:mc="http://schemas.openxmlformats.org/markup-compatibility/2006">
              <mc:Choice xmlns:v="urn:schemas-microsoft-com:vml" Requires="v">
                <p:oleObj spid="_x0000_s354925" name="Equation" r:id="rId5" imgW="2984064" imgH="456924" progId="Equation.3">
                  <p:embed/>
                </p:oleObj>
              </mc:Choice>
              <mc:Fallback>
                <p:oleObj name="Equation" r:id="rId5" imgW="2984064" imgH="456924" progId="Equation.3">
                  <p:embed/>
                  <p:pic>
                    <p:nvPicPr>
                      <p:cNvPr id="0" name="Picture 6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230" y="4235505"/>
                        <a:ext cx="5764151" cy="8833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470595" y="2284170"/>
            <a:ext cx="1497795" cy="400110"/>
          </a:xfrm>
          <a:prstGeom prst="rect">
            <a:avLst/>
          </a:prstGeom>
          <a:noFill/>
        </p:spPr>
        <p:txBody>
          <a:bodyPr wrap="square" rtlCol="0">
            <a:spAutoFit/>
          </a:bodyPr>
          <a:lstStyle/>
          <a:p>
            <a:r>
              <a:rPr lang="en-US" sz="2000" dirty="0" smtClean="0"/>
              <a:t>Quadrupole:</a:t>
            </a:r>
            <a:endParaRPr lang="en-US" sz="2000" dirty="0"/>
          </a:p>
        </p:txBody>
      </p:sp>
      <p:grpSp>
        <p:nvGrpSpPr>
          <p:cNvPr id="4" name="Group 11"/>
          <p:cNvGrpSpPr/>
          <p:nvPr/>
        </p:nvGrpSpPr>
        <p:grpSpPr>
          <a:xfrm>
            <a:off x="393785" y="2668220"/>
            <a:ext cx="3048000" cy="1143000"/>
            <a:chOff x="1345980" y="4623825"/>
            <a:chExt cx="3048000" cy="1143000"/>
          </a:xfrm>
        </p:grpSpPr>
        <p:grpSp>
          <p:nvGrpSpPr>
            <p:cNvPr id="5" name="Group 28"/>
            <p:cNvGrpSpPr>
              <a:grpSpLocks/>
            </p:cNvGrpSpPr>
            <p:nvPr/>
          </p:nvGrpSpPr>
          <p:grpSpPr bwMode="auto">
            <a:xfrm>
              <a:off x="2641397" y="4623825"/>
              <a:ext cx="304801" cy="1143000"/>
              <a:chOff x="3077" y="2111"/>
              <a:chExt cx="176" cy="481"/>
            </a:xfrm>
          </p:grpSpPr>
          <p:sp>
            <p:nvSpPr>
              <p:cNvPr id="21" name="Freeform 29"/>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22" name="Freeform 30"/>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sp>
          <p:nvSpPr>
            <p:cNvPr id="14" name="Line 36"/>
            <p:cNvSpPr>
              <a:spLocks noChangeShapeType="1"/>
            </p:cNvSpPr>
            <p:nvPr/>
          </p:nvSpPr>
          <p:spPr bwMode="auto">
            <a:xfrm>
              <a:off x="1345980" y="5157225"/>
              <a:ext cx="2895600" cy="0"/>
            </a:xfrm>
            <a:prstGeom prst="line">
              <a:avLst/>
            </a:prstGeom>
            <a:noFill/>
            <a:ln w="9525">
              <a:solidFill>
                <a:schemeClr val="tx1"/>
              </a:solidFill>
              <a:prstDash val="dash"/>
              <a:round/>
              <a:headEnd/>
              <a:tailEnd/>
            </a:ln>
          </p:spPr>
          <p:txBody>
            <a:bodyPr/>
            <a:lstStyle/>
            <a:p>
              <a:endParaRPr lang="en-US"/>
            </a:p>
          </p:txBody>
        </p:sp>
        <p:sp>
          <p:nvSpPr>
            <p:cNvPr id="15" name="Line 38"/>
            <p:cNvSpPr>
              <a:spLocks noChangeShapeType="1"/>
            </p:cNvSpPr>
            <p:nvPr/>
          </p:nvSpPr>
          <p:spPr bwMode="auto">
            <a:xfrm>
              <a:off x="1726980" y="4928625"/>
              <a:ext cx="1066800" cy="0"/>
            </a:xfrm>
            <a:prstGeom prst="line">
              <a:avLst/>
            </a:prstGeom>
            <a:noFill/>
            <a:ln w="9525">
              <a:solidFill>
                <a:schemeClr val="tx1"/>
              </a:solidFill>
              <a:round/>
              <a:headEnd/>
              <a:tailEnd/>
            </a:ln>
          </p:spPr>
          <p:txBody>
            <a:bodyPr/>
            <a:lstStyle/>
            <a:p>
              <a:endParaRPr lang="en-US"/>
            </a:p>
          </p:txBody>
        </p:sp>
        <p:sp>
          <p:nvSpPr>
            <p:cNvPr id="16" name="Line 39"/>
            <p:cNvSpPr>
              <a:spLocks noChangeShapeType="1"/>
            </p:cNvSpPr>
            <p:nvPr/>
          </p:nvSpPr>
          <p:spPr bwMode="auto">
            <a:xfrm>
              <a:off x="2793780" y="4928625"/>
              <a:ext cx="1524000" cy="381000"/>
            </a:xfrm>
            <a:prstGeom prst="line">
              <a:avLst/>
            </a:prstGeom>
            <a:noFill/>
            <a:ln w="9525">
              <a:solidFill>
                <a:schemeClr val="tx1"/>
              </a:solidFill>
              <a:round/>
              <a:headEnd/>
              <a:tailEnd type="triangle" w="med" len="med"/>
            </a:ln>
          </p:spPr>
          <p:txBody>
            <a:bodyPr/>
            <a:lstStyle/>
            <a:p>
              <a:endParaRPr lang="en-US"/>
            </a:p>
          </p:txBody>
        </p:sp>
        <p:sp>
          <p:nvSpPr>
            <p:cNvPr id="17" name="Line 40"/>
            <p:cNvSpPr>
              <a:spLocks noChangeShapeType="1"/>
            </p:cNvSpPr>
            <p:nvPr/>
          </p:nvSpPr>
          <p:spPr bwMode="auto">
            <a:xfrm>
              <a:off x="1803180" y="4776225"/>
              <a:ext cx="990600" cy="0"/>
            </a:xfrm>
            <a:prstGeom prst="line">
              <a:avLst/>
            </a:prstGeom>
            <a:noFill/>
            <a:ln w="9525">
              <a:solidFill>
                <a:schemeClr val="tx1"/>
              </a:solidFill>
              <a:round/>
              <a:headEnd/>
              <a:tailEnd/>
            </a:ln>
          </p:spPr>
          <p:txBody>
            <a:bodyPr/>
            <a:lstStyle/>
            <a:p>
              <a:endParaRPr lang="en-US"/>
            </a:p>
          </p:txBody>
        </p:sp>
        <p:sp>
          <p:nvSpPr>
            <p:cNvPr id="18" name="Line 41"/>
            <p:cNvSpPr>
              <a:spLocks noChangeShapeType="1"/>
            </p:cNvSpPr>
            <p:nvPr/>
          </p:nvSpPr>
          <p:spPr bwMode="auto">
            <a:xfrm>
              <a:off x="2793780" y="4776225"/>
              <a:ext cx="1371600" cy="609600"/>
            </a:xfrm>
            <a:prstGeom prst="line">
              <a:avLst/>
            </a:prstGeom>
            <a:noFill/>
            <a:ln w="9525">
              <a:solidFill>
                <a:schemeClr val="tx1"/>
              </a:solidFill>
              <a:round/>
              <a:headEnd/>
              <a:tailEnd type="triangle" w="med" len="med"/>
            </a:ln>
          </p:spPr>
          <p:txBody>
            <a:bodyPr/>
            <a:lstStyle/>
            <a:p>
              <a:endParaRPr lang="en-US"/>
            </a:p>
          </p:txBody>
        </p:sp>
        <p:sp>
          <p:nvSpPr>
            <p:cNvPr id="19" name="Line 42"/>
            <p:cNvSpPr>
              <a:spLocks noChangeShapeType="1"/>
            </p:cNvSpPr>
            <p:nvPr/>
          </p:nvSpPr>
          <p:spPr bwMode="auto">
            <a:xfrm>
              <a:off x="1803180" y="5462025"/>
              <a:ext cx="990600" cy="0"/>
            </a:xfrm>
            <a:prstGeom prst="line">
              <a:avLst/>
            </a:prstGeom>
            <a:noFill/>
            <a:ln w="9525">
              <a:solidFill>
                <a:schemeClr val="tx1"/>
              </a:solidFill>
              <a:round/>
              <a:headEnd/>
              <a:tailEnd/>
            </a:ln>
          </p:spPr>
          <p:txBody>
            <a:bodyPr/>
            <a:lstStyle/>
            <a:p>
              <a:endParaRPr lang="en-US"/>
            </a:p>
          </p:txBody>
        </p:sp>
        <p:sp>
          <p:nvSpPr>
            <p:cNvPr id="20" name="Line 43"/>
            <p:cNvSpPr>
              <a:spLocks noChangeShapeType="1"/>
            </p:cNvSpPr>
            <p:nvPr/>
          </p:nvSpPr>
          <p:spPr bwMode="auto">
            <a:xfrm flipV="1">
              <a:off x="2793780" y="4852425"/>
              <a:ext cx="1600200" cy="609600"/>
            </a:xfrm>
            <a:prstGeom prst="line">
              <a:avLst/>
            </a:prstGeom>
            <a:noFill/>
            <a:ln w="9525">
              <a:solidFill>
                <a:schemeClr val="tx1"/>
              </a:solidFill>
              <a:round/>
              <a:headEnd/>
              <a:tailEnd type="triangle" w="med" len="med"/>
            </a:ln>
          </p:spPr>
          <p:txBody>
            <a:bodyPr/>
            <a:lstStyle/>
            <a:p>
              <a:endParaRPr lang="en-US"/>
            </a:p>
          </p:txBody>
        </p:sp>
      </p:grpSp>
      <p:cxnSp>
        <p:nvCxnSpPr>
          <p:cNvPr id="24" name="Straight Connector 23"/>
          <p:cNvCxnSpPr/>
          <p:nvPr/>
        </p:nvCxnSpPr>
        <p:spPr>
          <a:xfrm>
            <a:off x="610857" y="4773902"/>
            <a:ext cx="26115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79692" y="4236232"/>
            <a:ext cx="1843440" cy="2688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7" name="Object 26"/>
          <p:cNvGraphicFramePr>
            <a:graphicFrameLocks noChangeAspect="1"/>
          </p:cNvGraphicFramePr>
          <p:nvPr/>
        </p:nvGraphicFramePr>
        <p:xfrm>
          <a:off x="879692" y="4850712"/>
          <a:ext cx="460860" cy="139700"/>
        </p:xfrm>
        <a:graphic>
          <a:graphicData uri="http://schemas.openxmlformats.org/presentationml/2006/ole">
            <mc:AlternateContent xmlns:mc="http://schemas.openxmlformats.org/markup-compatibility/2006">
              <mc:Choice xmlns:v="urn:schemas-microsoft-com:vml" Requires="v">
                <p:oleObj spid="_x0000_s354926" name="Equation" r:id="rId7" imgW="292123" imgH="139447" progId="Equation.3">
                  <p:embed/>
                </p:oleObj>
              </mc:Choice>
              <mc:Fallback>
                <p:oleObj name="Equation" r:id="rId7" imgW="292123" imgH="139447" progId="Equation.3">
                  <p:embed/>
                  <p:pic>
                    <p:nvPicPr>
                      <p:cNvPr id="0" name="Picture 6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692" y="4850712"/>
                        <a:ext cx="46086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nvGraphicFramePr>
        <p:xfrm>
          <a:off x="687667" y="4543472"/>
          <a:ext cx="241300" cy="203200"/>
        </p:xfrm>
        <a:graphic>
          <a:graphicData uri="http://schemas.openxmlformats.org/presentationml/2006/ole">
            <mc:AlternateContent xmlns:mc="http://schemas.openxmlformats.org/markup-compatibility/2006">
              <mc:Choice xmlns:v="urn:schemas-microsoft-com:vml" Requires="v">
                <p:oleObj spid="_x0000_s354927" name="Equation" r:id="rId9" imgW="241124" imgH="203139" progId="Equation.3">
                  <p:embed/>
                </p:oleObj>
              </mc:Choice>
              <mc:Fallback>
                <p:oleObj name="Equation" r:id="rId9" imgW="241124" imgH="203139" progId="Equation.3">
                  <p:embed/>
                  <p:pic>
                    <p:nvPicPr>
                      <p:cNvPr id="0" name="Picture 6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667" y="4543472"/>
                        <a:ext cx="2413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 name="TextBox 28"/>
          <p:cNvSpPr txBox="1"/>
          <p:nvPr/>
        </p:nvSpPr>
        <p:spPr>
          <a:xfrm>
            <a:off x="534047" y="3967397"/>
            <a:ext cx="1497795" cy="400110"/>
          </a:xfrm>
          <a:prstGeom prst="rect">
            <a:avLst/>
          </a:prstGeom>
          <a:noFill/>
        </p:spPr>
        <p:txBody>
          <a:bodyPr wrap="square" rtlCol="0">
            <a:spAutoFit/>
          </a:bodyPr>
          <a:lstStyle/>
          <a:p>
            <a:r>
              <a:rPr lang="en-US" sz="2000" dirty="0" smtClean="0"/>
              <a:t>Drift:</a:t>
            </a:r>
            <a:endParaRPr lang="en-US" sz="2000" dirty="0"/>
          </a:p>
        </p:txBody>
      </p:sp>
      <p:graphicFrame>
        <p:nvGraphicFramePr>
          <p:cNvPr id="30" name="Object 29"/>
          <p:cNvGraphicFramePr>
            <a:graphicFrameLocks noChangeAspect="1"/>
          </p:cNvGraphicFramePr>
          <p:nvPr>
            <p:extLst>
              <p:ext uri="{D42A27DB-BD31-4B8C-83A1-F6EECF244321}">
                <p14:modId xmlns:p14="http://schemas.microsoft.com/office/powerpoint/2010/main" val="1025478842"/>
              </p:ext>
            </p:extLst>
          </p:nvPr>
        </p:nvGraphicFramePr>
        <p:xfrm>
          <a:off x="3352800" y="5943600"/>
          <a:ext cx="2357437" cy="500063"/>
        </p:xfrm>
        <a:graphic>
          <a:graphicData uri="http://schemas.openxmlformats.org/presentationml/2006/ole">
            <mc:AlternateContent xmlns:mc="http://schemas.openxmlformats.org/markup-compatibility/2006">
              <mc:Choice xmlns:v="urn:schemas-microsoft-com:vml" Requires="v">
                <p:oleObj spid="_x0000_s354928" name="Equation" r:id="rId11" imgW="1079201" imgH="228738" progId="Equation.3">
                  <p:embed/>
                </p:oleObj>
              </mc:Choice>
              <mc:Fallback>
                <p:oleObj name="Equation" r:id="rId11" imgW="1079201" imgH="228738" progId="Equation.3">
                  <p:embed/>
                  <p:pic>
                    <p:nvPicPr>
                      <p:cNvPr id="0" name="Picture 60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52800" y="5943600"/>
                        <a:ext cx="2357437"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Date Placeholder 30"/>
          <p:cNvSpPr>
            <a:spLocks noGrp="1"/>
          </p:cNvSpPr>
          <p:nvPr>
            <p:ph type="dt" sz="half" idx="10"/>
          </p:nvPr>
        </p:nvSpPr>
        <p:spPr/>
        <p:txBody>
          <a:bodyPr/>
          <a:lstStyle/>
          <a:p>
            <a:pPr>
              <a:defRPr/>
            </a:pPr>
            <a:r>
              <a:rPr lang="en-US" smtClean="0"/>
              <a:t>March 18 &amp; 20, 2014</a:t>
            </a:r>
            <a:endParaRPr lang="en-US" dirty="0"/>
          </a:p>
        </p:txBody>
      </p:sp>
      <p:sp>
        <p:nvSpPr>
          <p:cNvPr id="32" name="Slide Number Placeholder 31"/>
          <p:cNvSpPr>
            <a:spLocks noGrp="1"/>
          </p:cNvSpPr>
          <p:nvPr>
            <p:ph type="sldNum" sz="quarter" idx="12"/>
          </p:nvPr>
        </p:nvSpPr>
        <p:spPr/>
        <p:txBody>
          <a:bodyPr/>
          <a:lstStyle/>
          <a:p>
            <a:pPr>
              <a:defRPr/>
            </a:pPr>
            <a:fld id="{FBC16510-01E7-4757-9488-65999956462C}" type="slidenum">
              <a:rPr lang="en-US" smtClean="0"/>
              <a:pPr>
                <a:defRPr/>
              </a:pPr>
              <a:t>15</a:t>
            </a:fld>
            <a:endParaRPr lang="en-US"/>
          </a:p>
        </p:txBody>
      </p:sp>
      <p:sp>
        <p:nvSpPr>
          <p:cNvPr id="33" name="Footer Placeholder 32"/>
          <p:cNvSpPr>
            <a:spLocks noGrp="1"/>
          </p:cNvSpPr>
          <p:nvPr>
            <p:ph type="ftr" sz="quarter" idx="11"/>
          </p:nvPr>
        </p:nvSpPr>
        <p:spPr/>
        <p:txBody>
          <a:bodyPr/>
          <a:lstStyle/>
          <a:p>
            <a:pPr>
              <a:defRPr/>
            </a:pPr>
            <a:r>
              <a:rPr lang="fr-FR" smtClean="0"/>
              <a:t>E. Prebys, NIU Phy 790 Guest Lecture</a:t>
            </a: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961763633"/>
              </p:ext>
            </p:extLst>
          </p:nvPr>
        </p:nvGraphicFramePr>
        <p:xfrm>
          <a:off x="2209800" y="1828800"/>
          <a:ext cx="1689100" cy="723900"/>
        </p:xfrm>
        <a:graphic>
          <a:graphicData uri="http://schemas.openxmlformats.org/presentationml/2006/ole">
            <mc:AlternateContent xmlns:mc="http://schemas.openxmlformats.org/markup-compatibility/2006">
              <mc:Choice xmlns:v="urn:schemas-microsoft-com:vml" Requires="v">
                <p:oleObj spid="_x0000_s354929" name="Equation" r:id="rId13" imgW="969120" imgH="411120" progId="">
                  <p:embed/>
                </p:oleObj>
              </mc:Choice>
              <mc:Fallback>
                <p:oleObj name="Equation" r:id="rId13" imgW="969120" imgH="411120" progId="">
                  <p:embed/>
                  <p:pic>
                    <p:nvPicPr>
                      <p:cNvPr id="0" name="Picture 60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9800" y="1828800"/>
                        <a:ext cx="1689100"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Straight Arrow Connector 8"/>
          <p:cNvCxnSpPr/>
          <p:nvPr/>
        </p:nvCxnSpPr>
        <p:spPr>
          <a:xfrm flipH="1">
            <a:off x="1905000" y="2438400"/>
            <a:ext cx="304800" cy="3048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Matrix of a FODO cell</a:t>
            </a:r>
            <a:endParaRPr lang="en-US" dirty="0"/>
          </a:p>
        </p:txBody>
      </p:sp>
      <p:sp>
        <p:nvSpPr>
          <p:cNvPr id="3" name="Content Placeholder 2"/>
          <p:cNvSpPr>
            <a:spLocks noGrp="1"/>
          </p:cNvSpPr>
          <p:nvPr>
            <p:ph idx="1"/>
          </p:nvPr>
        </p:nvSpPr>
        <p:spPr>
          <a:xfrm>
            <a:off x="446087" y="800100"/>
            <a:ext cx="8606755" cy="1207915"/>
          </a:xfrm>
        </p:spPr>
        <p:txBody>
          <a:bodyPr/>
          <a:lstStyle/>
          <a:p>
            <a:r>
              <a:rPr lang="en-US" sz="2000" dirty="0" smtClean="0"/>
              <a:t>At the heart of every beam line or ring is the basic “FODO” cell, consisting of a focusing and a defocusing element, separated by drifts:</a:t>
            </a:r>
          </a:p>
          <a:p>
            <a:endParaRPr lang="en-US" sz="2000" dirty="0" smtClean="0"/>
          </a:p>
          <a:p>
            <a:endParaRPr lang="en-US" sz="2000" dirty="0" smtClean="0"/>
          </a:p>
          <a:p>
            <a:endParaRPr lang="en-US" sz="2000" dirty="0" smtClean="0"/>
          </a:p>
          <a:p>
            <a:endParaRPr lang="en-US" sz="2000" dirty="0" smtClean="0"/>
          </a:p>
          <a:p>
            <a:pPr>
              <a:buNone/>
            </a:pPr>
            <a:endParaRPr lang="en-US" sz="2000" dirty="0" smtClean="0"/>
          </a:p>
          <a:p>
            <a:endParaRPr lang="en-US" sz="2000" dirty="0" smtClean="0"/>
          </a:p>
          <a:p>
            <a:endParaRPr lang="en-US" sz="2000" dirty="0" smtClean="0"/>
          </a:p>
          <a:p>
            <a:endParaRPr lang="en-US" sz="2000" dirty="0" smtClean="0"/>
          </a:p>
          <a:p>
            <a:endParaRPr lang="en-US" sz="2000" dirty="0" smtClean="0"/>
          </a:p>
        </p:txBody>
      </p:sp>
      <p:grpSp>
        <p:nvGrpSpPr>
          <p:cNvPr id="4" name="Group 50"/>
          <p:cNvGrpSpPr>
            <a:grpSpLocks/>
          </p:cNvGrpSpPr>
          <p:nvPr/>
        </p:nvGrpSpPr>
        <p:grpSpPr bwMode="auto">
          <a:xfrm>
            <a:off x="2042150" y="2319525"/>
            <a:ext cx="304800" cy="1143000"/>
            <a:chOff x="3077" y="2111"/>
            <a:chExt cx="176" cy="481"/>
          </a:xfrm>
        </p:grpSpPr>
        <p:sp>
          <p:nvSpPr>
            <p:cNvPr id="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5" name="Group 53"/>
          <p:cNvGrpSpPr>
            <a:grpSpLocks/>
          </p:cNvGrpSpPr>
          <p:nvPr/>
        </p:nvGrpSpPr>
        <p:grpSpPr bwMode="auto">
          <a:xfrm>
            <a:off x="3761835" y="2357930"/>
            <a:ext cx="381000" cy="1066800"/>
            <a:chOff x="4267" y="2160"/>
            <a:chExt cx="240" cy="481"/>
          </a:xfrm>
        </p:grpSpPr>
        <p:sp>
          <p:nvSpPr>
            <p:cNvPr id="11"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2"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13"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14"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sp>
        <p:nvSpPr>
          <p:cNvPr id="16" name="TextBox 15"/>
          <p:cNvSpPr txBox="1"/>
          <p:nvPr/>
        </p:nvSpPr>
        <p:spPr>
          <a:xfrm>
            <a:off x="1933035" y="1748330"/>
            <a:ext cx="460860" cy="369332"/>
          </a:xfrm>
          <a:prstGeom prst="rect">
            <a:avLst/>
          </a:prstGeom>
          <a:noFill/>
        </p:spPr>
        <p:txBody>
          <a:bodyPr wrap="square" rtlCol="0">
            <a:spAutoFit/>
          </a:bodyPr>
          <a:lstStyle/>
          <a:p>
            <a:pPr algn="ctr"/>
            <a:r>
              <a:rPr lang="en-US" dirty="0" smtClean="0"/>
              <a:t>f</a:t>
            </a:r>
            <a:endParaRPr lang="en-US" dirty="0"/>
          </a:p>
        </p:txBody>
      </p:sp>
      <p:sp>
        <p:nvSpPr>
          <p:cNvPr id="17" name="TextBox 16"/>
          <p:cNvSpPr txBox="1"/>
          <p:nvPr/>
        </p:nvSpPr>
        <p:spPr>
          <a:xfrm>
            <a:off x="3685635" y="1748330"/>
            <a:ext cx="460860" cy="369332"/>
          </a:xfrm>
          <a:prstGeom prst="rect">
            <a:avLst/>
          </a:prstGeom>
          <a:noFill/>
        </p:spPr>
        <p:txBody>
          <a:bodyPr wrap="square" rtlCol="0">
            <a:spAutoFit/>
          </a:bodyPr>
          <a:lstStyle/>
          <a:p>
            <a:pPr algn="ctr"/>
            <a:r>
              <a:rPr lang="en-US" dirty="0" smtClean="0"/>
              <a:t>-f</a:t>
            </a:r>
            <a:endParaRPr lang="en-US" dirty="0"/>
          </a:p>
        </p:txBody>
      </p:sp>
      <p:cxnSp>
        <p:nvCxnSpPr>
          <p:cNvPr id="19" name="Straight Arrow Connector 18"/>
          <p:cNvCxnSpPr/>
          <p:nvPr/>
        </p:nvCxnSpPr>
        <p:spPr>
          <a:xfrm>
            <a:off x="2195770" y="2895600"/>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962400" y="2895600"/>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849875" y="2332945"/>
            <a:ext cx="460860" cy="369332"/>
          </a:xfrm>
          <a:prstGeom prst="rect">
            <a:avLst/>
          </a:prstGeom>
          <a:noFill/>
        </p:spPr>
        <p:txBody>
          <a:bodyPr wrap="square" rtlCol="0">
            <a:spAutoFit/>
          </a:bodyPr>
          <a:lstStyle/>
          <a:p>
            <a:pPr algn="ctr"/>
            <a:r>
              <a:rPr lang="en-US" dirty="0" smtClean="0"/>
              <a:t>L</a:t>
            </a:r>
            <a:endParaRPr lang="en-US" dirty="0"/>
          </a:p>
        </p:txBody>
      </p:sp>
      <p:sp>
        <p:nvSpPr>
          <p:cNvPr id="24" name="TextBox 23"/>
          <p:cNvSpPr txBox="1"/>
          <p:nvPr/>
        </p:nvSpPr>
        <p:spPr>
          <a:xfrm>
            <a:off x="4526275" y="2332945"/>
            <a:ext cx="737645" cy="584775"/>
          </a:xfrm>
          <a:prstGeom prst="rect">
            <a:avLst/>
          </a:prstGeom>
          <a:noFill/>
        </p:spPr>
        <p:txBody>
          <a:bodyPr wrap="square" rtlCol="0">
            <a:spAutoFit/>
          </a:bodyPr>
          <a:lstStyle/>
          <a:p>
            <a:pPr algn="ctr"/>
            <a:r>
              <a:rPr lang="en-US" dirty="0" smtClean="0"/>
              <a:t>L</a:t>
            </a:r>
            <a:endParaRPr lang="en-US" dirty="0"/>
          </a:p>
        </p:txBody>
      </p:sp>
      <p:graphicFrame>
        <p:nvGraphicFramePr>
          <p:cNvPr id="207874" name="Object 2"/>
          <p:cNvGraphicFramePr>
            <a:graphicFrameLocks noChangeAspect="1"/>
          </p:cNvGraphicFramePr>
          <p:nvPr>
            <p:extLst>
              <p:ext uri="{D42A27DB-BD31-4B8C-83A1-F6EECF244321}">
                <p14:modId xmlns:p14="http://schemas.microsoft.com/office/powerpoint/2010/main" val="2578382607"/>
              </p:ext>
            </p:extLst>
          </p:nvPr>
        </p:nvGraphicFramePr>
        <p:xfrm>
          <a:off x="990600" y="4038600"/>
          <a:ext cx="7429500" cy="1563688"/>
        </p:xfrm>
        <a:graphic>
          <a:graphicData uri="http://schemas.openxmlformats.org/presentationml/2006/ole">
            <mc:AlternateContent xmlns:mc="http://schemas.openxmlformats.org/markup-compatibility/2006">
              <mc:Choice xmlns:v="urn:schemas-microsoft-com:vml" Requires="v">
                <p:oleObj spid="_x0000_s355466" name="Equation" r:id="rId3" imgW="4342711" imgH="914400" progId="Equation.3">
                  <p:embed/>
                </p:oleObj>
              </mc:Choice>
              <mc:Fallback>
                <p:oleObj name="Equation" r:id="rId3" imgW="4342711" imgH="914400" progId="Equation.3">
                  <p:embed/>
                  <p:pic>
                    <p:nvPicPr>
                      <p:cNvPr id="0" name="Picture 1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038600"/>
                        <a:ext cx="7429500" cy="1563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Date Placeholder 24"/>
          <p:cNvSpPr>
            <a:spLocks noGrp="1"/>
          </p:cNvSpPr>
          <p:nvPr>
            <p:ph type="dt" sz="half" idx="10"/>
          </p:nvPr>
        </p:nvSpPr>
        <p:spPr/>
        <p:txBody>
          <a:bodyPr/>
          <a:lstStyle/>
          <a:p>
            <a:pPr>
              <a:defRPr/>
            </a:pPr>
            <a:r>
              <a:rPr lang="en-US" smtClean="0"/>
              <a:t>March 18 &amp; 20, 2014</a:t>
            </a:r>
            <a:endParaRPr lang="en-US" dirty="0"/>
          </a:p>
        </p:txBody>
      </p:sp>
      <p:sp>
        <p:nvSpPr>
          <p:cNvPr id="27" name="Slide Number Placeholder 26"/>
          <p:cNvSpPr>
            <a:spLocks noGrp="1"/>
          </p:cNvSpPr>
          <p:nvPr>
            <p:ph type="sldNum" sz="quarter" idx="12"/>
          </p:nvPr>
        </p:nvSpPr>
        <p:spPr/>
        <p:txBody>
          <a:bodyPr/>
          <a:lstStyle/>
          <a:p>
            <a:pPr>
              <a:defRPr/>
            </a:pPr>
            <a:fld id="{FBC16510-01E7-4757-9488-65999956462C}" type="slidenum">
              <a:rPr lang="en-US" smtClean="0"/>
              <a:pPr>
                <a:defRPr/>
              </a:pPr>
              <a:t>16</a:t>
            </a:fld>
            <a:endParaRPr lang="en-US"/>
          </a:p>
        </p:txBody>
      </p:sp>
      <p:sp>
        <p:nvSpPr>
          <p:cNvPr id="28" name="Footer Placeholder 27"/>
          <p:cNvSpPr>
            <a:spLocks noGrp="1"/>
          </p:cNvSpPr>
          <p:nvPr>
            <p:ph type="ftr" sz="quarter" idx="11"/>
          </p:nvPr>
        </p:nvSpPr>
        <p:spPr/>
        <p:txBody>
          <a:bodyPr/>
          <a:lstStyle/>
          <a:p>
            <a:pPr>
              <a:defRPr/>
            </a:pPr>
            <a:r>
              <a:rPr lang="fr-FR" smtClean="0"/>
              <a:t>E. Prebys, NIU Phy 790 Guest Lecture</a:t>
            </a:r>
            <a:endParaRPr lang="en-US"/>
          </a:p>
        </p:txBody>
      </p:sp>
      <p:cxnSp>
        <p:nvCxnSpPr>
          <p:cNvPr id="7" name="Straight Arrow Connector 6"/>
          <p:cNvCxnSpPr/>
          <p:nvPr/>
        </p:nvCxnSpPr>
        <p:spPr>
          <a:xfrm>
            <a:off x="2362200" y="3429000"/>
            <a:ext cx="2133600" cy="8382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124200" y="3048000"/>
            <a:ext cx="895350" cy="136842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3181350" y="3505200"/>
            <a:ext cx="781050" cy="75882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7873" name="Freeform 207872"/>
          <p:cNvSpPr/>
          <p:nvPr/>
        </p:nvSpPr>
        <p:spPr>
          <a:xfrm>
            <a:off x="2351938" y="3023735"/>
            <a:ext cx="2569225" cy="1337163"/>
          </a:xfrm>
          <a:custGeom>
            <a:avLst/>
            <a:gdLst>
              <a:gd name="connsiteX0" fmla="*/ 2452736 w 2569225"/>
              <a:gd name="connsiteY0" fmla="*/ 0 h 1337163"/>
              <a:gd name="connsiteX1" fmla="*/ 2392257 w 2569225"/>
              <a:gd name="connsiteY1" fmla="*/ 450201 h 1337163"/>
              <a:gd name="connsiteX2" fmla="*/ 772780 w 2569225"/>
              <a:gd name="connsiteY2" fmla="*/ 967596 h 1337163"/>
              <a:gd name="connsiteX3" fmla="*/ 0 w 2569225"/>
              <a:gd name="connsiteY3" fmla="*/ 1337163 h 1337163"/>
            </a:gdLst>
            <a:ahLst/>
            <a:cxnLst>
              <a:cxn ang="0">
                <a:pos x="connsiteX0" y="connsiteY0"/>
              </a:cxn>
              <a:cxn ang="0">
                <a:pos x="connsiteX1" y="connsiteY1"/>
              </a:cxn>
              <a:cxn ang="0">
                <a:pos x="connsiteX2" y="connsiteY2"/>
              </a:cxn>
              <a:cxn ang="0">
                <a:pos x="connsiteX3" y="connsiteY3"/>
              </a:cxn>
            </a:cxnLst>
            <a:rect l="l" t="t" r="r" b="b"/>
            <a:pathLst>
              <a:path w="2569225" h="1337163">
                <a:moveTo>
                  <a:pt x="2452736" y="0"/>
                </a:moveTo>
                <a:cubicBezTo>
                  <a:pt x="2562493" y="144467"/>
                  <a:pt x="2672250" y="288935"/>
                  <a:pt x="2392257" y="450201"/>
                </a:cubicBezTo>
                <a:cubicBezTo>
                  <a:pt x="2112264" y="611467"/>
                  <a:pt x="1171489" y="819769"/>
                  <a:pt x="772780" y="967596"/>
                </a:cubicBezTo>
                <a:cubicBezTo>
                  <a:pt x="374070" y="1115423"/>
                  <a:pt x="0" y="1337163"/>
                  <a:pt x="0" y="1337163"/>
                </a:cubicBezTo>
              </a:path>
            </a:pathLst>
          </a:cu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875" name="TextBox 207874"/>
          <p:cNvSpPr txBox="1"/>
          <p:nvPr/>
        </p:nvSpPr>
        <p:spPr>
          <a:xfrm>
            <a:off x="6172200" y="2362200"/>
            <a:ext cx="2590800" cy="1200329"/>
          </a:xfrm>
          <a:prstGeom prst="rect">
            <a:avLst/>
          </a:prstGeom>
          <a:noFill/>
        </p:spPr>
        <p:txBody>
          <a:bodyPr wrap="square" rtlCol="0">
            <a:spAutoFit/>
          </a:bodyPr>
          <a:lstStyle/>
          <a:p>
            <a:r>
              <a:rPr lang="en-US" sz="1800" dirty="0" smtClean="0">
                <a:solidFill>
                  <a:srgbClr val="C00000"/>
                </a:solidFill>
                <a:latin typeface="+mn-lt"/>
              </a:rPr>
              <a:t>Remember: motion is usually drawn from left to right, but matrices act from right to left!</a:t>
            </a: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we’re going…</a:t>
            </a:r>
            <a:endParaRPr lang="en-US" dirty="0"/>
          </a:p>
        </p:txBody>
      </p:sp>
      <p:sp>
        <p:nvSpPr>
          <p:cNvPr id="3" name="Content Placeholder 2"/>
          <p:cNvSpPr>
            <a:spLocks noGrp="1"/>
          </p:cNvSpPr>
          <p:nvPr>
            <p:ph idx="1"/>
          </p:nvPr>
        </p:nvSpPr>
        <p:spPr>
          <a:xfrm>
            <a:off x="503776" y="560917"/>
            <a:ext cx="8251825" cy="1914430"/>
          </a:xfrm>
        </p:spPr>
        <p:txBody>
          <a:bodyPr/>
          <a:lstStyle/>
          <a:p>
            <a:r>
              <a:rPr lang="en-US" sz="1800" dirty="0" smtClean="0"/>
              <a:t>It might seem like we would start by looking at beam lines and them move on to rings, but it turns out that there is no unique treatment of a standalone beam line</a:t>
            </a:r>
          </a:p>
          <a:p>
            <a:pPr lvl="1"/>
            <a:r>
              <a:rPr lang="en-US" sz="1400" dirty="0" smtClean="0"/>
              <a:t>Depends implicitly in input beam parameters</a:t>
            </a:r>
          </a:p>
          <a:p>
            <a:r>
              <a:rPr lang="en-US" sz="1800" dirty="0" smtClean="0"/>
              <a:t>Therefore, we will initially solve for stable motion in a ring.</a:t>
            </a:r>
          </a:p>
          <a:p>
            <a:r>
              <a:rPr lang="en-US" sz="1800" dirty="0" smtClean="0"/>
              <a:t>Rings are generally periodic, made up of more or less identical cells</a:t>
            </a:r>
          </a:p>
          <a:p>
            <a:pPr lvl="1"/>
            <a:r>
              <a:rPr lang="en-US" sz="1600" dirty="0" smtClean="0"/>
              <a:t>In addition to simplifying the design, we’ll see that periodicity is important to stability</a:t>
            </a:r>
          </a:p>
          <a:p>
            <a:r>
              <a:rPr lang="en-US" sz="1800" dirty="0" smtClean="0"/>
              <a:t>The simplest rings are made of dipoles and FODO cells</a:t>
            </a:r>
          </a:p>
          <a:p>
            <a:pPr lvl="1"/>
            <a:r>
              <a:rPr lang="en-US" sz="1600" dirty="0" smtClean="0"/>
              <a:t>Or “combined function magnets” which couple the two</a:t>
            </a:r>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sp>
        <p:nvSpPr>
          <p:cNvPr id="7" name="Oval 6"/>
          <p:cNvSpPr/>
          <p:nvPr/>
        </p:nvSpPr>
        <p:spPr>
          <a:xfrm>
            <a:off x="766618" y="3842325"/>
            <a:ext cx="1847272" cy="1801091"/>
          </a:xfrm>
          <a:prstGeom prst="ellipse">
            <a:avLst/>
          </a:prstGeom>
          <a:noFill/>
          <a:ln w="635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07855" y="3694543"/>
            <a:ext cx="1597891" cy="646331"/>
          </a:xfrm>
          <a:prstGeom prst="rect">
            <a:avLst/>
          </a:prstGeom>
          <a:noFill/>
        </p:spPr>
        <p:txBody>
          <a:bodyPr wrap="square" rtlCol="0">
            <a:spAutoFit/>
          </a:bodyPr>
          <a:lstStyle/>
          <a:p>
            <a:r>
              <a:rPr lang="en-US" sz="1800" dirty="0" smtClean="0">
                <a:solidFill>
                  <a:srgbClr val="C00000"/>
                </a:solidFill>
                <a:latin typeface="+mn-lt"/>
              </a:rPr>
              <a:t>Periodic “cell”</a:t>
            </a:r>
          </a:p>
        </p:txBody>
      </p:sp>
      <p:cxnSp>
        <p:nvCxnSpPr>
          <p:cNvPr id="10" name="Straight Arrow Connector 9"/>
          <p:cNvCxnSpPr/>
          <p:nvPr/>
        </p:nvCxnSpPr>
        <p:spPr>
          <a:xfrm flipH="1">
            <a:off x="2558473" y="4119417"/>
            <a:ext cx="193964" cy="1477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4480031" y="3613535"/>
            <a:ext cx="4475052" cy="19144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ts val="600"/>
              </a:spcBef>
              <a:spcAft>
                <a:spcPct val="0"/>
              </a:spcAft>
              <a:buClr>
                <a:schemeClr val="tx2"/>
              </a:buClr>
              <a:buSzPct val="73000"/>
              <a:buFont typeface="Wingdings 2" pitchFamily="18" charset="2"/>
              <a:buChar char=""/>
              <a:tabLst/>
              <a:defRPr/>
            </a:pPr>
            <a:r>
              <a:rPr kumimoji="0" lang="en-US" sz="1600" b="0" i="0" u="none" strike="noStrike" kern="1200" cap="none" spc="0" normalizeH="0" baseline="0" noProof="0" dirty="0" smtClean="0">
                <a:ln>
                  <a:noFill/>
                </a:ln>
                <a:effectLst/>
                <a:uLnTx/>
                <a:uFillTx/>
                <a:latin typeface="+mn-lt"/>
                <a:ea typeface="+mn-ea"/>
                <a:cs typeface="+mn-cs"/>
              </a:rPr>
              <a:t>Our goal is to de</a:t>
            </a:r>
            <a:r>
              <a:rPr lang="en-US" sz="1600" dirty="0" smtClean="0">
                <a:latin typeface="+mn-lt"/>
              </a:rPr>
              <a:t>-couple the problem into two parts</a:t>
            </a:r>
          </a:p>
          <a:p>
            <a:pPr marL="730250" lvl="1" indent="-273050" eaLnBrk="0" hangingPunct="0">
              <a:spcBef>
                <a:spcPts val="600"/>
              </a:spcBef>
              <a:buClr>
                <a:schemeClr val="tx2"/>
              </a:buClr>
              <a:buSzPct val="73000"/>
              <a:buFont typeface="Wingdings" pitchFamily="2" charset="2"/>
              <a:buChar char="§"/>
            </a:pPr>
            <a:r>
              <a:rPr kumimoji="0" lang="en-US" sz="1600" b="0" i="0" u="none" strike="noStrike" kern="1200" cap="none" spc="0" normalizeH="0" baseline="0" noProof="0" dirty="0" smtClean="0">
                <a:ln>
                  <a:noFill/>
                </a:ln>
                <a:solidFill>
                  <a:srgbClr val="6C6C6C"/>
                </a:solidFill>
                <a:effectLst/>
                <a:uLnTx/>
                <a:uFillTx/>
                <a:latin typeface="+mn-lt"/>
                <a:ea typeface="+mn-ea"/>
                <a:cs typeface="+mn-cs"/>
              </a:rPr>
              <a:t>The “lattice”: a mathematical description of the machine itself, based only on the magnetic</a:t>
            </a:r>
            <a:r>
              <a:rPr kumimoji="0" lang="en-US" sz="1600" b="0" i="0" u="none" strike="noStrike" kern="1200" cap="none" spc="0" normalizeH="0" noProof="0" dirty="0" smtClean="0">
                <a:ln>
                  <a:noFill/>
                </a:ln>
                <a:solidFill>
                  <a:srgbClr val="6C6C6C"/>
                </a:solidFill>
                <a:effectLst/>
                <a:uLnTx/>
                <a:uFillTx/>
                <a:latin typeface="+mn-lt"/>
                <a:ea typeface="+mn-ea"/>
                <a:cs typeface="+mn-cs"/>
              </a:rPr>
              <a:t> fields, </a:t>
            </a:r>
            <a:r>
              <a:rPr kumimoji="0" lang="en-US" sz="1600" b="0" i="1" u="none" strike="noStrike" kern="1200" cap="none" spc="0" normalizeH="0" noProof="0" dirty="0" smtClean="0">
                <a:ln>
                  <a:noFill/>
                </a:ln>
                <a:solidFill>
                  <a:srgbClr val="6C6C6C"/>
                </a:solidFill>
                <a:effectLst/>
                <a:uLnTx/>
                <a:uFillTx/>
                <a:latin typeface="+mn-lt"/>
                <a:ea typeface="+mn-ea"/>
                <a:cs typeface="+mn-cs"/>
              </a:rPr>
              <a:t>which is identical for each identical cell</a:t>
            </a:r>
          </a:p>
          <a:p>
            <a:pPr marL="730250" lvl="1" indent="-273050" eaLnBrk="0" hangingPunct="0">
              <a:spcBef>
                <a:spcPts val="600"/>
              </a:spcBef>
              <a:buClr>
                <a:schemeClr val="tx2"/>
              </a:buClr>
              <a:buSzPct val="73000"/>
              <a:buFont typeface="Wingdings" pitchFamily="2" charset="2"/>
              <a:buChar char="§"/>
            </a:pPr>
            <a:r>
              <a:rPr lang="en-US" sz="1600" baseline="0" dirty="0" smtClean="0">
                <a:solidFill>
                  <a:srgbClr val="6C6C6C"/>
                </a:solidFill>
                <a:latin typeface="+mn-lt"/>
              </a:rPr>
              <a:t>A</a:t>
            </a:r>
            <a:r>
              <a:rPr lang="en-US" sz="1600" dirty="0" smtClean="0">
                <a:solidFill>
                  <a:srgbClr val="6C6C6C"/>
                </a:solidFill>
                <a:latin typeface="+mn-lt"/>
              </a:rPr>
              <a:t> mathematical description for the ensemble of particles circulating in the machine (“emittance”);</a:t>
            </a:r>
            <a:endParaRPr kumimoji="0" lang="en-US" sz="1600" b="0" i="0" u="none" strike="noStrike" kern="1200" cap="none" spc="0" normalizeH="0" baseline="0" noProof="0" dirty="0" smtClean="0">
              <a:ln>
                <a:noFill/>
              </a:ln>
              <a:solidFill>
                <a:srgbClr val="6C6C6C"/>
              </a:solidFill>
              <a:effectLst/>
              <a:uLnTx/>
              <a:uFillTx/>
              <a:latin typeface="+mn-lt"/>
              <a:ea typeface="+mn-ea"/>
              <a:cs typeface="+mn-cs"/>
            </a:endParaRPr>
          </a:p>
        </p:txBody>
      </p:sp>
      <p:graphicFrame>
        <p:nvGraphicFramePr>
          <p:cNvPr id="12" name="Object 11"/>
          <p:cNvGraphicFramePr>
            <a:graphicFrameLocks noChangeAspect="1"/>
          </p:cNvGraphicFramePr>
          <p:nvPr/>
        </p:nvGraphicFramePr>
        <p:xfrm>
          <a:off x="794327" y="5855854"/>
          <a:ext cx="3546768" cy="443346"/>
        </p:xfrm>
        <a:graphic>
          <a:graphicData uri="http://schemas.openxmlformats.org/presentationml/2006/ole">
            <mc:AlternateContent xmlns:mc="http://schemas.openxmlformats.org/markup-compatibility/2006">
              <mc:Choice xmlns:v="urn:schemas-microsoft-com:vml" Requires="v">
                <p:oleObj spid="_x0000_s376968" name="Equation" r:id="rId3" imgW="2031633" imgH="254092" progId="Equation.3">
                  <p:embed/>
                </p:oleObj>
              </mc:Choice>
              <mc:Fallback>
                <p:oleObj name="Equation" r:id="rId3" imgW="2031633" imgH="254092" progId="Equation.3">
                  <p:embed/>
                  <p:pic>
                    <p:nvPicPr>
                      <p:cNvPr id="0" name="Picture 1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27" y="5855854"/>
                        <a:ext cx="3546768" cy="4433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Review of Linear Algebra</a:t>
            </a:r>
            <a:endParaRPr lang="en-US" dirty="0"/>
          </a:p>
        </p:txBody>
      </p:sp>
      <p:sp>
        <p:nvSpPr>
          <p:cNvPr id="3" name="Content Placeholder 2"/>
          <p:cNvSpPr>
            <a:spLocks noGrp="1"/>
          </p:cNvSpPr>
          <p:nvPr>
            <p:ph idx="1"/>
          </p:nvPr>
        </p:nvSpPr>
        <p:spPr>
          <a:xfrm>
            <a:off x="503776" y="690225"/>
            <a:ext cx="8251825" cy="757575"/>
          </a:xfrm>
        </p:spPr>
        <p:txBody>
          <a:bodyPr/>
          <a:lstStyle/>
          <a:p>
            <a:r>
              <a:rPr lang="en-US" sz="2000" dirty="0" smtClean="0"/>
              <a:t>In the absence of degeneracy, an </a:t>
            </a:r>
            <a:r>
              <a:rPr lang="en-US" sz="2000" i="1" dirty="0" err="1" smtClean="0"/>
              <a:t>n</a:t>
            </a:r>
            <a:r>
              <a:rPr lang="en-US" sz="2000" dirty="0" err="1" smtClean="0"/>
              <a:t>x</a:t>
            </a:r>
            <a:r>
              <a:rPr lang="en-US" sz="2000" i="1" dirty="0" err="1" smtClean="0"/>
              <a:t>n</a:t>
            </a:r>
            <a:r>
              <a:rPr lang="en-US" sz="2000" dirty="0" smtClean="0"/>
              <a:t> matrix will have </a:t>
            </a:r>
            <a:r>
              <a:rPr lang="en-US" sz="2000" i="1" dirty="0" smtClean="0"/>
              <a:t>n</a:t>
            </a:r>
            <a:r>
              <a:rPr lang="en-US" sz="2000" dirty="0" smtClean="0"/>
              <a:t> “eigenvectors”, defined by:</a:t>
            </a:r>
          </a:p>
          <a:p>
            <a:endParaRPr lang="en-US" sz="2000" dirty="0"/>
          </a:p>
          <a:p>
            <a:endParaRPr lang="en-US" sz="2000" dirty="0" smtClean="0"/>
          </a:p>
          <a:p>
            <a:endParaRPr lang="en-US" sz="2000" dirty="0"/>
          </a:p>
          <a:p>
            <a:r>
              <a:rPr lang="en-US" sz="2000" dirty="0" smtClean="0"/>
              <a:t>Eigenvectors form an orthogonal basis</a:t>
            </a:r>
          </a:p>
          <a:p>
            <a:pPr lvl="1"/>
            <a:r>
              <a:rPr lang="en-US" sz="1600" dirty="0" smtClean="0"/>
              <a:t>That is, </a:t>
            </a:r>
            <a:r>
              <a:rPr lang="en-US" sz="1600" i="1" dirty="0" smtClean="0"/>
              <a:t>any</a:t>
            </a:r>
            <a:r>
              <a:rPr lang="en-US" sz="1600" dirty="0" smtClean="0"/>
              <a:t> vector can be represented as a </a:t>
            </a:r>
            <a:r>
              <a:rPr lang="en-US" sz="1600" i="1" dirty="0" smtClean="0"/>
              <a:t>unique sum</a:t>
            </a:r>
            <a:r>
              <a:rPr lang="en-US" sz="1600" dirty="0" smtClean="0"/>
              <a:t> of eigenvectors</a:t>
            </a:r>
            <a:endParaRPr lang="en-US" sz="2000" dirty="0"/>
          </a:p>
          <a:p>
            <a:r>
              <a:rPr lang="en-US" sz="2000" dirty="0" smtClean="0"/>
              <a:t>In general, there exists a unitary transformation, such that</a:t>
            </a:r>
          </a:p>
          <a:p>
            <a:endParaRPr lang="en-US" sz="2000" dirty="0"/>
          </a:p>
          <a:p>
            <a:pPr marL="0" indent="0">
              <a:buNone/>
            </a:pPr>
            <a:endParaRPr lang="en-US" sz="3200" dirty="0" smtClean="0"/>
          </a:p>
          <a:p>
            <a:endParaRPr lang="en-US" sz="2000" dirty="0" smtClean="0"/>
          </a:p>
          <a:p>
            <a:r>
              <a:rPr lang="en-US" sz="2000" dirty="0" smtClean="0"/>
              <a:t>Because </a:t>
            </a:r>
            <a:r>
              <a:rPr lang="en-US" sz="2000" dirty="0" smtClean="0"/>
              <a:t>both the trace and the determinant </a:t>
            </a:r>
            <a:r>
              <a:rPr lang="en-US" sz="2000" dirty="0" smtClean="0"/>
              <a:t>of a matrix </a:t>
            </a:r>
            <a:r>
              <a:rPr lang="en-US" sz="2000" dirty="0" smtClean="0"/>
              <a:t>are</a:t>
            </a:r>
            <a:r>
              <a:rPr lang="en-US" sz="2000" dirty="0" smtClean="0"/>
              <a:t> </a:t>
            </a:r>
            <a:r>
              <a:rPr lang="en-US" sz="2000" dirty="0" smtClean="0"/>
              <a:t>invariant under a unitary transformation:</a:t>
            </a:r>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903309956"/>
              </p:ext>
            </p:extLst>
          </p:nvPr>
        </p:nvGraphicFramePr>
        <p:xfrm>
          <a:off x="2276475" y="1379538"/>
          <a:ext cx="3686175" cy="1127125"/>
        </p:xfrm>
        <a:graphic>
          <a:graphicData uri="http://schemas.openxmlformats.org/presentationml/2006/ole">
            <mc:AlternateContent xmlns:mc="http://schemas.openxmlformats.org/markup-compatibility/2006">
              <mc:Choice xmlns:v="urn:schemas-microsoft-com:vml" Requires="v">
                <p:oleObj spid="_x0000_s596163" name="Equation" r:id="rId3" imgW="2550600" imgH="758520" progId="">
                  <p:embed/>
                </p:oleObj>
              </mc:Choice>
              <mc:Fallback>
                <p:oleObj name="Equation" r:id="rId3" imgW="2550600" imgH="758520" progId="">
                  <p:embed/>
                  <p:pic>
                    <p:nvPicPr>
                      <p:cNvPr id="0" name="Picture 1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6475" y="1379538"/>
                        <a:ext cx="3686175" cy="1127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86661317"/>
              </p:ext>
            </p:extLst>
          </p:nvPr>
        </p:nvGraphicFramePr>
        <p:xfrm>
          <a:off x="1820863" y="3495675"/>
          <a:ext cx="4625975" cy="1527175"/>
        </p:xfrm>
        <a:graphic>
          <a:graphicData uri="http://schemas.openxmlformats.org/presentationml/2006/ole">
            <mc:AlternateContent xmlns:mc="http://schemas.openxmlformats.org/markup-compatibility/2006">
              <mc:Choice xmlns:v="urn:schemas-microsoft-com:vml" Requires="v">
                <p:oleObj spid="_x0000_s596164" name="Equation" r:id="rId5" imgW="3327840" imgH="1078560" progId="">
                  <p:embed/>
                </p:oleObj>
              </mc:Choice>
              <mc:Fallback>
                <p:oleObj name="Equation" r:id="rId5" imgW="3327840" imgH="1078560" progId="">
                  <p:embed/>
                  <p:pic>
                    <p:nvPicPr>
                      <p:cNvPr id="0" name="Picture 1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863" y="3495675"/>
                        <a:ext cx="4625975" cy="152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675252443"/>
              </p:ext>
            </p:extLst>
          </p:nvPr>
        </p:nvGraphicFramePr>
        <p:xfrm>
          <a:off x="1905000" y="5638800"/>
          <a:ext cx="5092700" cy="793750"/>
        </p:xfrm>
        <a:graphic>
          <a:graphicData uri="http://schemas.openxmlformats.org/presentationml/2006/ole">
            <mc:AlternateContent xmlns:mc="http://schemas.openxmlformats.org/markup-compatibility/2006">
              <mc:Choice xmlns:v="urn:schemas-microsoft-com:vml" Requires="v">
                <p:oleObj spid="_x0000_s596165" name="Equation" r:id="rId7" imgW="3048000" imgH="457200" progId="Equation.DSMT4">
                  <p:embed/>
                </p:oleObj>
              </mc:Choice>
              <mc:Fallback>
                <p:oleObj name="Equation" r:id="rId7" imgW="3048000" imgH="457200" progId="Equation.DSMT4">
                  <p:embed/>
                  <p:pic>
                    <p:nvPicPr>
                      <p:cNvPr id="0" name="Picture 187"/>
                      <p:cNvPicPr>
                        <a:picLocks noChangeAspect="1" noChangeArrowheads="1"/>
                      </p:cNvPicPr>
                      <p:nvPr/>
                    </p:nvPicPr>
                    <p:blipFill>
                      <a:blip r:embed="rId8"/>
                      <a:srcRect/>
                      <a:stretch>
                        <a:fillRect/>
                      </a:stretch>
                    </p:blipFill>
                    <p:spPr bwMode="auto">
                      <a:xfrm>
                        <a:off x="1905000" y="5638800"/>
                        <a:ext cx="5092700"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819934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Stability Criterion</a:t>
            </a:r>
            <a:endParaRPr lang="en-US" dirty="0"/>
          </a:p>
        </p:txBody>
      </p:sp>
      <p:sp>
        <p:nvSpPr>
          <p:cNvPr id="3" name="Content Placeholder 2"/>
          <p:cNvSpPr>
            <a:spLocks noGrp="1"/>
          </p:cNvSpPr>
          <p:nvPr>
            <p:ph idx="1"/>
          </p:nvPr>
        </p:nvSpPr>
        <p:spPr>
          <a:xfrm>
            <a:off x="503776" y="690226"/>
            <a:ext cx="8251825" cy="898430"/>
          </a:xfrm>
        </p:spPr>
        <p:txBody>
          <a:bodyPr/>
          <a:lstStyle/>
          <a:p>
            <a:r>
              <a:rPr lang="en-US" sz="2000" dirty="0" smtClean="0"/>
              <a:t>We can represent an arbitrarily complex ring as a combination of individual matrices</a:t>
            </a:r>
          </a:p>
          <a:p>
            <a:pPr>
              <a:buNone/>
            </a:pPr>
            <a:endParaRPr lang="en-US" sz="2000" dirty="0" smtClean="0"/>
          </a:p>
          <a:p>
            <a:pPr>
              <a:buNone/>
            </a:pPr>
            <a:endParaRPr lang="en-US" sz="2000" dirty="0" smtClean="0"/>
          </a:p>
          <a:p>
            <a:r>
              <a:rPr lang="en-US" sz="2000" dirty="0" smtClean="0"/>
              <a:t>We can express an arbitrary initial state as the sum of the eigenvectors of this matrix</a:t>
            </a:r>
          </a:p>
          <a:p>
            <a:endParaRPr lang="en-US" sz="2000" dirty="0" smtClean="0"/>
          </a:p>
          <a:p>
            <a:endParaRPr lang="en-US" sz="2000" dirty="0" smtClean="0"/>
          </a:p>
          <a:p>
            <a:endParaRPr lang="en-US" sz="2000" dirty="0" smtClean="0"/>
          </a:p>
          <a:p>
            <a:r>
              <a:rPr lang="en-US" sz="2000" dirty="0" smtClean="0"/>
              <a:t>After </a:t>
            </a:r>
            <a:r>
              <a:rPr lang="en-US" sz="2000" i="1" dirty="0" smtClean="0"/>
              <a:t>n</a:t>
            </a:r>
            <a:r>
              <a:rPr lang="en-US" sz="2000" dirty="0" smtClean="0"/>
              <a:t> turns, we have</a:t>
            </a:r>
          </a:p>
          <a:p>
            <a:endParaRPr lang="en-US" sz="2000" dirty="0" smtClean="0"/>
          </a:p>
          <a:p>
            <a:endParaRPr lang="en-US" sz="2000" dirty="0" smtClean="0"/>
          </a:p>
          <a:p>
            <a:r>
              <a:rPr lang="en-US" sz="2000" dirty="0" smtClean="0"/>
              <a:t>Because the individual matrices have </a:t>
            </a:r>
            <a:r>
              <a:rPr lang="en-US" sz="2000" i="1" dirty="0" smtClean="0"/>
              <a:t>unit</a:t>
            </a:r>
            <a:r>
              <a:rPr lang="en-US" sz="2000" dirty="0" smtClean="0"/>
              <a:t> determinants, the product must as well, so</a:t>
            </a:r>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graphicFrame>
        <p:nvGraphicFramePr>
          <p:cNvPr id="356354" name="Object 2"/>
          <p:cNvGraphicFramePr>
            <a:graphicFrameLocks noChangeAspect="1"/>
          </p:cNvGraphicFramePr>
          <p:nvPr/>
        </p:nvGraphicFramePr>
        <p:xfrm>
          <a:off x="2967904" y="1487777"/>
          <a:ext cx="3184525" cy="534987"/>
        </p:xfrm>
        <a:graphic>
          <a:graphicData uri="http://schemas.openxmlformats.org/presentationml/2006/ole">
            <mc:AlternateContent xmlns:mc="http://schemas.openxmlformats.org/markup-compatibility/2006">
              <mc:Choice xmlns:v="urn:schemas-microsoft-com:vml" Requires="v">
                <p:oleObj spid="_x0000_s356810" name="Equation" r:id="rId3" imgW="1434710" imgH="241415" progId="Equation.3">
                  <p:embed/>
                </p:oleObj>
              </mc:Choice>
              <mc:Fallback>
                <p:oleObj name="Equation" r:id="rId3" imgW="1434710" imgH="241415" progId="Equation.3">
                  <p:embed/>
                  <p:pic>
                    <p:nvPicPr>
                      <p:cNvPr id="0" name="Picture 4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904" y="1487777"/>
                        <a:ext cx="3184525"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56" name="Object 4"/>
          <p:cNvGraphicFramePr>
            <a:graphicFrameLocks noChangeAspect="1"/>
          </p:cNvGraphicFramePr>
          <p:nvPr/>
        </p:nvGraphicFramePr>
        <p:xfrm>
          <a:off x="1660525" y="2832100"/>
          <a:ext cx="6065838" cy="996950"/>
        </p:xfrm>
        <a:graphic>
          <a:graphicData uri="http://schemas.openxmlformats.org/presentationml/2006/ole">
            <mc:AlternateContent xmlns:mc="http://schemas.openxmlformats.org/markup-compatibility/2006">
              <mc:Choice xmlns:v="urn:schemas-microsoft-com:vml" Requires="v">
                <p:oleObj spid="_x0000_s356811" name="Equation" r:id="rId5" imgW="2780680" imgH="456924" progId="Equation.3">
                  <p:embed/>
                </p:oleObj>
              </mc:Choice>
              <mc:Fallback>
                <p:oleObj name="Equation" r:id="rId5" imgW="2780680" imgH="456924" progId="Equation.3">
                  <p:embed/>
                  <p:pic>
                    <p:nvPicPr>
                      <p:cNvPr id="0" name="Picture 4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0525" y="2832100"/>
                        <a:ext cx="6065838"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57" name="Object 5"/>
          <p:cNvGraphicFramePr>
            <a:graphicFrameLocks noChangeAspect="1"/>
          </p:cNvGraphicFramePr>
          <p:nvPr/>
        </p:nvGraphicFramePr>
        <p:xfrm>
          <a:off x="3557588" y="4194175"/>
          <a:ext cx="3462337" cy="996950"/>
        </p:xfrm>
        <a:graphic>
          <a:graphicData uri="http://schemas.openxmlformats.org/presentationml/2006/ole">
            <mc:AlternateContent xmlns:mc="http://schemas.openxmlformats.org/markup-compatibility/2006">
              <mc:Choice xmlns:v="urn:schemas-microsoft-com:vml" Requires="v">
                <p:oleObj spid="_x0000_s356812" name="Equation" r:id="rId7" imgW="1587385" imgH="456924" progId="Equation.3">
                  <p:embed/>
                </p:oleObj>
              </mc:Choice>
              <mc:Fallback>
                <p:oleObj name="Equation" r:id="rId7" imgW="1587385" imgH="456924" progId="Equation.3">
                  <p:embed/>
                  <p:pic>
                    <p:nvPicPr>
                      <p:cNvPr id="0" name="Picture 4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7588" y="4194175"/>
                        <a:ext cx="3462337" cy="996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58" name="Object 6"/>
          <p:cNvGraphicFramePr>
            <a:graphicFrameLocks noChangeAspect="1"/>
          </p:cNvGraphicFramePr>
          <p:nvPr>
            <p:extLst>
              <p:ext uri="{D42A27DB-BD31-4B8C-83A1-F6EECF244321}">
                <p14:modId xmlns:p14="http://schemas.microsoft.com/office/powerpoint/2010/main" val="2624548761"/>
              </p:ext>
            </p:extLst>
          </p:nvPr>
        </p:nvGraphicFramePr>
        <p:xfrm>
          <a:off x="2362200" y="5867400"/>
          <a:ext cx="4240212" cy="496887"/>
        </p:xfrm>
        <a:graphic>
          <a:graphicData uri="http://schemas.openxmlformats.org/presentationml/2006/ole">
            <mc:AlternateContent xmlns:mc="http://schemas.openxmlformats.org/markup-compatibility/2006">
              <mc:Choice xmlns:v="urn:schemas-microsoft-com:vml" Requires="v">
                <p:oleObj spid="_x0000_s356813" name="Equation" r:id="rId9" imgW="1928880" imgH="219240" progId="">
                  <p:embed/>
                </p:oleObj>
              </mc:Choice>
              <mc:Fallback>
                <p:oleObj name="Equation" r:id="rId9" imgW="1928880" imgH="219240" progId="">
                  <p:embed/>
                  <p:pic>
                    <p:nvPicPr>
                      <p:cNvPr id="0" name="Picture 4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200" y="5867400"/>
                        <a:ext cx="4240212" cy="496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Relativity and Units</a:t>
            </a:r>
            <a:endParaRPr lang="en-US" dirty="0"/>
          </a:p>
        </p:txBody>
      </p:sp>
      <p:sp>
        <p:nvSpPr>
          <p:cNvPr id="10" name="Content Placeholder 9"/>
          <p:cNvSpPr>
            <a:spLocks noGrp="1"/>
          </p:cNvSpPr>
          <p:nvPr>
            <p:ph idx="1"/>
          </p:nvPr>
        </p:nvSpPr>
        <p:spPr>
          <a:xfrm>
            <a:off x="503776" y="690226"/>
            <a:ext cx="8640224" cy="2172896"/>
          </a:xfrm>
        </p:spPr>
        <p:txBody>
          <a:bodyPr/>
          <a:lstStyle/>
          <a:p>
            <a:r>
              <a:rPr lang="en-US" sz="1800" dirty="0" smtClean="0"/>
              <a:t>Basic Relativity</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Units</a:t>
            </a:r>
          </a:p>
          <a:p>
            <a:pPr lvl="1"/>
            <a:r>
              <a:rPr lang="en-US" sz="1800" dirty="0" smtClean="0"/>
              <a:t>For the most part, we will use SI units, except</a:t>
            </a:r>
          </a:p>
          <a:p>
            <a:pPr lvl="2"/>
            <a:r>
              <a:rPr lang="en-US" sz="1800" dirty="0" smtClean="0"/>
              <a:t>Energy: </a:t>
            </a:r>
            <a:r>
              <a:rPr lang="en-US" sz="1800" dirty="0" err="1" smtClean="0"/>
              <a:t>eV</a:t>
            </a:r>
            <a:r>
              <a:rPr lang="en-US" sz="1800" dirty="0" smtClean="0"/>
              <a:t> (</a:t>
            </a:r>
            <a:r>
              <a:rPr lang="en-US" sz="1800" dirty="0" err="1" smtClean="0"/>
              <a:t>keV</a:t>
            </a:r>
            <a:r>
              <a:rPr lang="en-US" sz="1800" dirty="0" smtClean="0"/>
              <a:t>, </a:t>
            </a:r>
            <a:r>
              <a:rPr lang="en-US" sz="1800" dirty="0" err="1" smtClean="0"/>
              <a:t>MeV</a:t>
            </a:r>
            <a:r>
              <a:rPr lang="en-US" sz="1800" dirty="0" smtClean="0"/>
              <a:t>, etc) [1 </a:t>
            </a:r>
            <a:r>
              <a:rPr lang="en-US" sz="1800" dirty="0" err="1" smtClean="0"/>
              <a:t>eV</a:t>
            </a:r>
            <a:r>
              <a:rPr lang="en-US" sz="1800" dirty="0" smtClean="0"/>
              <a:t> = 1.6x10</a:t>
            </a:r>
            <a:r>
              <a:rPr lang="en-US" sz="1800" baseline="30000" dirty="0" smtClean="0"/>
              <a:t>-19</a:t>
            </a:r>
            <a:r>
              <a:rPr lang="en-US" sz="1800" dirty="0" smtClean="0"/>
              <a:t> J]</a:t>
            </a:r>
          </a:p>
          <a:p>
            <a:pPr lvl="2"/>
            <a:r>
              <a:rPr lang="en-US" sz="1800" dirty="0" smtClean="0"/>
              <a:t>Mass: </a:t>
            </a:r>
            <a:r>
              <a:rPr lang="en-US" sz="1800" dirty="0" err="1" smtClean="0"/>
              <a:t>eV</a:t>
            </a:r>
            <a:r>
              <a:rPr lang="en-US" sz="1800" dirty="0" smtClean="0"/>
              <a:t>/c</a:t>
            </a:r>
            <a:r>
              <a:rPr lang="en-US" sz="1800" baseline="30000" dirty="0" smtClean="0"/>
              <a:t>2                                   </a:t>
            </a:r>
            <a:r>
              <a:rPr lang="en-US" sz="1800" dirty="0" smtClean="0"/>
              <a:t>[proton = 1.67x10</a:t>
            </a:r>
            <a:r>
              <a:rPr lang="en-US" sz="1800" baseline="30000" dirty="0" smtClean="0"/>
              <a:t>-27</a:t>
            </a:r>
            <a:r>
              <a:rPr lang="en-US" sz="1800" dirty="0" smtClean="0"/>
              <a:t> kg = 938 </a:t>
            </a:r>
            <a:r>
              <a:rPr lang="en-US" sz="1800" dirty="0" err="1" smtClean="0"/>
              <a:t>MeV</a:t>
            </a:r>
            <a:r>
              <a:rPr lang="en-US" sz="1800" dirty="0" smtClean="0"/>
              <a:t>/c</a:t>
            </a:r>
            <a:r>
              <a:rPr lang="en-US" sz="1800" baseline="30000" dirty="0" smtClean="0"/>
              <a:t>2</a:t>
            </a:r>
            <a:r>
              <a:rPr lang="en-US" sz="1800" dirty="0" smtClean="0"/>
              <a:t>]</a:t>
            </a:r>
          </a:p>
          <a:p>
            <a:pPr lvl="2"/>
            <a:r>
              <a:rPr lang="en-US" sz="1800" dirty="0" smtClean="0"/>
              <a:t>Momentum: </a:t>
            </a:r>
            <a:r>
              <a:rPr lang="en-US" sz="1800" dirty="0" err="1" smtClean="0"/>
              <a:t>eV</a:t>
            </a:r>
            <a:r>
              <a:rPr lang="en-US" sz="1800" dirty="0" smtClean="0"/>
              <a:t>/c	            [proton @ β=.9 = 1.94 </a:t>
            </a:r>
            <a:r>
              <a:rPr lang="en-US" sz="1800" dirty="0" err="1" smtClean="0"/>
              <a:t>GeV</a:t>
            </a:r>
            <a:r>
              <a:rPr lang="en-US" sz="1800" dirty="0" smtClean="0"/>
              <a:t>/c]</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pPr>
              <a:buNone/>
            </a:pPr>
            <a:endParaRPr lang="en-US" sz="1800" dirty="0" smtClean="0"/>
          </a:p>
        </p:txBody>
      </p:sp>
      <p:sp>
        <p:nvSpPr>
          <p:cNvPr id="6" name="Date Placeholder 5"/>
          <p:cNvSpPr>
            <a:spLocks noGrp="1"/>
          </p:cNvSpPr>
          <p:nvPr>
            <p:ph type="dt" sz="half" idx="10"/>
          </p:nvPr>
        </p:nvSpPr>
        <p:spPr/>
        <p:txBody>
          <a:bodyPr/>
          <a:lstStyle/>
          <a:p>
            <a:pPr>
              <a:defRPr/>
            </a:pPr>
            <a:r>
              <a:rPr lang="en-US" smtClean="0"/>
              <a:t>March 18 &amp; 20, 2014</a:t>
            </a:r>
            <a:endParaRPr lang="en-US"/>
          </a:p>
        </p:txBody>
      </p:sp>
      <p:sp>
        <p:nvSpPr>
          <p:cNvPr id="7" name="Footer Placeholder 6"/>
          <p:cNvSpPr>
            <a:spLocks noGrp="1"/>
          </p:cNvSpPr>
          <p:nvPr>
            <p:ph type="ftr" sz="quarter" idx="11"/>
          </p:nvPr>
        </p:nvSpPr>
        <p:spPr/>
        <p:txBody>
          <a:bodyPr/>
          <a:lstStyle/>
          <a:p>
            <a:pPr>
              <a:defRPr/>
            </a:pPr>
            <a:r>
              <a:rPr lang="en-US" smtClean="0"/>
              <a:t>E. Prebys, NIU Phy 790 Guest Lecture</a:t>
            </a:r>
            <a:endParaRPr lang="en-US">
              <a:latin typeface="+mn-lt"/>
            </a:endParaRPr>
          </a:p>
        </p:txBody>
      </p:sp>
      <p:sp>
        <p:nvSpPr>
          <p:cNvPr id="8" name="Slide Number Placeholder 7"/>
          <p:cNvSpPr>
            <a:spLocks noGrp="1"/>
          </p:cNvSpPr>
          <p:nvPr>
            <p:ph type="sldNum" sz="quarter" idx="12"/>
          </p:nvPr>
        </p:nvSpPr>
        <p:spPr/>
        <p:txBody>
          <a:bodyPr/>
          <a:lstStyle/>
          <a:p>
            <a:pPr>
              <a:defRPr/>
            </a:pPr>
            <a:fld id="{BA33168C-16D6-42A2-AF6D-3D5C06C9F0F0}" type="slidenum">
              <a:rPr lang="en-US" smtClean="0"/>
              <a:pPr>
                <a:defRPr/>
              </a:pPr>
              <a:t>2</a:t>
            </a:fld>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2050980018"/>
              </p:ext>
            </p:extLst>
          </p:nvPr>
        </p:nvGraphicFramePr>
        <p:xfrm>
          <a:off x="990600" y="1066800"/>
          <a:ext cx="3770339" cy="3351413"/>
        </p:xfrm>
        <a:graphic>
          <a:graphicData uri="http://schemas.openxmlformats.org/presentationml/2006/ole">
            <mc:AlternateContent xmlns:mc="http://schemas.openxmlformats.org/markup-compatibility/2006">
              <mc:Choice xmlns:v="urn:schemas-microsoft-com:vml" Requires="v">
                <p:oleObj spid="_x0000_s431322" name="Equation" r:id="rId3" imgW="2171080" imgH="1930216" progId="Equation.3">
                  <p:embed/>
                </p:oleObj>
              </mc:Choice>
              <mc:Fallback>
                <p:oleObj name="Equation" r:id="rId3" imgW="2171080" imgH="1930216" progId="Equation.3">
                  <p:embed/>
                  <p:pic>
                    <p:nvPicPr>
                      <p:cNvPr id="0" name="Picture 2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066800"/>
                        <a:ext cx="3770339" cy="33514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8339" name="Object 3"/>
          <p:cNvGraphicFramePr>
            <a:graphicFrameLocks noChangeAspect="1"/>
          </p:cNvGraphicFramePr>
          <p:nvPr>
            <p:extLst>
              <p:ext uri="{D42A27DB-BD31-4B8C-83A1-F6EECF244321}">
                <p14:modId xmlns:p14="http://schemas.microsoft.com/office/powerpoint/2010/main" val="49102038"/>
              </p:ext>
            </p:extLst>
          </p:nvPr>
        </p:nvGraphicFramePr>
        <p:xfrm>
          <a:off x="5638800" y="914400"/>
          <a:ext cx="1447800" cy="2495066"/>
        </p:xfrm>
        <a:graphic>
          <a:graphicData uri="http://schemas.openxmlformats.org/presentationml/2006/ole">
            <mc:AlternateContent xmlns:mc="http://schemas.openxmlformats.org/markup-compatibility/2006">
              <mc:Choice xmlns:v="urn:schemas-microsoft-com:vml" Requires="v">
                <p:oleObj spid="_x0000_s431323" name="Equation" r:id="rId5" imgW="639720" imgH="1179360" progId="">
                  <p:embed/>
                </p:oleObj>
              </mc:Choice>
              <mc:Fallback>
                <p:oleObj name="Equation" r:id="rId5" imgW="639720" imgH="1179360" progId="">
                  <p:embed/>
                  <p:pic>
                    <p:nvPicPr>
                      <p:cNvPr id="0" name="Picture 2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914400"/>
                        <a:ext cx="1447800" cy="249506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5562600" y="457200"/>
            <a:ext cx="3013023" cy="369332"/>
          </a:xfrm>
          <a:prstGeom prst="rect">
            <a:avLst/>
          </a:prstGeom>
          <a:noFill/>
        </p:spPr>
        <p:txBody>
          <a:bodyPr wrap="square" rtlCol="0">
            <a:spAutoFit/>
          </a:bodyPr>
          <a:lstStyle/>
          <a:p>
            <a:r>
              <a:rPr lang="en-US" sz="1800" dirty="0" smtClean="0">
                <a:solidFill>
                  <a:srgbClr val="C00000"/>
                </a:solidFill>
                <a:latin typeface="+mn-lt"/>
              </a:rPr>
              <a:t>Some Handy Relationships</a:t>
            </a:r>
          </a:p>
        </p:txBody>
      </p:sp>
      <p:sp>
        <p:nvSpPr>
          <p:cNvPr id="12" name="TextBox 11"/>
          <p:cNvSpPr txBox="1"/>
          <p:nvPr/>
        </p:nvSpPr>
        <p:spPr>
          <a:xfrm>
            <a:off x="6885183" y="3810000"/>
            <a:ext cx="2286000" cy="1077218"/>
          </a:xfrm>
          <a:prstGeom prst="rect">
            <a:avLst/>
          </a:prstGeom>
          <a:noFill/>
        </p:spPr>
        <p:txBody>
          <a:bodyPr wrap="square" rtlCol="0">
            <a:spAutoFit/>
          </a:bodyPr>
          <a:lstStyle/>
          <a:p>
            <a:r>
              <a:rPr lang="en-US" sz="1600" dirty="0" smtClean="0">
                <a:solidFill>
                  <a:srgbClr val="C00000"/>
                </a:solidFill>
                <a:latin typeface="+mn-lt"/>
              </a:rPr>
              <a:t>These units make these relationships really easy to calculate</a:t>
            </a:r>
          </a:p>
        </p:txBody>
      </p:sp>
      <p:sp>
        <p:nvSpPr>
          <p:cNvPr id="4" name="Freeform 3"/>
          <p:cNvSpPr/>
          <p:nvPr/>
        </p:nvSpPr>
        <p:spPr>
          <a:xfrm>
            <a:off x="6321604" y="3405448"/>
            <a:ext cx="543213" cy="1995816"/>
          </a:xfrm>
          <a:custGeom>
            <a:avLst/>
            <a:gdLst>
              <a:gd name="connsiteX0" fmla="*/ 69775 w 530702"/>
              <a:gd name="connsiteY0" fmla="*/ 0 h 1995816"/>
              <a:gd name="connsiteX1" fmla="*/ 530290 w 530702"/>
              <a:gd name="connsiteY1" fmla="*/ 851362 h 1995816"/>
              <a:gd name="connsiteX2" fmla="*/ 0 w 530702"/>
              <a:gd name="connsiteY2" fmla="*/ 1995816 h 1995816"/>
              <a:gd name="connsiteX0" fmla="*/ 293055 w 547252"/>
              <a:gd name="connsiteY0" fmla="*/ 0 h 1995816"/>
              <a:gd name="connsiteX1" fmla="*/ 530290 w 547252"/>
              <a:gd name="connsiteY1" fmla="*/ 851362 h 1995816"/>
              <a:gd name="connsiteX2" fmla="*/ 0 w 547252"/>
              <a:gd name="connsiteY2" fmla="*/ 1995816 h 1995816"/>
              <a:gd name="connsiteX0" fmla="*/ 293055 w 543213"/>
              <a:gd name="connsiteY0" fmla="*/ 0 h 1995816"/>
              <a:gd name="connsiteX1" fmla="*/ 530290 w 543213"/>
              <a:gd name="connsiteY1" fmla="*/ 851362 h 1995816"/>
              <a:gd name="connsiteX2" fmla="*/ 0 w 543213"/>
              <a:gd name="connsiteY2" fmla="*/ 1995816 h 1995816"/>
            </a:gdLst>
            <a:ahLst/>
            <a:cxnLst>
              <a:cxn ang="0">
                <a:pos x="connsiteX0" y="connsiteY0"/>
              </a:cxn>
              <a:cxn ang="0">
                <a:pos x="connsiteX1" y="connsiteY1"/>
              </a:cxn>
              <a:cxn ang="0">
                <a:pos x="connsiteX2" y="connsiteY2"/>
              </a:cxn>
            </a:cxnLst>
            <a:rect l="l" t="t" r="r" b="b"/>
            <a:pathLst>
              <a:path w="543213" h="1995816">
                <a:moveTo>
                  <a:pt x="293055" y="0"/>
                </a:moveTo>
                <a:cubicBezTo>
                  <a:pt x="487262" y="315190"/>
                  <a:pt x="579133" y="518726"/>
                  <a:pt x="530290" y="851362"/>
                </a:cubicBezTo>
                <a:cubicBezTo>
                  <a:pt x="481448" y="1183998"/>
                  <a:pt x="0" y="1995816"/>
                  <a:pt x="0" y="1995816"/>
                </a:cubicBezTo>
              </a:path>
            </a:pathLst>
          </a:custGeom>
          <a:ln w="12700">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064676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Stability Criterion (cont’d)</a:t>
            </a:r>
            <a:endParaRPr lang="en-US" dirty="0"/>
          </a:p>
        </p:txBody>
      </p:sp>
      <p:sp>
        <p:nvSpPr>
          <p:cNvPr id="3" name="Content Placeholder 2"/>
          <p:cNvSpPr>
            <a:spLocks noGrp="1"/>
          </p:cNvSpPr>
          <p:nvPr>
            <p:ph idx="1"/>
          </p:nvPr>
        </p:nvSpPr>
        <p:spPr>
          <a:xfrm>
            <a:off x="503776" y="690226"/>
            <a:ext cx="8251825" cy="565920"/>
          </a:xfrm>
        </p:spPr>
        <p:txBody>
          <a:bodyPr/>
          <a:lstStyle/>
          <a:p>
            <a:r>
              <a:rPr lang="en-US" dirty="0" smtClean="0"/>
              <a:t>We can therefore express the eigenvalues as</a:t>
            </a:r>
          </a:p>
          <a:p>
            <a:endParaRPr lang="en-US" dirty="0" smtClean="0"/>
          </a:p>
          <a:p>
            <a:r>
              <a:rPr lang="en-US" dirty="0" smtClean="0"/>
              <a:t>However, if </a:t>
            </a:r>
            <a:r>
              <a:rPr lang="en-US" i="1" dirty="0" smtClean="0"/>
              <a:t>a</a:t>
            </a:r>
            <a:r>
              <a:rPr lang="en-US" dirty="0" smtClean="0"/>
              <a:t> has any real component, one of the solutions will grow exponentially, so the only stable values are</a:t>
            </a:r>
          </a:p>
          <a:p>
            <a:endParaRPr lang="en-US" dirty="0" smtClean="0"/>
          </a:p>
          <a:p>
            <a:r>
              <a:rPr lang="en-US" dirty="0" smtClean="0"/>
              <a:t>Examining the (invariant) trace of the matrix</a:t>
            </a:r>
          </a:p>
          <a:p>
            <a:endParaRPr lang="en-US" dirty="0" smtClean="0"/>
          </a:p>
          <a:p>
            <a:endParaRPr lang="en-US" dirty="0" smtClean="0"/>
          </a:p>
          <a:p>
            <a:r>
              <a:rPr lang="en-US" dirty="0" smtClean="0"/>
              <a:t>So the general stability criterion is simply</a:t>
            </a:r>
          </a:p>
          <a:p>
            <a:endParaRPr lang="en-US"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graphicFrame>
        <p:nvGraphicFramePr>
          <p:cNvPr id="357379" name="Object 3"/>
          <p:cNvGraphicFramePr>
            <a:graphicFrameLocks noChangeAspect="1"/>
          </p:cNvGraphicFramePr>
          <p:nvPr/>
        </p:nvGraphicFramePr>
        <p:xfrm>
          <a:off x="1346488" y="1109374"/>
          <a:ext cx="6315075" cy="498475"/>
        </p:xfrm>
        <a:graphic>
          <a:graphicData uri="http://schemas.openxmlformats.org/presentationml/2006/ole">
            <mc:AlternateContent xmlns:mc="http://schemas.openxmlformats.org/markup-compatibility/2006">
              <mc:Choice xmlns:v="urn:schemas-microsoft-com:vml" Requires="v">
                <p:oleObj spid="_x0000_s357835" name="Equation" r:id="rId3" imgW="2894773" imgH="228738" progId="Equation.3">
                  <p:embed/>
                </p:oleObj>
              </mc:Choice>
              <mc:Fallback>
                <p:oleObj name="Equation" r:id="rId3" imgW="2894773" imgH="228738" progId="Equation.3">
                  <p:embed/>
                  <p:pic>
                    <p:nvPicPr>
                      <p:cNvPr id="0" name="Picture 4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6488" y="1109374"/>
                        <a:ext cx="63150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7380" name="Object 4"/>
          <p:cNvGraphicFramePr>
            <a:graphicFrameLocks noChangeAspect="1"/>
          </p:cNvGraphicFramePr>
          <p:nvPr/>
        </p:nvGraphicFramePr>
        <p:xfrm>
          <a:off x="2190895" y="2703367"/>
          <a:ext cx="4486275" cy="498475"/>
        </p:xfrm>
        <a:graphic>
          <a:graphicData uri="http://schemas.openxmlformats.org/presentationml/2006/ole">
            <mc:AlternateContent xmlns:mc="http://schemas.openxmlformats.org/markup-compatibility/2006">
              <mc:Choice xmlns:v="urn:schemas-microsoft-com:vml" Requires="v">
                <p:oleObj spid="_x0000_s357836" name="Equation" r:id="rId5" imgW="2056987" imgH="228738" progId="Equation.3">
                  <p:embed/>
                </p:oleObj>
              </mc:Choice>
              <mc:Fallback>
                <p:oleObj name="Equation" r:id="rId5" imgW="2056987" imgH="228738" progId="Equation.3">
                  <p:embed/>
                  <p:pic>
                    <p:nvPicPr>
                      <p:cNvPr id="0" name="Picture 4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0895" y="2703367"/>
                        <a:ext cx="44862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7382" name="Object 6"/>
          <p:cNvGraphicFramePr>
            <a:graphicFrameLocks noChangeAspect="1"/>
          </p:cNvGraphicFramePr>
          <p:nvPr/>
        </p:nvGraphicFramePr>
        <p:xfrm>
          <a:off x="2381250" y="3806825"/>
          <a:ext cx="3654425" cy="498475"/>
        </p:xfrm>
        <a:graphic>
          <a:graphicData uri="http://schemas.openxmlformats.org/presentationml/2006/ole">
            <mc:AlternateContent xmlns:mc="http://schemas.openxmlformats.org/markup-compatibility/2006">
              <mc:Choice xmlns:v="urn:schemas-microsoft-com:vml" Requires="v">
                <p:oleObj spid="_x0000_s357837" name="Equation" r:id="rId7" imgW="1676124" imgH="228738" progId="Equation.3">
                  <p:embed/>
                </p:oleObj>
              </mc:Choice>
              <mc:Fallback>
                <p:oleObj name="Equation" r:id="rId7" imgW="1676124" imgH="228738" progId="Equation.3">
                  <p:embed/>
                  <p:pic>
                    <p:nvPicPr>
                      <p:cNvPr id="0" name="Picture 4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250" y="3806825"/>
                        <a:ext cx="365442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7383" name="Object 7"/>
          <p:cNvGraphicFramePr>
            <a:graphicFrameLocks noChangeAspect="1"/>
          </p:cNvGraphicFramePr>
          <p:nvPr/>
        </p:nvGraphicFramePr>
        <p:xfrm>
          <a:off x="3049588" y="5227638"/>
          <a:ext cx="2046287" cy="471487"/>
        </p:xfrm>
        <a:graphic>
          <a:graphicData uri="http://schemas.openxmlformats.org/presentationml/2006/ole">
            <mc:AlternateContent xmlns:mc="http://schemas.openxmlformats.org/markup-compatibility/2006">
              <mc:Choice xmlns:v="urn:schemas-microsoft-com:vml" Requires="v">
                <p:oleObj spid="_x0000_s357838" name="Equation" r:id="rId9" imgW="939188" imgH="215931" progId="Equation.3">
                  <p:embed/>
                </p:oleObj>
              </mc:Choice>
              <mc:Fallback>
                <p:oleObj name="Equation" r:id="rId9" imgW="939188" imgH="215931" progId="Equation.3">
                  <p:embed/>
                  <p:pic>
                    <p:nvPicPr>
                      <p:cNvPr id="0" name="Picture 4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9588" y="5227638"/>
                        <a:ext cx="2046287"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258" y="124288"/>
            <a:ext cx="2236470" cy="441325"/>
          </a:xfrm>
        </p:spPr>
        <p:txBody>
          <a:bodyPr/>
          <a:lstStyle/>
          <a:p>
            <a:r>
              <a:rPr lang="en-US" dirty="0" smtClean="0"/>
              <a:t>Example</a:t>
            </a:r>
            <a:endParaRPr lang="en-US" dirty="0"/>
          </a:p>
        </p:txBody>
      </p:sp>
      <p:sp>
        <p:nvSpPr>
          <p:cNvPr id="3" name="Content Placeholder 2"/>
          <p:cNvSpPr>
            <a:spLocks noGrp="1"/>
          </p:cNvSpPr>
          <p:nvPr>
            <p:ph idx="1"/>
          </p:nvPr>
        </p:nvSpPr>
        <p:spPr>
          <a:xfrm>
            <a:off x="446088" y="800100"/>
            <a:ext cx="8355012" cy="1207915"/>
          </a:xfrm>
        </p:spPr>
        <p:txBody>
          <a:bodyPr/>
          <a:lstStyle/>
          <a:p>
            <a:r>
              <a:rPr lang="en-US" sz="2000" dirty="0" smtClean="0"/>
              <a:t>Recall our FODO cell</a:t>
            </a:r>
          </a:p>
          <a:p>
            <a:endParaRPr lang="en-US" sz="2000" dirty="0" smtClean="0"/>
          </a:p>
          <a:p>
            <a:endParaRPr lang="en-US" sz="2000" dirty="0" smtClean="0"/>
          </a:p>
          <a:p>
            <a:endParaRPr lang="en-US" sz="2000" dirty="0" smtClean="0"/>
          </a:p>
          <a:p>
            <a:endParaRPr lang="en-US" sz="2000" dirty="0" smtClean="0"/>
          </a:p>
          <a:p>
            <a:pPr>
              <a:buNone/>
            </a:pPr>
            <a:endParaRPr lang="en-US" sz="2000" dirty="0" smtClean="0"/>
          </a:p>
          <a:p>
            <a:r>
              <a:rPr lang="en-US" sz="2000" dirty="0" smtClean="0"/>
              <a:t>Our stability requirement becomes </a:t>
            </a:r>
          </a:p>
          <a:p>
            <a:pPr>
              <a:buNone/>
            </a:pPr>
            <a:endParaRPr lang="en-US" sz="2000" dirty="0" smtClean="0"/>
          </a:p>
        </p:txBody>
      </p:sp>
      <p:grpSp>
        <p:nvGrpSpPr>
          <p:cNvPr id="4" name="Group 50"/>
          <p:cNvGrpSpPr>
            <a:grpSpLocks/>
          </p:cNvGrpSpPr>
          <p:nvPr/>
        </p:nvGrpSpPr>
        <p:grpSpPr bwMode="auto">
          <a:xfrm>
            <a:off x="1251984" y="1305070"/>
            <a:ext cx="304800" cy="1143000"/>
            <a:chOff x="3077" y="2111"/>
            <a:chExt cx="176" cy="481"/>
          </a:xfrm>
        </p:grpSpPr>
        <p:sp>
          <p:nvSpPr>
            <p:cNvPr id="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5" name="Group 53"/>
          <p:cNvGrpSpPr>
            <a:grpSpLocks/>
          </p:cNvGrpSpPr>
          <p:nvPr/>
        </p:nvGrpSpPr>
        <p:grpSpPr bwMode="auto">
          <a:xfrm>
            <a:off x="2971669" y="1343475"/>
            <a:ext cx="381000" cy="1066800"/>
            <a:chOff x="4267" y="2160"/>
            <a:chExt cx="240" cy="481"/>
          </a:xfrm>
        </p:grpSpPr>
        <p:sp>
          <p:nvSpPr>
            <p:cNvPr id="11"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2"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13"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14"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sp>
        <p:nvSpPr>
          <p:cNvPr id="16" name="TextBox 15"/>
          <p:cNvSpPr txBox="1"/>
          <p:nvPr/>
        </p:nvSpPr>
        <p:spPr>
          <a:xfrm>
            <a:off x="1175174" y="2534030"/>
            <a:ext cx="460860" cy="369332"/>
          </a:xfrm>
          <a:prstGeom prst="rect">
            <a:avLst/>
          </a:prstGeom>
          <a:noFill/>
        </p:spPr>
        <p:txBody>
          <a:bodyPr wrap="square" rtlCol="0">
            <a:spAutoFit/>
          </a:bodyPr>
          <a:lstStyle/>
          <a:p>
            <a:pPr algn="ctr"/>
            <a:r>
              <a:rPr lang="en-US" dirty="0" smtClean="0"/>
              <a:t>f</a:t>
            </a:r>
            <a:endParaRPr lang="en-US" dirty="0"/>
          </a:p>
        </p:txBody>
      </p:sp>
      <p:sp>
        <p:nvSpPr>
          <p:cNvPr id="17" name="TextBox 16"/>
          <p:cNvSpPr txBox="1"/>
          <p:nvPr/>
        </p:nvSpPr>
        <p:spPr>
          <a:xfrm>
            <a:off x="2980209" y="2534030"/>
            <a:ext cx="460860" cy="369332"/>
          </a:xfrm>
          <a:prstGeom prst="rect">
            <a:avLst/>
          </a:prstGeom>
          <a:noFill/>
        </p:spPr>
        <p:txBody>
          <a:bodyPr wrap="square" rtlCol="0">
            <a:spAutoFit/>
          </a:bodyPr>
          <a:lstStyle/>
          <a:p>
            <a:pPr algn="ctr"/>
            <a:r>
              <a:rPr lang="en-US" dirty="0" smtClean="0"/>
              <a:t>-f</a:t>
            </a:r>
            <a:endParaRPr lang="en-US" dirty="0"/>
          </a:p>
        </p:txBody>
      </p:sp>
      <p:cxnSp>
        <p:nvCxnSpPr>
          <p:cNvPr id="19" name="Straight Arrow Connector 18"/>
          <p:cNvCxnSpPr/>
          <p:nvPr/>
        </p:nvCxnSpPr>
        <p:spPr>
          <a:xfrm>
            <a:off x="1405604" y="1881145"/>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72234" y="1881145"/>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058489" y="1919550"/>
            <a:ext cx="460860" cy="369332"/>
          </a:xfrm>
          <a:prstGeom prst="rect">
            <a:avLst/>
          </a:prstGeom>
          <a:noFill/>
        </p:spPr>
        <p:txBody>
          <a:bodyPr wrap="square" rtlCol="0">
            <a:spAutoFit/>
          </a:bodyPr>
          <a:lstStyle/>
          <a:p>
            <a:pPr algn="ctr"/>
            <a:r>
              <a:rPr lang="en-US" dirty="0" smtClean="0"/>
              <a:t>L</a:t>
            </a:r>
            <a:endParaRPr lang="en-US" dirty="0"/>
          </a:p>
        </p:txBody>
      </p:sp>
      <p:sp>
        <p:nvSpPr>
          <p:cNvPr id="24" name="TextBox 23"/>
          <p:cNvSpPr txBox="1"/>
          <p:nvPr/>
        </p:nvSpPr>
        <p:spPr>
          <a:xfrm>
            <a:off x="3788173" y="1845659"/>
            <a:ext cx="737645" cy="584775"/>
          </a:xfrm>
          <a:prstGeom prst="rect">
            <a:avLst/>
          </a:prstGeom>
          <a:noFill/>
        </p:spPr>
        <p:txBody>
          <a:bodyPr wrap="square" rtlCol="0">
            <a:spAutoFit/>
          </a:bodyPr>
          <a:lstStyle/>
          <a:p>
            <a:pPr algn="ctr"/>
            <a:r>
              <a:rPr lang="en-US" dirty="0" smtClean="0"/>
              <a:t>L</a:t>
            </a:r>
            <a:endParaRPr lang="en-US" dirty="0"/>
          </a:p>
        </p:txBody>
      </p:sp>
      <p:graphicFrame>
        <p:nvGraphicFramePr>
          <p:cNvPr id="207874" name="Object 2"/>
          <p:cNvGraphicFramePr>
            <a:graphicFrameLocks noChangeAspect="1"/>
          </p:cNvGraphicFramePr>
          <p:nvPr/>
        </p:nvGraphicFramePr>
        <p:xfrm>
          <a:off x="5180878" y="923636"/>
          <a:ext cx="3659221" cy="1756498"/>
        </p:xfrm>
        <a:graphic>
          <a:graphicData uri="http://schemas.openxmlformats.org/presentationml/2006/ole">
            <mc:AlternateContent xmlns:mc="http://schemas.openxmlformats.org/markup-compatibility/2006">
              <mc:Choice xmlns:v="urn:schemas-microsoft-com:vml" Requires="v">
                <p:oleObj spid="_x0000_s359665" name="Equation" r:id="rId3" imgW="1904862" imgH="914400" progId="Equation.3">
                  <p:embed/>
                </p:oleObj>
              </mc:Choice>
              <mc:Fallback>
                <p:oleObj name="Equation" r:id="rId3" imgW="1904862" imgH="914400" progId="Equation.3">
                  <p:embed/>
                  <p:pic>
                    <p:nvPicPr>
                      <p:cNvPr id="0" name="Picture 2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878" y="923636"/>
                        <a:ext cx="3659221" cy="17564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nvGraphicFramePr>
        <p:xfrm>
          <a:off x="2817380" y="3537961"/>
          <a:ext cx="4333875" cy="1330325"/>
        </p:xfrm>
        <a:graphic>
          <a:graphicData uri="http://schemas.openxmlformats.org/presentationml/2006/ole">
            <mc:AlternateContent xmlns:mc="http://schemas.openxmlformats.org/markup-compatibility/2006">
              <mc:Choice xmlns:v="urn:schemas-microsoft-com:vml" Requires="v">
                <p:oleObj spid="_x0000_s359666" name="Equation" r:id="rId5" imgW="1815572" imgH="558892" progId="Equation.3">
                  <p:embed/>
                </p:oleObj>
              </mc:Choice>
              <mc:Fallback>
                <p:oleObj name="Equation" r:id="rId5" imgW="1815572" imgH="558892" progId="Equation.3">
                  <p:embed/>
                  <p:pic>
                    <p:nvPicPr>
                      <p:cNvPr id="0" name="Picture 2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7380" y="3537961"/>
                        <a:ext cx="4333875" cy="133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Date Placeholder 24"/>
          <p:cNvSpPr>
            <a:spLocks noGrp="1"/>
          </p:cNvSpPr>
          <p:nvPr>
            <p:ph type="dt" sz="half" idx="10"/>
          </p:nvPr>
        </p:nvSpPr>
        <p:spPr/>
        <p:txBody>
          <a:bodyPr/>
          <a:lstStyle/>
          <a:p>
            <a:pPr>
              <a:defRPr/>
            </a:pPr>
            <a:r>
              <a:rPr lang="en-US" smtClean="0"/>
              <a:t>March 18 &amp; 20, 2014</a:t>
            </a:r>
            <a:endParaRPr lang="en-US" dirty="0"/>
          </a:p>
        </p:txBody>
      </p:sp>
      <p:sp>
        <p:nvSpPr>
          <p:cNvPr id="27" name="Slide Number Placeholder 26"/>
          <p:cNvSpPr>
            <a:spLocks noGrp="1"/>
          </p:cNvSpPr>
          <p:nvPr>
            <p:ph type="sldNum" sz="quarter" idx="12"/>
          </p:nvPr>
        </p:nvSpPr>
        <p:spPr/>
        <p:txBody>
          <a:bodyPr/>
          <a:lstStyle/>
          <a:p>
            <a:pPr>
              <a:defRPr/>
            </a:pPr>
            <a:fld id="{FBC16510-01E7-4757-9488-65999956462C}" type="slidenum">
              <a:rPr lang="en-US" smtClean="0"/>
              <a:pPr>
                <a:defRPr/>
              </a:pPr>
              <a:t>21</a:t>
            </a:fld>
            <a:endParaRPr lang="en-US"/>
          </a:p>
        </p:txBody>
      </p:sp>
      <p:sp>
        <p:nvSpPr>
          <p:cNvPr id="28" name="Footer Placeholder 27"/>
          <p:cNvSpPr>
            <a:spLocks noGrp="1"/>
          </p:cNvSpPr>
          <p:nvPr>
            <p:ph type="ftr" sz="quarter" idx="11"/>
          </p:nvPr>
        </p:nvSpPr>
        <p:spPr/>
        <p:txBody>
          <a:bodyPr/>
          <a:lstStyle/>
          <a:p>
            <a:pPr>
              <a:defRPr/>
            </a:pPr>
            <a:r>
              <a:rPr lang="fr-FR" smtClean="0"/>
              <a:t>E. Prebys, NIU Phy 790 Guest Lecture</a:t>
            </a:r>
            <a:endParaRPr lang="en-US"/>
          </a:p>
        </p:txBody>
      </p:sp>
      <p:sp>
        <p:nvSpPr>
          <p:cNvPr id="29" name="Rectangle 28"/>
          <p:cNvSpPr/>
          <p:nvPr/>
        </p:nvSpPr>
        <p:spPr>
          <a:xfrm>
            <a:off x="5994400" y="3897745"/>
            <a:ext cx="1163782" cy="5634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50"/>
          <p:cNvGrpSpPr>
            <a:grpSpLocks/>
          </p:cNvGrpSpPr>
          <p:nvPr/>
        </p:nvGrpSpPr>
        <p:grpSpPr bwMode="auto">
          <a:xfrm>
            <a:off x="1293547" y="5124306"/>
            <a:ext cx="304800" cy="1143000"/>
            <a:chOff x="3077" y="2111"/>
            <a:chExt cx="176" cy="481"/>
          </a:xfrm>
        </p:grpSpPr>
        <p:sp>
          <p:nvSpPr>
            <p:cNvPr id="31"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2"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33" name="Group 53"/>
          <p:cNvGrpSpPr>
            <a:grpSpLocks/>
          </p:cNvGrpSpPr>
          <p:nvPr/>
        </p:nvGrpSpPr>
        <p:grpSpPr bwMode="auto">
          <a:xfrm>
            <a:off x="3013232" y="5162711"/>
            <a:ext cx="381000" cy="1066800"/>
            <a:chOff x="4267" y="2160"/>
            <a:chExt cx="240" cy="481"/>
          </a:xfrm>
        </p:grpSpPr>
        <p:sp>
          <p:nvSpPr>
            <p:cNvPr id="34"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5"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36"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37"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cxnSp>
        <p:nvCxnSpPr>
          <p:cNvPr id="38" name="Straight Arrow Connector 37"/>
          <p:cNvCxnSpPr/>
          <p:nvPr/>
        </p:nvCxnSpPr>
        <p:spPr>
          <a:xfrm>
            <a:off x="1447167" y="5700381"/>
            <a:ext cx="1694653" cy="5711"/>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213797" y="5700381"/>
            <a:ext cx="1694653" cy="5711"/>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44" name="Group 50"/>
          <p:cNvGrpSpPr>
            <a:grpSpLocks/>
          </p:cNvGrpSpPr>
          <p:nvPr/>
        </p:nvGrpSpPr>
        <p:grpSpPr bwMode="auto">
          <a:xfrm>
            <a:off x="4771038" y="5128924"/>
            <a:ext cx="304800" cy="1143000"/>
            <a:chOff x="3077" y="2111"/>
            <a:chExt cx="176" cy="481"/>
          </a:xfrm>
        </p:grpSpPr>
        <p:sp>
          <p:nvSpPr>
            <p:cNvPr id="45"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46"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47" name="Group 53"/>
          <p:cNvGrpSpPr>
            <a:grpSpLocks/>
          </p:cNvGrpSpPr>
          <p:nvPr/>
        </p:nvGrpSpPr>
        <p:grpSpPr bwMode="auto">
          <a:xfrm>
            <a:off x="6490723" y="5167329"/>
            <a:ext cx="381000" cy="1066800"/>
            <a:chOff x="4267" y="2160"/>
            <a:chExt cx="240" cy="481"/>
          </a:xfrm>
        </p:grpSpPr>
        <p:sp>
          <p:nvSpPr>
            <p:cNvPr id="48"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49"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50"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51"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cxnSp>
        <p:nvCxnSpPr>
          <p:cNvPr id="52" name="Straight Arrow Connector 51"/>
          <p:cNvCxnSpPr/>
          <p:nvPr/>
        </p:nvCxnSpPr>
        <p:spPr>
          <a:xfrm>
            <a:off x="4924658" y="5704999"/>
            <a:ext cx="1694653" cy="5711"/>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691288" y="5704999"/>
            <a:ext cx="1694653" cy="5711"/>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54" name="Group 50"/>
          <p:cNvGrpSpPr>
            <a:grpSpLocks/>
          </p:cNvGrpSpPr>
          <p:nvPr/>
        </p:nvGrpSpPr>
        <p:grpSpPr bwMode="auto">
          <a:xfrm>
            <a:off x="8225438" y="5147397"/>
            <a:ext cx="304800" cy="1143000"/>
            <a:chOff x="3077" y="2111"/>
            <a:chExt cx="176" cy="481"/>
          </a:xfrm>
        </p:grpSpPr>
        <p:sp>
          <p:nvSpPr>
            <p:cNvPr id="55"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56"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cxnSp>
        <p:nvCxnSpPr>
          <p:cNvPr id="60" name="Straight Arrow Connector 59"/>
          <p:cNvCxnSpPr/>
          <p:nvPr/>
        </p:nvCxnSpPr>
        <p:spPr>
          <a:xfrm>
            <a:off x="1431636" y="5246255"/>
            <a:ext cx="3519055" cy="895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4927599" y="5273964"/>
            <a:ext cx="3468256" cy="854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391236" y="5269346"/>
            <a:ext cx="752764" cy="1887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414779" y="5232402"/>
            <a:ext cx="1021476" cy="26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Twiss Parameterization </a:t>
            </a:r>
            <a:endParaRPr lang="en-US" dirty="0"/>
          </a:p>
        </p:txBody>
      </p:sp>
      <p:sp>
        <p:nvSpPr>
          <p:cNvPr id="3" name="Content Placeholder 2"/>
          <p:cNvSpPr>
            <a:spLocks noGrp="1"/>
          </p:cNvSpPr>
          <p:nvPr>
            <p:ph idx="1"/>
          </p:nvPr>
        </p:nvSpPr>
        <p:spPr>
          <a:xfrm>
            <a:off x="503776" y="690226"/>
            <a:ext cx="8251825" cy="815302"/>
          </a:xfrm>
        </p:spPr>
        <p:txBody>
          <a:bodyPr/>
          <a:lstStyle/>
          <a:p>
            <a:r>
              <a:rPr lang="en-US" sz="1600" dirty="0" smtClean="0"/>
              <a:t>We can express the transfer matrix for one period as the sum of an identity matrix and a traceless matrix</a:t>
            </a:r>
          </a:p>
          <a:p>
            <a:endParaRPr lang="en-US" sz="1600" dirty="0" smtClean="0"/>
          </a:p>
          <a:p>
            <a:pPr>
              <a:buNone/>
            </a:pPr>
            <a:endParaRPr lang="en-US" sz="1600" dirty="0" smtClean="0"/>
          </a:p>
          <a:p>
            <a:r>
              <a:rPr lang="en-US" sz="1600" dirty="0" smtClean="0"/>
              <a:t>The requirement that </a:t>
            </a:r>
            <a:r>
              <a:rPr lang="en-US" sz="1600" dirty="0" err="1" smtClean="0"/>
              <a:t>Det</a:t>
            </a:r>
            <a:r>
              <a:rPr lang="en-US" sz="1600" dirty="0" smtClean="0"/>
              <a:t>(M)=1 implies</a:t>
            </a:r>
          </a:p>
          <a:p>
            <a:endParaRPr lang="en-US" sz="1600" dirty="0" smtClean="0"/>
          </a:p>
          <a:p>
            <a:r>
              <a:rPr lang="en-US" sz="1600" dirty="0" smtClean="0"/>
              <a:t>We can already identify </a:t>
            </a:r>
            <a:r>
              <a:rPr lang="en-US" sz="1600" i="1" dirty="0" smtClean="0"/>
              <a:t>A</a:t>
            </a:r>
            <a:r>
              <a:rPr lang="en-US" sz="1600" dirty="0" smtClean="0"/>
              <a:t>=</a:t>
            </a:r>
            <a:r>
              <a:rPr lang="en-US" sz="1600" dirty="0" err="1" smtClean="0"/>
              <a:t>Tr</a:t>
            </a:r>
            <a:r>
              <a:rPr lang="en-US" sz="1600" dirty="0" smtClean="0"/>
              <a:t>(M)/2=</a:t>
            </a:r>
            <a:r>
              <a:rPr lang="en-US" sz="1600" dirty="0" err="1" smtClean="0"/>
              <a:t>cosμ</a:t>
            </a:r>
            <a:r>
              <a:rPr lang="en-US" sz="1600" dirty="0" smtClean="0"/>
              <a:t>.  Setting the determinant of the second matrix to 1 yields the constraint</a:t>
            </a:r>
            <a:endParaRPr lang="en-US" sz="1600" dirty="0"/>
          </a:p>
          <a:p>
            <a:endParaRPr lang="en-US" sz="1400" dirty="0" smtClean="0"/>
          </a:p>
          <a:p>
            <a:pPr>
              <a:buNone/>
            </a:pPr>
            <a:r>
              <a:rPr lang="en-US" sz="1600" dirty="0" smtClean="0"/>
              <a:t>We can identify B=</a:t>
            </a:r>
            <a:r>
              <a:rPr lang="en-US" sz="1600" dirty="0" err="1" smtClean="0"/>
              <a:t>sin</a:t>
            </a:r>
            <a:r>
              <a:rPr lang="en-US" sz="1600" i="1" dirty="0" err="1" smtClean="0"/>
              <a:t>μ</a:t>
            </a:r>
            <a:r>
              <a:rPr lang="en-US" sz="1600" dirty="0" smtClean="0"/>
              <a:t> and write</a:t>
            </a:r>
          </a:p>
          <a:p>
            <a:pPr>
              <a:buNone/>
            </a:pPr>
            <a:endParaRPr lang="en-US" sz="1600" dirty="0" smtClean="0"/>
          </a:p>
          <a:p>
            <a:pPr>
              <a:buNone/>
            </a:pPr>
            <a:endParaRPr lang="en-US" sz="1600" dirty="0" smtClean="0"/>
          </a:p>
          <a:p>
            <a:r>
              <a:rPr lang="en-US" sz="1600" dirty="0" smtClean="0"/>
              <a:t>Note that</a:t>
            </a:r>
          </a:p>
          <a:p>
            <a:endParaRPr lang="en-US" dirty="0" smtClean="0"/>
          </a:p>
          <a:p>
            <a:endParaRPr lang="en-US" sz="1600" dirty="0" smtClean="0"/>
          </a:p>
          <a:p>
            <a:endParaRPr lang="en-US" sz="1600" dirty="0" smtClean="0"/>
          </a:p>
          <a:p>
            <a:r>
              <a:rPr lang="en-US" sz="1600" dirty="0" smtClean="0"/>
              <a:t>So we can identify it with </a:t>
            </a:r>
            <a:r>
              <a:rPr lang="en-US" sz="1600" i="1" dirty="0" err="1" smtClean="0"/>
              <a:t>i</a:t>
            </a:r>
            <a:r>
              <a:rPr lang="en-US" sz="1600" dirty="0" smtClean="0"/>
              <a:t>=</a:t>
            </a:r>
            <a:r>
              <a:rPr lang="en-US" sz="1600" dirty="0" err="1" smtClean="0"/>
              <a:t>sqrt</a:t>
            </a:r>
            <a:r>
              <a:rPr lang="en-US" sz="1600" dirty="0" smtClean="0"/>
              <a:t>(-1) and write</a:t>
            </a:r>
            <a:endParaRPr lang="en-US" sz="16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960654334"/>
              </p:ext>
            </p:extLst>
          </p:nvPr>
        </p:nvGraphicFramePr>
        <p:xfrm>
          <a:off x="1383897" y="1077499"/>
          <a:ext cx="4672013" cy="790575"/>
        </p:xfrm>
        <a:graphic>
          <a:graphicData uri="http://schemas.openxmlformats.org/presentationml/2006/ole">
            <mc:AlternateContent xmlns:mc="http://schemas.openxmlformats.org/markup-compatibility/2006">
              <mc:Choice xmlns:v="urn:schemas-microsoft-com:vml" Requires="v">
                <p:oleObj spid="_x0000_s366247" name="Equation" r:id="rId3" imgW="2704618" imgH="456924" progId="Equation.3">
                  <p:embed/>
                </p:oleObj>
              </mc:Choice>
              <mc:Fallback>
                <p:oleObj name="Equation" r:id="rId3" imgW="2704618" imgH="456924" progId="Equation.3">
                  <p:embed/>
                  <p:pic>
                    <p:nvPicPr>
                      <p:cNvPr id="0" name="Picture 6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3897" y="1077499"/>
                        <a:ext cx="4672013"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5572" name="Object 4"/>
          <p:cNvGraphicFramePr>
            <a:graphicFrameLocks noChangeAspect="1"/>
          </p:cNvGraphicFramePr>
          <p:nvPr/>
        </p:nvGraphicFramePr>
        <p:xfrm>
          <a:off x="4655126" y="2060720"/>
          <a:ext cx="3808435" cy="451571"/>
        </p:xfrm>
        <a:graphic>
          <a:graphicData uri="http://schemas.openxmlformats.org/presentationml/2006/ole">
            <mc:AlternateContent xmlns:mc="http://schemas.openxmlformats.org/markup-compatibility/2006">
              <mc:Choice xmlns:v="urn:schemas-microsoft-com:vml" Requires="v">
                <p:oleObj spid="_x0000_s366248" name="Equation" r:id="rId5" imgW="1930216" imgH="228738" progId="Equation.3">
                  <p:embed/>
                </p:oleObj>
              </mc:Choice>
              <mc:Fallback>
                <p:oleObj name="Equation" r:id="rId5" imgW="1930216" imgH="228738" progId="Equation.3">
                  <p:embed/>
                  <p:pic>
                    <p:nvPicPr>
                      <p:cNvPr id="0" name="Picture 6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5126" y="2060720"/>
                        <a:ext cx="3808435" cy="4515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5573" name="Object 5"/>
          <p:cNvGraphicFramePr>
            <a:graphicFrameLocks noChangeAspect="1"/>
          </p:cNvGraphicFramePr>
          <p:nvPr>
            <p:extLst>
              <p:ext uri="{D42A27DB-BD31-4B8C-83A1-F6EECF244321}">
                <p14:modId xmlns:p14="http://schemas.microsoft.com/office/powerpoint/2010/main" val="2767221512"/>
              </p:ext>
            </p:extLst>
          </p:nvPr>
        </p:nvGraphicFramePr>
        <p:xfrm>
          <a:off x="3352800" y="3048000"/>
          <a:ext cx="2327419" cy="389041"/>
        </p:xfrm>
        <a:graphic>
          <a:graphicData uri="http://schemas.openxmlformats.org/presentationml/2006/ole">
            <mc:AlternateContent xmlns:mc="http://schemas.openxmlformats.org/markup-compatibility/2006">
              <mc:Choice xmlns:v="urn:schemas-microsoft-com:vml" Requires="v">
                <p:oleObj spid="_x0000_s366249" name="Equation" r:id="rId7" imgW="1371324" imgH="228738" progId="Equation.3">
                  <p:embed/>
                </p:oleObj>
              </mc:Choice>
              <mc:Fallback>
                <p:oleObj name="Equation" r:id="rId7" imgW="1371324" imgH="228738" progId="Equation.3">
                  <p:embed/>
                  <p:pic>
                    <p:nvPicPr>
                      <p:cNvPr id="0" name="Picture 6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3048000"/>
                        <a:ext cx="2327419" cy="3890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5574" name="Object 6"/>
          <p:cNvGraphicFramePr>
            <a:graphicFrameLocks noChangeAspect="1"/>
          </p:cNvGraphicFramePr>
          <p:nvPr>
            <p:extLst>
              <p:ext uri="{D42A27DB-BD31-4B8C-83A1-F6EECF244321}">
                <p14:modId xmlns:p14="http://schemas.microsoft.com/office/powerpoint/2010/main" val="4202557709"/>
              </p:ext>
            </p:extLst>
          </p:nvPr>
        </p:nvGraphicFramePr>
        <p:xfrm>
          <a:off x="914400" y="3733800"/>
          <a:ext cx="7304087" cy="790575"/>
        </p:xfrm>
        <a:graphic>
          <a:graphicData uri="http://schemas.openxmlformats.org/presentationml/2006/ole">
            <mc:AlternateContent xmlns:mc="http://schemas.openxmlformats.org/markup-compatibility/2006">
              <mc:Choice xmlns:v="urn:schemas-microsoft-com:vml" Requires="v">
                <p:oleObj spid="_x0000_s366250" name="Equation" r:id="rId9" imgW="4228067" imgH="456924" progId="Equation.3">
                  <p:embed/>
                </p:oleObj>
              </mc:Choice>
              <mc:Fallback>
                <p:oleObj name="Equation" r:id="rId9" imgW="4228067" imgH="456924" progId="Equation.3">
                  <p:embed/>
                  <p:pic>
                    <p:nvPicPr>
                      <p:cNvPr id="0" name="Picture 6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3733800"/>
                        <a:ext cx="7304087"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5576" name="Object 8"/>
          <p:cNvGraphicFramePr>
            <a:graphicFrameLocks noChangeAspect="1"/>
          </p:cNvGraphicFramePr>
          <p:nvPr/>
        </p:nvGraphicFramePr>
        <p:xfrm>
          <a:off x="564860" y="4709239"/>
          <a:ext cx="8329757" cy="771819"/>
        </p:xfrm>
        <a:graphic>
          <a:graphicData uri="http://schemas.openxmlformats.org/presentationml/2006/ole">
            <mc:AlternateContent xmlns:mc="http://schemas.openxmlformats.org/markup-compatibility/2006">
              <mc:Choice xmlns:v="urn:schemas-microsoft-com:vml" Requires="v">
                <p:oleObj spid="_x0000_s366251" name="Equation" r:id="rId11" imgW="5205852" imgH="482278" progId="Equation.3">
                  <p:embed/>
                </p:oleObj>
              </mc:Choice>
              <mc:Fallback>
                <p:oleObj name="Equation" r:id="rId11" imgW="5205852" imgH="482278" progId="Equation.3">
                  <p:embed/>
                  <p:pic>
                    <p:nvPicPr>
                      <p:cNvPr id="0" name="Picture 66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4860" y="4709239"/>
                        <a:ext cx="8329757" cy="7718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5577" name="Object 9"/>
          <p:cNvGraphicFramePr>
            <a:graphicFrameLocks noChangeAspect="1"/>
          </p:cNvGraphicFramePr>
          <p:nvPr>
            <p:extLst>
              <p:ext uri="{D42A27DB-BD31-4B8C-83A1-F6EECF244321}">
                <p14:modId xmlns:p14="http://schemas.microsoft.com/office/powerpoint/2010/main" val="1484580932"/>
              </p:ext>
            </p:extLst>
          </p:nvPr>
        </p:nvGraphicFramePr>
        <p:xfrm>
          <a:off x="5715000" y="5715000"/>
          <a:ext cx="2667000" cy="515937"/>
        </p:xfrm>
        <a:graphic>
          <a:graphicData uri="http://schemas.openxmlformats.org/presentationml/2006/ole">
            <mc:AlternateContent xmlns:mc="http://schemas.openxmlformats.org/markup-compatibility/2006">
              <mc:Choice xmlns:v="urn:schemas-microsoft-com:vml" Requires="v">
                <p:oleObj spid="_x0000_s366252" name="Equation" r:id="rId13" imgW="1180618" imgH="228738" progId="Equation.3">
                  <p:embed/>
                </p:oleObj>
              </mc:Choice>
              <mc:Fallback>
                <p:oleObj name="Equation" r:id="rId13" imgW="1180618" imgH="228738" progId="Equation.3">
                  <p:embed/>
                  <p:pic>
                    <p:nvPicPr>
                      <p:cNvPr id="0" name="Picture 6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15000" y="5715000"/>
                        <a:ext cx="2667000"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4"/>
          <p:cNvSpPr/>
          <p:nvPr/>
        </p:nvSpPr>
        <p:spPr>
          <a:xfrm>
            <a:off x="3352800" y="3048000"/>
            <a:ext cx="2512291" cy="4156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706630" y="5691186"/>
            <a:ext cx="2720109" cy="5310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43346" y="6206836"/>
            <a:ext cx="7527637" cy="369332"/>
          </a:xfrm>
          <a:prstGeom prst="rect">
            <a:avLst/>
          </a:prstGeom>
          <a:noFill/>
        </p:spPr>
        <p:txBody>
          <a:bodyPr wrap="square" rtlCol="0">
            <a:spAutoFit/>
          </a:bodyPr>
          <a:lstStyle/>
          <a:p>
            <a:r>
              <a:rPr lang="en-US" sz="1800" dirty="0" smtClean="0">
                <a:solidFill>
                  <a:srgbClr val="C00000"/>
                </a:solidFill>
                <a:latin typeface="+mn-lt"/>
              </a:rPr>
              <a:t>Remember this! We’ll see it again in a few pages</a:t>
            </a:r>
          </a:p>
        </p:txBody>
      </p:sp>
      <p:sp>
        <p:nvSpPr>
          <p:cNvPr id="8" name="Rounded Rectangle 7"/>
          <p:cNvSpPr/>
          <p:nvPr/>
        </p:nvSpPr>
        <p:spPr>
          <a:xfrm>
            <a:off x="4186940" y="1018561"/>
            <a:ext cx="1936302" cy="917963"/>
          </a:xfrm>
          <a:prstGeom prst="round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98684" y="1232333"/>
            <a:ext cx="2715852" cy="584776"/>
          </a:xfrm>
          <a:prstGeom prst="rect">
            <a:avLst/>
          </a:prstGeom>
          <a:noFill/>
        </p:spPr>
        <p:txBody>
          <a:bodyPr wrap="square" rtlCol="0">
            <a:spAutoFit/>
          </a:bodyPr>
          <a:lstStyle/>
          <a:p>
            <a:r>
              <a:rPr lang="en-US" sz="1600" dirty="0" smtClean="0">
                <a:solidFill>
                  <a:srgbClr val="C00000"/>
                </a:solidFill>
                <a:latin typeface="+mn-lt"/>
              </a:rPr>
              <a:t>“Twiss Parameters”</a:t>
            </a:r>
          </a:p>
          <a:p>
            <a:r>
              <a:rPr lang="en-US" sz="1600" dirty="0" smtClean="0">
                <a:solidFill>
                  <a:srgbClr val="C00000"/>
                </a:solidFill>
                <a:latin typeface="+mn-lt"/>
              </a:rPr>
              <a:t>not Lorentz parameters!! </a:t>
            </a:r>
          </a:p>
        </p:txBody>
      </p:sp>
      <p:sp>
        <p:nvSpPr>
          <p:cNvPr id="18" name="TextBox 17"/>
          <p:cNvSpPr txBox="1"/>
          <p:nvPr/>
        </p:nvSpPr>
        <p:spPr>
          <a:xfrm>
            <a:off x="5973882" y="2931438"/>
            <a:ext cx="2715852" cy="584776"/>
          </a:xfrm>
          <a:prstGeom prst="rect">
            <a:avLst/>
          </a:prstGeom>
          <a:noFill/>
        </p:spPr>
        <p:txBody>
          <a:bodyPr wrap="square" rtlCol="0">
            <a:spAutoFit/>
          </a:bodyPr>
          <a:lstStyle/>
          <a:p>
            <a:r>
              <a:rPr lang="en-US" sz="1600" dirty="0" smtClean="0">
                <a:solidFill>
                  <a:srgbClr val="C00000"/>
                </a:solidFill>
                <a:latin typeface="+mn-lt"/>
              </a:rPr>
              <a:t>Normalization relationship </a:t>
            </a:r>
            <a:r>
              <a:rPr lang="en-US" sz="1600" dirty="0" smtClean="0">
                <a:solidFill>
                  <a:srgbClr val="C00000"/>
                </a:solidFill>
                <a:latin typeface="Wingdings"/>
                <a:ea typeface="Wingdings"/>
                <a:cs typeface="Wingdings"/>
                <a:sym typeface="Wingdings"/>
              </a:rPr>
              <a:t></a:t>
            </a:r>
            <a:r>
              <a:rPr lang="en-US" sz="1600" dirty="0">
                <a:solidFill>
                  <a:srgbClr val="C00000"/>
                </a:solidFill>
                <a:latin typeface="+mn-lt"/>
                <a:sym typeface="Wingdings"/>
              </a:rPr>
              <a:t> </a:t>
            </a:r>
            <a:r>
              <a:rPr lang="en-US" sz="1600" dirty="0" smtClean="0">
                <a:solidFill>
                  <a:srgbClr val="C00000"/>
                </a:solidFill>
                <a:latin typeface="+mn-lt"/>
              </a:rPr>
              <a:t>only two independent</a:t>
            </a: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257" y="124288"/>
            <a:ext cx="8503343" cy="441325"/>
          </a:xfrm>
        </p:spPr>
        <p:txBody>
          <a:bodyPr/>
          <a:lstStyle/>
          <a:p>
            <a:r>
              <a:rPr lang="en-US" dirty="0" smtClean="0"/>
              <a:t>Calculating and Propagating the Lattice functions</a:t>
            </a:r>
            <a:endParaRPr lang="en-US" dirty="0"/>
          </a:p>
        </p:txBody>
      </p:sp>
      <p:sp>
        <p:nvSpPr>
          <p:cNvPr id="3" name="Content Placeholder 2"/>
          <p:cNvSpPr>
            <a:spLocks noGrp="1"/>
          </p:cNvSpPr>
          <p:nvPr>
            <p:ph idx="1"/>
          </p:nvPr>
        </p:nvSpPr>
        <p:spPr>
          <a:xfrm>
            <a:off x="503776" y="690226"/>
            <a:ext cx="8251825" cy="685992"/>
          </a:xfrm>
        </p:spPr>
        <p:txBody>
          <a:bodyPr/>
          <a:lstStyle/>
          <a:p>
            <a:r>
              <a:rPr lang="en-US" sz="2000" dirty="0" smtClean="0"/>
              <a:t>If we know the transfer matrix or one period, we can explicitly calculate the lattice functions at the ends</a:t>
            </a:r>
          </a:p>
          <a:p>
            <a:endParaRPr lang="en-US" sz="2000" dirty="0"/>
          </a:p>
          <a:p>
            <a:endParaRPr lang="en-US" sz="2000" dirty="0" smtClean="0"/>
          </a:p>
          <a:p>
            <a:endParaRPr lang="en-US" sz="2000" dirty="0"/>
          </a:p>
          <a:p>
            <a:r>
              <a:rPr lang="en-US" sz="2000" dirty="0" smtClean="0"/>
              <a:t>If we then know the transfer matrix from point </a:t>
            </a:r>
            <a:r>
              <a:rPr lang="en-US" sz="2000" i="1" dirty="0" smtClean="0"/>
              <a:t>a</a:t>
            </a:r>
            <a:r>
              <a:rPr lang="en-US" sz="2000" dirty="0" smtClean="0"/>
              <a:t> to point </a:t>
            </a:r>
            <a:r>
              <a:rPr lang="en-US" sz="2000" i="1" dirty="0" smtClean="0"/>
              <a:t>b</a:t>
            </a:r>
            <a:r>
              <a:rPr lang="en-US" sz="2000" dirty="0" smtClean="0"/>
              <a:t>, </a:t>
            </a:r>
            <a:r>
              <a:rPr lang="en-US" sz="2000" b="1" dirty="0" err="1" smtClean="0"/>
              <a:t>M</a:t>
            </a:r>
            <a:r>
              <a:rPr lang="en-US" sz="2000" i="1" baseline="-25000" dirty="0" err="1" smtClean="0"/>
              <a:t>ba</a:t>
            </a:r>
            <a:r>
              <a:rPr lang="en-US" sz="2000" dirty="0" smtClean="0"/>
              <a:t>, we can evolve the lattice functions from </a:t>
            </a:r>
            <a:r>
              <a:rPr lang="en-US" sz="2000" i="1" dirty="0" smtClean="0"/>
              <a:t>a</a:t>
            </a:r>
            <a:r>
              <a:rPr lang="en-US" sz="2000" dirty="0" smtClean="0"/>
              <a:t> to </a:t>
            </a:r>
            <a:r>
              <a:rPr lang="en-US" sz="2000" i="1" dirty="0" smtClean="0"/>
              <a:t>b</a:t>
            </a:r>
          </a:p>
          <a:p>
            <a:pPr>
              <a:buNone/>
            </a:pPr>
            <a:endParaRPr lang="en-US" sz="2000" dirty="0" smtClean="0"/>
          </a:p>
          <a:p>
            <a:pPr>
              <a:buNone/>
            </a:pPr>
            <a:endParaRPr lang="en-US" sz="2000" dirty="0" smtClean="0"/>
          </a:p>
          <a:p>
            <a:endParaRPr lang="en-US" sz="2000" dirty="0" smtClean="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sp>
        <p:nvSpPr>
          <p:cNvPr id="8" name="Oval 7"/>
          <p:cNvSpPr/>
          <p:nvPr/>
        </p:nvSpPr>
        <p:spPr>
          <a:xfrm>
            <a:off x="762000" y="3962400"/>
            <a:ext cx="1939637" cy="19581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2156692" y="4027054"/>
            <a:ext cx="157018" cy="17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558474" y="4581236"/>
            <a:ext cx="180109" cy="10621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703348535"/>
              </p:ext>
            </p:extLst>
          </p:nvPr>
        </p:nvGraphicFramePr>
        <p:xfrm>
          <a:off x="2710731" y="4593070"/>
          <a:ext cx="165100" cy="203200"/>
        </p:xfrm>
        <a:graphic>
          <a:graphicData uri="http://schemas.openxmlformats.org/presentationml/2006/ole">
            <mc:AlternateContent xmlns:mc="http://schemas.openxmlformats.org/markup-compatibility/2006">
              <mc:Choice xmlns:v="urn:schemas-microsoft-com:vml" Requires="v">
                <p:oleObj spid="_x0000_s602511" name="Equation" r:id="rId3" imgW="155160" imgH="191880" progId="">
                  <p:embed/>
                </p:oleObj>
              </mc:Choice>
              <mc:Fallback>
                <p:oleObj name="Equation" r:id="rId3" imgW="155160" imgH="191880" progId="">
                  <p:embed/>
                  <p:pic>
                    <p:nvPicPr>
                      <p:cNvPr id="0" name="Picture 3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731" y="4593070"/>
                        <a:ext cx="1651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1716" name="Object 4"/>
          <p:cNvGraphicFramePr>
            <a:graphicFrameLocks noChangeAspect="1"/>
          </p:cNvGraphicFramePr>
          <p:nvPr>
            <p:extLst>
              <p:ext uri="{D42A27DB-BD31-4B8C-83A1-F6EECF244321}">
                <p14:modId xmlns:p14="http://schemas.microsoft.com/office/powerpoint/2010/main" val="2496315136"/>
              </p:ext>
            </p:extLst>
          </p:nvPr>
        </p:nvGraphicFramePr>
        <p:xfrm>
          <a:off x="2326556" y="3988233"/>
          <a:ext cx="152400" cy="203200"/>
        </p:xfrm>
        <a:graphic>
          <a:graphicData uri="http://schemas.openxmlformats.org/presentationml/2006/ole">
            <mc:AlternateContent xmlns:mc="http://schemas.openxmlformats.org/markup-compatibility/2006">
              <mc:Choice xmlns:v="urn:schemas-microsoft-com:vml" Requires="v">
                <p:oleObj spid="_x0000_s602512" name="Equation" r:id="rId5" imgW="136800" imgH="191880" progId="">
                  <p:embed/>
                </p:oleObj>
              </mc:Choice>
              <mc:Fallback>
                <p:oleObj name="Equation" r:id="rId5" imgW="136800" imgH="191880" progId="">
                  <p:embed/>
                  <p:pic>
                    <p:nvPicPr>
                      <p:cNvPr id="0" name="Picture 3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6556" y="3988233"/>
                        <a:ext cx="1524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1717" name="Object 5"/>
          <p:cNvGraphicFramePr>
            <a:graphicFrameLocks noChangeAspect="1"/>
          </p:cNvGraphicFramePr>
          <p:nvPr>
            <p:extLst>
              <p:ext uri="{D42A27DB-BD31-4B8C-83A1-F6EECF244321}">
                <p14:modId xmlns:p14="http://schemas.microsoft.com/office/powerpoint/2010/main" val="2713492397"/>
              </p:ext>
            </p:extLst>
          </p:nvPr>
        </p:nvGraphicFramePr>
        <p:xfrm>
          <a:off x="5105400" y="4876800"/>
          <a:ext cx="2272079" cy="533400"/>
        </p:xfrm>
        <a:graphic>
          <a:graphicData uri="http://schemas.openxmlformats.org/presentationml/2006/ole">
            <mc:AlternateContent xmlns:mc="http://schemas.openxmlformats.org/markup-compatibility/2006">
              <mc:Choice xmlns:v="urn:schemas-microsoft-com:vml" Requires="v">
                <p:oleObj spid="_x0000_s602513" name="Equation" r:id="rId7" imgW="950760" imgH="219240" progId="">
                  <p:embed/>
                </p:oleObj>
              </mc:Choice>
              <mc:Fallback>
                <p:oleObj name="Equation" r:id="rId7" imgW="950760" imgH="219240" progId="">
                  <p:embed/>
                  <p:pic>
                    <p:nvPicPr>
                      <p:cNvPr id="0" name="Picture 37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4876800"/>
                        <a:ext cx="2272079"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2"/>
          <p:cNvGraphicFramePr>
            <a:graphicFrameLocks noChangeAspect="1"/>
          </p:cNvGraphicFramePr>
          <p:nvPr>
            <p:extLst>
              <p:ext uri="{D42A27DB-BD31-4B8C-83A1-F6EECF244321}">
                <p14:modId xmlns:p14="http://schemas.microsoft.com/office/powerpoint/2010/main" val="904497793"/>
              </p:ext>
            </p:extLst>
          </p:nvPr>
        </p:nvGraphicFramePr>
        <p:xfrm>
          <a:off x="685800" y="1447800"/>
          <a:ext cx="8153400" cy="763788"/>
        </p:xfrm>
        <a:graphic>
          <a:graphicData uri="http://schemas.openxmlformats.org/presentationml/2006/ole">
            <mc:AlternateContent xmlns:mc="http://schemas.openxmlformats.org/markup-compatibility/2006">
              <mc:Choice xmlns:v="urn:schemas-microsoft-com:vml" Requires="v">
                <p:oleObj spid="_x0000_s602514" name="Equation" r:id="rId9" imgW="5960880" imgH="548280" progId="">
                  <p:embed/>
                </p:oleObj>
              </mc:Choice>
              <mc:Fallback>
                <p:oleObj name="Equation" r:id="rId9" imgW="5960880" imgH="548280" progId="">
                  <p:embed/>
                  <p:pic>
                    <p:nvPicPr>
                      <p:cNvPr id="0" name="Picture 38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 y="1447800"/>
                        <a:ext cx="8153400" cy="763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Straight Arrow Connector 8"/>
          <p:cNvCxnSpPr/>
          <p:nvPr/>
        </p:nvCxnSpPr>
        <p:spPr>
          <a:xfrm flipH="1" flipV="1">
            <a:off x="2207493" y="4151745"/>
            <a:ext cx="304800" cy="4572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4274774981"/>
              </p:ext>
            </p:extLst>
          </p:nvPr>
        </p:nvGraphicFramePr>
        <p:xfrm>
          <a:off x="3048000" y="3505200"/>
          <a:ext cx="2133600" cy="914400"/>
        </p:xfrm>
        <a:graphic>
          <a:graphicData uri="http://schemas.openxmlformats.org/presentationml/2006/ole">
            <mc:AlternateContent xmlns:mc="http://schemas.openxmlformats.org/markup-compatibility/2006">
              <mc:Choice xmlns:v="urn:schemas-microsoft-com:vml" Requires="v">
                <p:oleObj spid="_x0000_s602515" name="Equation" r:id="rId11" imgW="1325520" imgH="557640" progId="">
                  <p:embed/>
                </p:oleObj>
              </mc:Choice>
              <mc:Fallback>
                <p:oleObj name="Equation" r:id="rId11" imgW="1325520" imgH="557640" progId="">
                  <p:embed/>
                  <p:pic>
                    <p:nvPicPr>
                      <p:cNvPr id="0" name="Picture 38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0" y="3505200"/>
                        <a:ext cx="2133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Straight Arrow Connector 15"/>
          <p:cNvCxnSpPr/>
          <p:nvPr/>
        </p:nvCxnSpPr>
        <p:spPr>
          <a:xfrm flipH="1">
            <a:off x="2590800" y="4038600"/>
            <a:ext cx="381000" cy="2286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2069953617"/>
              </p:ext>
            </p:extLst>
          </p:nvPr>
        </p:nvGraphicFramePr>
        <p:xfrm>
          <a:off x="3124200" y="4571999"/>
          <a:ext cx="381000" cy="435429"/>
        </p:xfrm>
        <a:graphic>
          <a:graphicData uri="http://schemas.openxmlformats.org/presentationml/2006/ole">
            <mc:AlternateContent xmlns:mc="http://schemas.openxmlformats.org/markup-compatibility/2006">
              <mc:Choice xmlns:v="urn:schemas-microsoft-com:vml" Requires="v">
                <p:oleObj spid="_x0000_s602516" name="Equation" r:id="rId13" imgW="164520" imgH="191880" progId="">
                  <p:embed/>
                </p:oleObj>
              </mc:Choice>
              <mc:Fallback>
                <p:oleObj name="Equation" r:id="rId13" imgW="164520" imgH="191880" progId="">
                  <p:embed/>
                  <p:pic>
                    <p:nvPicPr>
                      <p:cNvPr id="0" name="Picture 38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200" y="4571999"/>
                        <a:ext cx="381000" cy="4354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5" name="Straight Arrow Connector 24"/>
          <p:cNvCxnSpPr>
            <a:stCxn id="17" idx="1"/>
          </p:cNvCxnSpPr>
          <p:nvPr/>
        </p:nvCxnSpPr>
        <p:spPr>
          <a:xfrm flipH="1" flipV="1">
            <a:off x="2819400" y="4648200"/>
            <a:ext cx="304800" cy="14151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7" name="Object 26"/>
          <p:cNvGraphicFramePr>
            <a:graphicFrameLocks noChangeAspect="1"/>
          </p:cNvGraphicFramePr>
          <p:nvPr>
            <p:extLst>
              <p:ext uri="{D42A27DB-BD31-4B8C-83A1-F6EECF244321}">
                <p14:modId xmlns:p14="http://schemas.microsoft.com/office/powerpoint/2010/main" val="2362134128"/>
              </p:ext>
            </p:extLst>
          </p:nvPr>
        </p:nvGraphicFramePr>
        <p:xfrm>
          <a:off x="2438400" y="3276599"/>
          <a:ext cx="381000" cy="435429"/>
        </p:xfrm>
        <a:graphic>
          <a:graphicData uri="http://schemas.openxmlformats.org/presentationml/2006/ole">
            <mc:AlternateContent xmlns:mc="http://schemas.openxmlformats.org/markup-compatibility/2006">
              <mc:Choice xmlns:v="urn:schemas-microsoft-com:vml" Requires="v">
                <p:oleObj spid="_x0000_s602517" name="Equation" r:id="rId15" imgW="164520" imgH="191880" progId="">
                  <p:embed/>
                </p:oleObj>
              </mc:Choice>
              <mc:Fallback>
                <p:oleObj name="Equation" r:id="rId15" imgW="164520" imgH="191880" progId="">
                  <p:embed/>
                  <p:pic>
                    <p:nvPicPr>
                      <p:cNvPr id="0" name="Picture 38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38400" y="3276599"/>
                        <a:ext cx="381000" cy="4354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8" name="Straight Arrow Connector 27"/>
          <p:cNvCxnSpPr/>
          <p:nvPr/>
        </p:nvCxnSpPr>
        <p:spPr>
          <a:xfrm flipH="1">
            <a:off x="2286000" y="3646714"/>
            <a:ext cx="152400" cy="31568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648200" y="5181600"/>
            <a:ext cx="381000"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667205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the Lattice functions (cont’d)</a:t>
            </a:r>
            <a:endParaRPr lang="en-US" dirty="0"/>
          </a:p>
        </p:txBody>
      </p:sp>
      <p:sp>
        <p:nvSpPr>
          <p:cNvPr id="3" name="Content Placeholder 2"/>
          <p:cNvSpPr>
            <a:spLocks noGrp="1"/>
          </p:cNvSpPr>
          <p:nvPr>
            <p:ph idx="1"/>
          </p:nvPr>
        </p:nvSpPr>
        <p:spPr>
          <a:xfrm>
            <a:off x="503776" y="690226"/>
            <a:ext cx="8251825" cy="390429"/>
          </a:xfrm>
        </p:spPr>
        <p:txBody>
          <a:bodyPr/>
          <a:lstStyle/>
          <a:p>
            <a:r>
              <a:rPr lang="en-US" sz="1800" dirty="0" smtClean="0"/>
              <a:t>Using</a:t>
            </a:r>
          </a:p>
          <a:p>
            <a:endParaRPr lang="en-US" sz="1800" dirty="0" smtClean="0"/>
          </a:p>
          <a:p>
            <a:r>
              <a:rPr lang="en-US" sz="1800" dirty="0" smtClean="0"/>
              <a:t>We can now evolve the </a:t>
            </a:r>
            <a:r>
              <a:rPr lang="en-US" sz="1800" b="1" dirty="0" smtClean="0"/>
              <a:t>J</a:t>
            </a:r>
            <a:r>
              <a:rPr lang="en-US" sz="1800" dirty="0" smtClean="0"/>
              <a:t> matrix at any point as</a:t>
            </a:r>
          </a:p>
          <a:p>
            <a:endParaRPr lang="en-US" sz="1800" dirty="0" smtClean="0"/>
          </a:p>
          <a:p>
            <a:endParaRPr lang="en-US" sz="1800" dirty="0" smtClean="0"/>
          </a:p>
          <a:p>
            <a:endParaRPr lang="en-US" sz="1800" dirty="0" smtClean="0"/>
          </a:p>
          <a:p>
            <a:r>
              <a:rPr lang="en-US" sz="1800" dirty="0" smtClean="0"/>
              <a:t>Multiplying this mess out and gathering terms, we get</a:t>
            </a:r>
          </a:p>
          <a:p>
            <a:pPr>
              <a:buNone/>
            </a:pPr>
            <a:endParaRPr lang="en-US" sz="1800" dirty="0" smtClean="0"/>
          </a:p>
          <a:p>
            <a:pPr>
              <a:buNone/>
            </a:pPr>
            <a:endParaRPr lang="en-US" sz="1800" dirty="0" smtClean="0"/>
          </a:p>
          <a:p>
            <a:endParaRPr lang="en-US" sz="1800" dirty="0" smtClean="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graphicFrame>
        <p:nvGraphicFramePr>
          <p:cNvPr id="372745" name="Object 9"/>
          <p:cNvGraphicFramePr>
            <a:graphicFrameLocks noChangeAspect="1"/>
          </p:cNvGraphicFramePr>
          <p:nvPr/>
        </p:nvGraphicFramePr>
        <p:xfrm>
          <a:off x="743673" y="1895042"/>
          <a:ext cx="7389812" cy="774700"/>
        </p:xfrm>
        <a:graphic>
          <a:graphicData uri="http://schemas.openxmlformats.org/presentationml/2006/ole">
            <mc:AlternateContent xmlns:mc="http://schemas.openxmlformats.org/markup-compatibility/2006">
              <mc:Choice xmlns:v="urn:schemas-microsoft-com:vml" Requires="v">
                <p:oleObj spid="_x0000_s603315" name="Equation" r:id="rId3" imgW="4608929" imgH="482278" progId="Equation.3">
                  <p:embed/>
                </p:oleObj>
              </mc:Choice>
              <mc:Fallback>
                <p:oleObj name="Equation" r:id="rId3" imgW="4608929" imgH="482278" progId="Equation.3">
                  <p:embed/>
                  <p:pic>
                    <p:nvPicPr>
                      <p:cNvPr id="0" name="Picture 1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673" y="1895042"/>
                        <a:ext cx="7389812"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2746" name="Object 10"/>
          <p:cNvGraphicFramePr>
            <a:graphicFrameLocks noChangeAspect="1"/>
          </p:cNvGraphicFramePr>
          <p:nvPr/>
        </p:nvGraphicFramePr>
        <p:xfrm>
          <a:off x="1732252" y="625764"/>
          <a:ext cx="5251450" cy="774700"/>
        </p:xfrm>
        <a:graphic>
          <a:graphicData uri="http://schemas.openxmlformats.org/presentationml/2006/ole">
            <mc:AlternateContent xmlns:mc="http://schemas.openxmlformats.org/markup-compatibility/2006">
              <mc:Choice xmlns:v="urn:schemas-microsoft-com:vml" Requires="v">
                <p:oleObj spid="_x0000_s603316" name="Equation" r:id="rId5" imgW="3276187" imgH="482278" progId="Equation.3">
                  <p:embed/>
                </p:oleObj>
              </mc:Choice>
              <mc:Fallback>
                <p:oleObj name="Equation" r:id="rId5" imgW="3276187" imgH="482278" progId="Equation.3">
                  <p:embed/>
                  <p:pic>
                    <p:nvPicPr>
                      <p:cNvPr id="0" name="Picture 1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2252" y="625764"/>
                        <a:ext cx="525145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2748" name="Object 12"/>
          <p:cNvGraphicFramePr>
            <a:graphicFrameLocks noChangeAspect="1"/>
          </p:cNvGraphicFramePr>
          <p:nvPr/>
        </p:nvGraphicFramePr>
        <p:xfrm>
          <a:off x="749876" y="3232871"/>
          <a:ext cx="7661191" cy="1422255"/>
        </p:xfrm>
        <a:graphic>
          <a:graphicData uri="http://schemas.openxmlformats.org/presentationml/2006/ole">
            <mc:AlternateContent xmlns:mc="http://schemas.openxmlformats.org/markup-compatibility/2006">
              <mc:Choice xmlns:v="urn:schemas-microsoft-com:vml" Requires="v">
                <p:oleObj spid="_x0000_s603317" name="Equation" r:id="rId7" imgW="3834527" imgH="711016" progId="">
                  <p:embed/>
                </p:oleObj>
              </mc:Choice>
              <mc:Fallback>
                <p:oleObj name="Equation" r:id="rId7" imgW="3834527" imgH="711016" progId="">
                  <p:embed/>
                  <p:pic>
                    <p:nvPicPr>
                      <p:cNvPr id="0" name="Picture 1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876" y="3232871"/>
                        <a:ext cx="7661191" cy="14222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22"/>
          <p:cNvSpPr/>
          <p:nvPr/>
        </p:nvSpPr>
        <p:spPr>
          <a:xfrm>
            <a:off x="655782" y="3232727"/>
            <a:ext cx="7841672" cy="1468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15135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a:xfrm>
            <a:off x="503776" y="690226"/>
            <a:ext cx="8251825" cy="408902"/>
          </a:xfrm>
        </p:spPr>
        <p:txBody>
          <a:bodyPr/>
          <a:lstStyle/>
          <a:p>
            <a:r>
              <a:rPr lang="en-US" sz="2000" dirty="0" smtClean="0"/>
              <a:t>Drift of length L:</a:t>
            </a:r>
          </a:p>
          <a:p>
            <a:endParaRPr lang="en-US" sz="2000" dirty="0" smtClean="0"/>
          </a:p>
          <a:p>
            <a:endParaRPr lang="en-US" sz="2000" dirty="0" smtClean="0"/>
          </a:p>
          <a:p>
            <a:endParaRPr lang="en-US" sz="2000" dirty="0" smtClean="0"/>
          </a:p>
          <a:p>
            <a:endParaRPr lang="en-US" sz="2000" dirty="0" smtClean="0"/>
          </a:p>
          <a:p>
            <a:r>
              <a:rPr lang="en-US" sz="2000" dirty="0" smtClean="0"/>
              <a:t>Thin focusing (defocusing) lens:</a:t>
            </a:r>
            <a:endParaRPr lang="en-US" sz="20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graphicFrame>
        <p:nvGraphicFramePr>
          <p:cNvPr id="373762" name="Object 2"/>
          <p:cNvGraphicFramePr>
            <a:graphicFrameLocks noChangeAspect="1"/>
          </p:cNvGraphicFramePr>
          <p:nvPr>
            <p:extLst>
              <p:ext uri="{D42A27DB-BD31-4B8C-83A1-F6EECF244321}">
                <p14:modId xmlns:p14="http://schemas.microsoft.com/office/powerpoint/2010/main" val="3687000309"/>
              </p:ext>
            </p:extLst>
          </p:nvPr>
        </p:nvGraphicFramePr>
        <p:xfrm>
          <a:off x="533399" y="1114425"/>
          <a:ext cx="8609013" cy="1280422"/>
        </p:xfrm>
        <a:graphic>
          <a:graphicData uri="http://schemas.openxmlformats.org/presentationml/2006/ole">
            <mc:AlternateContent xmlns:mc="http://schemas.openxmlformats.org/markup-compatibility/2006">
              <mc:Choice xmlns:v="urn:schemas-microsoft-com:vml" Requires="v">
                <p:oleObj spid="_x0000_s604284" name="Equation" r:id="rId3" imgW="5357520" imgH="786240" progId="">
                  <p:embed/>
                </p:oleObj>
              </mc:Choice>
              <mc:Fallback>
                <p:oleObj name="Equation" r:id="rId3" imgW="5357520" imgH="786240" progId="">
                  <p:embed/>
                  <p:pic>
                    <p:nvPicPr>
                      <p:cNvPr id="0" name="Picture 1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399" y="1114425"/>
                        <a:ext cx="8609013" cy="12804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3763" name="Object 3"/>
          <p:cNvGraphicFramePr>
            <a:graphicFrameLocks noChangeAspect="1"/>
          </p:cNvGraphicFramePr>
          <p:nvPr>
            <p:extLst>
              <p:ext uri="{D42A27DB-BD31-4B8C-83A1-F6EECF244321}">
                <p14:modId xmlns:p14="http://schemas.microsoft.com/office/powerpoint/2010/main" val="2176555514"/>
              </p:ext>
            </p:extLst>
          </p:nvPr>
        </p:nvGraphicFramePr>
        <p:xfrm>
          <a:off x="990600" y="3080936"/>
          <a:ext cx="7756236" cy="1755404"/>
        </p:xfrm>
        <a:graphic>
          <a:graphicData uri="http://schemas.openxmlformats.org/presentationml/2006/ole">
            <mc:AlternateContent xmlns:mc="http://schemas.openxmlformats.org/markup-compatibility/2006">
              <mc:Choice xmlns:v="urn:schemas-microsoft-com:vml" Requires="v">
                <p:oleObj spid="_x0000_s604285" name="Equation" r:id="rId5" imgW="4494835" imgH="1015816" progId="">
                  <p:embed/>
                </p:oleObj>
              </mc:Choice>
              <mc:Fallback>
                <p:oleObj name="Equation" r:id="rId5" imgW="4494835" imgH="1015816" progId="">
                  <p:embed/>
                  <p:pic>
                    <p:nvPicPr>
                      <p:cNvPr id="0" name="Picture 1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3080936"/>
                        <a:ext cx="7756236" cy="17554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6995232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on: Equations of Motion</a:t>
            </a:r>
            <a:endParaRPr lang="en-US" dirty="0"/>
          </a:p>
        </p:txBody>
      </p:sp>
      <p:sp>
        <p:nvSpPr>
          <p:cNvPr id="3" name="Content Placeholder 2"/>
          <p:cNvSpPr>
            <a:spLocks noGrp="1"/>
          </p:cNvSpPr>
          <p:nvPr>
            <p:ph idx="1"/>
          </p:nvPr>
        </p:nvSpPr>
        <p:spPr>
          <a:xfrm>
            <a:off x="485303" y="560917"/>
            <a:ext cx="8251825" cy="556684"/>
          </a:xfrm>
        </p:spPr>
        <p:txBody>
          <a:bodyPr/>
          <a:lstStyle/>
          <a:p>
            <a:r>
              <a:rPr lang="en-US" sz="2000" dirty="0"/>
              <a:t>For the moment, we will consider </a:t>
            </a:r>
            <a:r>
              <a:rPr lang="en-US" sz="2000" dirty="0" smtClean="0"/>
              <a:t>curvature </a:t>
            </a:r>
            <a:r>
              <a:rPr lang="en-US" sz="2000" dirty="0"/>
              <a:t>in the horizontal (</a:t>
            </a:r>
            <a:r>
              <a:rPr lang="en-US" sz="2000" i="1" dirty="0"/>
              <a:t>x</a:t>
            </a:r>
            <a:r>
              <a:rPr lang="en-US" sz="2000" dirty="0"/>
              <a:t>) plane, with a reference trajectory established by the dipole fields.  </a:t>
            </a:r>
          </a:p>
          <a:p>
            <a:endParaRPr lang="en-US" sz="2000" dirty="0" smtClean="0"/>
          </a:p>
          <a:p>
            <a:endParaRPr lang="en-US" sz="2000" dirty="0"/>
          </a:p>
          <a:p>
            <a:endParaRPr lang="en-US" sz="2000" dirty="0" smtClean="0"/>
          </a:p>
          <a:p>
            <a:endParaRPr lang="en-US" sz="2000" dirty="0" smtClean="0"/>
          </a:p>
          <a:p>
            <a:r>
              <a:rPr lang="en-US" sz="2000" dirty="0" smtClean="0"/>
              <a:t>General equation of motion (considering only transverse fields!)</a:t>
            </a:r>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r>
              <a:rPr lang="en-US" sz="2000" dirty="0" smtClean="0"/>
              <a:t>We must solve this in the curving coordinate system</a:t>
            </a:r>
          </a:p>
          <a:p>
            <a:pPr lvl="1"/>
            <a:r>
              <a:rPr lang="en-US" sz="1600" dirty="0" smtClean="0"/>
              <a:t>Messy but straightforward</a:t>
            </a:r>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sp>
        <p:nvSpPr>
          <p:cNvPr id="8" name="Arc 7"/>
          <p:cNvSpPr/>
          <p:nvPr/>
        </p:nvSpPr>
        <p:spPr>
          <a:xfrm>
            <a:off x="685800" y="1524000"/>
            <a:ext cx="4858327" cy="1108364"/>
          </a:xfrm>
          <a:prstGeom prst="arc">
            <a:avLst>
              <a:gd name="adj1" fmla="val 5547893"/>
              <a:gd name="adj2" fmla="val 13224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flipV="1">
            <a:off x="731982" y="1597891"/>
            <a:ext cx="360219" cy="175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096820" y="1450109"/>
            <a:ext cx="13853" cy="3278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87584" y="1616364"/>
            <a:ext cx="411017" cy="1524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2655196826"/>
              </p:ext>
            </p:extLst>
          </p:nvPr>
        </p:nvGraphicFramePr>
        <p:xfrm>
          <a:off x="658957" y="1407535"/>
          <a:ext cx="127000" cy="177800"/>
        </p:xfrm>
        <a:graphic>
          <a:graphicData uri="http://schemas.openxmlformats.org/presentationml/2006/ole">
            <mc:AlternateContent xmlns:mc="http://schemas.openxmlformats.org/markup-compatibility/2006">
              <mc:Choice xmlns:v="urn:schemas-microsoft-com:vml" Requires="v">
                <p:oleObj spid="_x0000_s362278" name="Equation" r:id="rId3" imgW="126542" imgH="177708" progId="Equation.3">
                  <p:embed/>
                </p:oleObj>
              </mc:Choice>
              <mc:Fallback>
                <p:oleObj name="Equation" r:id="rId3" imgW="126542" imgH="177708" progId="Equation.3">
                  <p:embed/>
                  <p:pic>
                    <p:nvPicPr>
                      <p:cNvPr id="0" name="Picture 7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57" y="1407535"/>
                        <a:ext cx="1270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0451" name="Object 3"/>
          <p:cNvGraphicFramePr>
            <a:graphicFrameLocks noChangeAspect="1"/>
          </p:cNvGraphicFramePr>
          <p:nvPr>
            <p:extLst>
              <p:ext uri="{D42A27DB-BD31-4B8C-83A1-F6EECF244321}">
                <p14:modId xmlns:p14="http://schemas.microsoft.com/office/powerpoint/2010/main" val="1453106806"/>
              </p:ext>
            </p:extLst>
          </p:nvPr>
        </p:nvGraphicFramePr>
        <p:xfrm>
          <a:off x="1052657" y="1280535"/>
          <a:ext cx="139700" cy="203200"/>
        </p:xfrm>
        <a:graphic>
          <a:graphicData uri="http://schemas.openxmlformats.org/presentationml/2006/ole">
            <mc:AlternateContent xmlns:mc="http://schemas.openxmlformats.org/markup-compatibility/2006">
              <mc:Choice xmlns:v="urn:schemas-microsoft-com:vml" Requires="v">
                <p:oleObj spid="_x0000_s362279" name="Equation" r:id="rId5" imgW="139363" imgH="203261" progId="Equation.3">
                  <p:embed/>
                </p:oleObj>
              </mc:Choice>
              <mc:Fallback>
                <p:oleObj name="Equation" r:id="rId5" imgW="139363" imgH="203261" progId="Equation.3">
                  <p:embed/>
                  <p:pic>
                    <p:nvPicPr>
                      <p:cNvPr id="0" name="Picture 7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657" y="1280535"/>
                        <a:ext cx="1397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0452" name="Object 4"/>
          <p:cNvGraphicFramePr>
            <a:graphicFrameLocks noChangeAspect="1"/>
          </p:cNvGraphicFramePr>
          <p:nvPr>
            <p:extLst>
              <p:ext uri="{D42A27DB-BD31-4B8C-83A1-F6EECF244321}">
                <p14:modId xmlns:p14="http://schemas.microsoft.com/office/powerpoint/2010/main" val="2369394803"/>
              </p:ext>
            </p:extLst>
          </p:nvPr>
        </p:nvGraphicFramePr>
        <p:xfrm>
          <a:off x="1508270" y="1502785"/>
          <a:ext cx="114300" cy="177800"/>
        </p:xfrm>
        <a:graphic>
          <a:graphicData uri="http://schemas.openxmlformats.org/presentationml/2006/ole">
            <mc:AlternateContent xmlns:mc="http://schemas.openxmlformats.org/markup-compatibility/2006">
              <mc:Choice xmlns:v="urn:schemas-microsoft-com:vml" Requires="v">
                <p:oleObj spid="_x0000_s362280" name="Equation" r:id="rId7" imgW="113887" imgH="177708" progId="Equation.3">
                  <p:embed/>
                </p:oleObj>
              </mc:Choice>
              <mc:Fallback>
                <p:oleObj name="Equation" r:id="rId7" imgW="113887" imgH="177708" progId="Equation.3">
                  <p:embed/>
                  <p:pic>
                    <p:nvPicPr>
                      <p:cNvPr id="0" name="Picture 7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8270" y="1502785"/>
                        <a:ext cx="114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477357872"/>
              </p:ext>
            </p:extLst>
          </p:nvPr>
        </p:nvGraphicFramePr>
        <p:xfrm>
          <a:off x="990600" y="3429000"/>
          <a:ext cx="6739163" cy="1757363"/>
        </p:xfrm>
        <a:graphic>
          <a:graphicData uri="http://schemas.openxmlformats.org/presentationml/2006/ole">
            <mc:AlternateContent xmlns:mc="http://schemas.openxmlformats.org/markup-compatibility/2006">
              <mc:Choice xmlns:v="urn:schemas-microsoft-com:vml" Requires="v">
                <p:oleObj spid="_x0000_s362281" name="Equation" r:id="rId9" imgW="4380742" imgH="1142587" progId="Equation.3">
                  <p:embed/>
                </p:oleObj>
              </mc:Choice>
              <mc:Fallback>
                <p:oleObj name="Equation" r:id="rId9" imgW="4380742" imgH="1142587" progId="Equation.3">
                  <p:embed/>
                  <p:pic>
                    <p:nvPicPr>
                      <p:cNvPr id="0" name="Picture 7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600" y="3429000"/>
                        <a:ext cx="6739163" cy="175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Arc 21"/>
          <p:cNvSpPr/>
          <p:nvPr/>
        </p:nvSpPr>
        <p:spPr>
          <a:xfrm flipH="1">
            <a:off x="6079837" y="1542473"/>
            <a:ext cx="2096654" cy="81279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flipH="1" flipV="1">
            <a:off x="6153728" y="1533236"/>
            <a:ext cx="1089892" cy="8128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360454" name="Object 6"/>
          <p:cNvGraphicFramePr>
            <a:graphicFrameLocks noChangeAspect="1"/>
          </p:cNvGraphicFramePr>
          <p:nvPr>
            <p:extLst>
              <p:ext uri="{D42A27DB-BD31-4B8C-83A1-F6EECF244321}">
                <p14:modId xmlns:p14="http://schemas.microsoft.com/office/powerpoint/2010/main" val="181526671"/>
              </p:ext>
            </p:extLst>
          </p:nvPr>
        </p:nvGraphicFramePr>
        <p:xfrm>
          <a:off x="6481763" y="2070965"/>
          <a:ext cx="152400" cy="165100"/>
        </p:xfrm>
        <a:graphic>
          <a:graphicData uri="http://schemas.openxmlformats.org/presentationml/2006/ole">
            <mc:AlternateContent xmlns:mc="http://schemas.openxmlformats.org/markup-compatibility/2006">
              <mc:Choice xmlns:v="urn:schemas-microsoft-com:vml" Requires="v">
                <p:oleObj spid="_x0000_s362282" name="Equation" r:id="rId11" imgW="152216" imgH="164901" progId="Equation.3">
                  <p:embed/>
                </p:oleObj>
              </mc:Choice>
              <mc:Fallback>
                <p:oleObj name="Equation" r:id="rId11" imgW="152216" imgH="164901" progId="Equation.3">
                  <p:embed/>
                  <p:pic>
                    <p:nvPicPr>
                      <p:cNvPr id="0" name="Picture 78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81763" y="2070965"/>
                        <a:ext cx="1524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6" name="Straight Arrow Connector 25"/>
          <p:cNvCxnSpPr/>
          <p:nvPr/>
        </p:nvCxnSpPr>
        <p:spPr>
          <a:xfrm flipH="1" flipV="1">
            <a:off x="6560128" y="1385454"/>
            <a:ext cx="734294" cy="100214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6172201" y="1847272"/>
            <a:ext cx="1108363" cy="5449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60455" name="Object 7"/>
          <p:cNvGraphicFramePr>
            <a:graphicFrameLocks noChangeAspect="1"/>
          </p:cNvGraphicFramePr>
          <p:nvPr>
            <p:extLst>
              <p:ext uri="{D42A27DB-BD31-4B8C-83A1-F6EECF244321}">
                <p14:modId xmlns:p14="http://schemas.microsoft.com/office/powerpoint/2010/main" val="3443882319"/>
              </p:ext>
            </p:extLst>
          </p:nvPr>
        </p:nvGraphicFramePr>
        <p:xfrm>
          <a:off x="6677748" y="1320655"/>
          <a:ext cx="584200" cy="177800"/>
        </p:xfrm>
        <a:graphic>
          <a:graphicData uri="http://schemas.openxmlformats.org/presentationml/2006/ole">
            <mc:AlternateContent xmlns:mc="http://schemas.openxmlformats.org/markup-compatibility/2006">
              <mc:Choice xmlns:v="urn:schemas-microsoft-com:vml" Requires="v">
                <p:oleObj spid="_x0000_s362283" name="Equation" r:id="rId13" imgW="583542" imgH="177815" progId="Equation.3">
                  <p:embed/>
                </p:oleObj>
              </mc:Choice>
              <mc:Fallback>
                <p:oleObj name="Equation" r:id="rId13" imgW="583542" imgH="177815" progId="Equation.3">
                  <p:embed/>
                  <p:pic>
                    <p:nvPicPr>
                      <p:cNvPr id="0" name="Picture 78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77748" y="1320655"/>
                        <a:ext cx="5842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0456" name="Object 8"/>
          <p:cNvGraphicFramePr>
            <a:graphicFrameLocks noChangeAspect="1"/>
          </p:cNvGraphicFramePr>
          <p:nvPr>
            <p:extLst>
              <p:ext uri="{D42A27DB-BD31-4B8C-83A1-F6EECF244321}">
                <p14:modId xmlns:p14="http://schemas.microsoft.com/office/powerpoint/2010/main" val="994884454"/>
              </p:ext>
            </p:extLst>
          </p:nvPr>
        </p:nvGraphicFramePr>
        <p:xfrm>
          <a:off x="6590146" y="1716953"/>
          <a:ext cx="241300" cy="177800"/>
        </p:xfrm>
        <a:graphic>
          <a:graphicData uri="http://schemas.openxmlformats.org/presentationml/2006/ole">
            <mc:AlternateContent xmlns:mc="http://schemas.openxmlformats.org/markup-compatibility/2006">
              <mc:Choice xmlns:v="urn:schemas-microsoft-com:vml" Requires="v">
                <p:oleObj spid="_x0000_s362284" name="Equation" r:id="rId15" imgW="240979" imgH="177708" progId="Equation.3">
                  <p:embed/>
                </p:oleObj>
              </mc:Choice>
              <mc:Fallback>
                <p:oleObj name="Equation" r:id="rId15" imgW="240979" imgH="177708" progId="Equation.3">
                  <p:embed/>
                  <p:pic>
                    <p:nvPicPr>
                      <p:cNvPr id="0" name="Picture 79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0146" y="1716953"/>
                        <a:ext cx="241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TextBox 37"/>
          <p:cNvSpPr txBox="1"/>
          <p:nvPr/>
        </p:nvSpPr>
        <p:spPr>
          <a:xfrm>
            <a:off x="7603836" y="1542473"/>
            <a:ext cx="1440873" cy="253916"/>
          </a:xfrm>
          <a:prstGeom prst="rect">
            <a:avLst/>
          </a:prstGeom>
          <a:noFill/>
        </p:spPr>
        <p:txBody>
          <a:bodyPr wrap="square" rtlCol="0">
            <a:spAutoFit/>
          </a:bodyPr>
          <a:lstStyle/>
          <a:p>
            <a:r>
              <a:rPr lang="en-US" sz="1050" dirty="0" smtClean="0">
                <a:latin typeface="+mn-lt"/>
              </a:rPr>
              <a:t>Reference trajectory</a:t>
            </a:r>
          </a:p>
        </p:txBody>
      </p:sp>
      <p:cxnSp>
        <p:nvCxnSpPr>
          <p:cNvPr id="40" name="Straight Arrow Connector 39"/>
          <p:cNvCxnSpPr>
            <a:stCxn id="38" idx="1"/>
          </p:cNvCxnSpPr>
          <p:nvPr/>
        </p:nvCxnSpPr>
        <p:spPr>
          <a:xfrm flipH="1" flipV="1">
            <a:off x="7197437" y="1588654"/>
            <a:ext cx="406399" cy="807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23509" y="1380836"/>
            <a:ext cx="1440873" cy="253916"/>
          </a:xfrm>
          <a:prstGeom prst="rect">
            <a:avLst/>
          </a:prstGeom>
          <a:noFill/>
        </p:spPr>
        <p:txBody>
          <a:bodyPr wrap="square" rtlCol="0">
            <a:spAutoFit/>
          </a:bodyPr>
          <a:lstStyle/>
          <a:p>
            <a:pPr algn="r"/>
            <a:r>
              <a:rPr lang="en-US" sz="1050" dirty="0" smtClean="0">
                <a:latin typeface="+mn-lt"/>
              </a:rPr>
              <a:t>Particle trajectory</a:t>
            </a:r>
          </a:p>
        </p:txBody>
      </p:sp>
      <p:cxnSp>
        <p:nvCxnSpPr>
          <p:cNvPr id="47" name="Straight Arrow Connector 46"/>
          <p:cNvCxnSpPr/>
          <p:nvPr/>
        </p:nvCxnSpPr>
        <p:spPr>
          <a:xfrm flipV="1">
            <a:off x="6181437" y="1394690"/>
            <a:ext cx="387927" cy="1108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5964382" y="1487054"/>
            <a:ext cx="170873" cy="22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28800" y="1752600"/>
            <a:ext cx="2590800" cy="646331"/>
          </a:xfrm>
          <a:prstGeom prst="rect">
            <a:avLst/>
          </a:prstGeom>
          <a:noFill/>
        </p:spPr>
        <p:txBody>
          <a:bodyPr wrap="square" rtlCol="0">
            <a:spAutoFit/>
          </a:bodyPr>
          <a:lstStyle/>
          <a:p>
            <a:r>
              <a:rPr lang="en-US" sz="1800" dirty="0" smtClean="0">
                <a:solidFill>
                  <a:srgbClr val="C00000"/>
                </a:solidFill>
                <a:latin typeface="+mn-lt"/>
              </a:rPr>
              <a:t>s is motion along </a:t>
            </a:r>
            <a:r>
              <a:rPr lang="en-US" sz="1800" i="1" dirty="0" smtClean="0">
                <a:solidFill>
                  <a:srgbClr val="C00000"/>
                </a:solidFill>
                <a:latin typeface="+mn-lt"/>
              </a:rPr>
              <a:t>nominal</a:t>
            </a:r>
            <a:r>
              <a:rPr lang="en-US" sz="1800" dirty="0" smtClean="0">
                <a:solidFill>
                  <a:srgbClr val="C00000"/>
                </a:solidFill>
                <a:latin typeface="+mn-lt"/>
              </a:rPr>
              <a:t> trajectory</a:t>
            </a:r>
          </a:p>
        </p:txBody>
      </p:sp>
      <p:cxnSp>
        <p:nvCxnSpPr>
          <p:cNvPr id="19" name="Straight Arrow Connector 18"/>
          <p:cNvCxnSpPr/>
          <p:nvPr/>
        </p:nvCxnSpPr>
        <p:spPr>
          <a:xfrm flipH="1" flipV="1">
            <a:off x="1371600" y="1752600"/>
            <a:ext cx="228600" cy="1524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343400" y="3429000"/>
            <a:ext cx="4800600" cy="369332"/>
          </a:xfrm>
          <a:prstGeom prst="rect">
            <a:avLst/>
          </a:prstGeom>
          <a:noFill/>
        </p:spPr>
        <p:txBody>
          <a:bodyPr wrap="square" rtlCol="0">
            <a:spAutoFit/>
          </a:bodyPr>
          <a:lstStyle/>
          <a:p>
            <a:r>
              <a:rPr lang="en-US" sz="1800" dirty="0" smtClean="0">
                <a:solidFill>
                  <a:srgbClr val="C00000"/>
                </a:solidFill>
                <a:latin typeface="+mn-lt"/>
              </a:rPr>
              <a:t>Transverse acceleration = </a:t>
            </a:r>
            <a:r>
              <a:rPr lang="el-GR" sz="1800" dirty="0" smtClean="0">
                <a:solidFill>
                  <a:srgbClr val="C00000"/>
                </a:solidFill>
                <a:latin typeface="+mn-lt"/>
              </a:rPr>
              <a:t>γ </a:t>
            </a:r>
            <a:r>
              <a:rPr lang="en-US" sz="1800" dirty="0" smtClean="0">
                <a:solidFill>
                  <a:srgbClr val="C00000"/>
                </a:solidFill>
                <a:latin typeface="+mn-lt"/>
              </a:rPr>
              <a:t>doesn’t change!</a:t>
            </a:r>
          </a:p>
        </p:txBody>
      </p:sp>
      <p:cxnSp>
        <p:nvCxnSpPr>
          <p:cNvPr id="11" name="Straight Arrow Connector 10"/>
          <p:cNvCxnSpPr>
            <a:stCxn id="7" idx="1"/>
          </p:cNvCxnSpPr>
          <p:nvPr/>
        </p:nvCxnSpPr>
        <p:spPr>
          <a:xfrm flipH="1">
            <a:off x="4038600" y="3613666"/>
            <a:ext cx="304800" cy="12013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075" y="0"/>
            <a:ext cx="8262937" cy="441325"/>
          </a:xfrm>
        </p:spPr>
        <p:txBody>
          <a:bodyPr/>
          <a:lstStyle/>
          <a:p>
            <a:r>
              <a:rPr lang="en-US" dirty="0" smtClean="0"/>
              <a:t>Equations of Motion (cont’d)</a:t>
            </a:r>
            <a:endParaRPr lang="en-US" dirty="0"/>
          </a:p>
        </p:txBody>
      </p:sp>
      <p:sp>
        <p:nvSpPr>
          <p:cNvPr id="3" name="Content Placeholder 2"/>
          <p:cNvSpPr>
            <a:spLocks noGrp="1"/>
          </p:cNvSpPr>
          <p:nvPr>
            <p:ph idx="1"/>
          </p:nvPr>
        </p:nvSpPr>
        <p:spPr>
          <a:xfrm>
            <a:off x="457200" y="381000"/>
            <a:ext cx="8251825" cy="593630"/>
          </a:xfrm>
        </p:spPr>
        <p:txBody>
          <a:bodyPr/>
          <a:lstStyle/>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100" dirty="0" smtClean="0"/>
          </a:p>
          <a:p>
            <a:endParaRPr lang="en-US" sz="1800" dirty="0" smtClean="0"/>
          </a:p>
          <a:p>
            <a:r>
              <a:rPr lang="en-US" sz="1800" dirty="0" smtClean="0"/>
              <a:t>We will keep only the first order terms in the magnetic field</a:t>
            </a:r>
          </a:p>
          <a:p>
            <a:endParaRPr lang="en-US" sz="1800" dirty="0" smtClean="0"/>
          </a:p>
          <a:p>
            <a:endParaRPr lang="en-US" sz="1800" dirty="0"/>
          </a:p>
          <a:p>
            <a:endParaRPr lang="en-US" sz="1800" dirty="0" smtClean="0"/>
          </a:p>
          <a:p>
            <a:endParaRPr lang="en-US" sz="1800" dirty="0"/>
          </a:p>
          <a:p>
            <a:r>
              <a:rPr lang="en-US" sz="1800" dirty="0" smtClean="0"/>
              <a:t>Expanding in the rotating coordinate system and keeping first order terms…</a:t>
            </a:r>
          </a:p>
          <a:p>
            <a:pPr>
              <a:buNone/>
            </a:pPr>
            <a:endParaRPr lang="en-US" sz="1800" dirty="0" smtClean="0"/>
          </a:p>
          <a:p>
            <a:pPr>
              <a:buNone/>
            </a:pPr>
            <a:endParaRPr lang="en-US" sz="1800" dirty="0" smtClean="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27</a:t>
            </a:fld>
            <a:endParaRPr lang="en-US"/>
          </a:p>
        </p:txBody>
      </p:sp>
      <p:grpSp>
        <p:nvGrpSpPr>
          <p:cNvPr id="30" name="Group 29"/>
          <p:cNvGrpSpPr>
            <a:grpSpLocks noChangeAspect="1"/>
          </p:cNvGrpSpPr>
          <p:nvPr/>
        </p:nvGrpSpPr>
        <p:grpSpPr>
          <a:xfrm>
            <a:off x="-685800" y="533400"/>
            <a:ext cx="7326513" cy="3893548"/>
            <a:chOff x="2586182" y="683491"/>
            <a:chExt cx="5791201" cy="2992582"/>
          </a:xfrm>
        </p:grpSpPr>
        <p:sp>
          <p:nvSpPr>
            <p:cNvPr id="8" name="Arc 7"/>
            <p:cNvSpPr/>
            <p:nvPr/>
          </p:nvSpPr>
          <p:spPr>
            <a:xfrm>
              <a:off x="3084945" y="1413163"/>
              <a:ext cx="1810327" cy="185651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a:off x="2586182" y="979055"/>
              <a:ext cx="2761671" cy="2697018"/>
            </a:xfrm>
            <a:prstGeom prst="arc">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p:cNvCxnSpPr/>
            <p:nvPr/>
          </p:nvCxnSpPr>
          <p:spPr>
            <a:xfrm flipV="1">
              <a:off x="3962400" y="1597891"/>
              <a:ext cx="535709" cy="73891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71636" y="1616365"/>
              <a:ext cx="1163782" cy="72043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5" name="Object 14"/>
            <p:cNvGraphicFramePr>
              <a:graphicFrameLocks noChangeAspect="1"/>
            </p:cNvGraphicFramePr>
            <p:nvPr/>
          </p:nvGraphicFramePr>
          <p:xfrm>
            <a:off x="4229677" y="1889990"/>
            <a:ext cx="241300" cy="177800"/>
          </p:xfrm>
          <a:graphic>
            <a:graphicData uri="http://schemas.openxmlformats.org/presentationml/2006/ole">
              <mc:AlternateContent xmlns:mc="http://schemas.openxmlformats.org/markup-compatibility/2006">
                <mc:Choice xmlns:v="urn:schemas-microsoft-com:vml" Requires="v">
                  <p:oleObj spid="_x0000_s653556" name="Equation" r:id="rId3" imgW="240979" imgH="177708" progId="Equation.3">
                    <p:embed/>
                  </p:oleObj>
                </mc:Choice>
                <mc:Fallback>
                  <p:oleObj name="Equation" r:id="rId3" imgW="240979" imgH="177708" progId="Equation.3">
                    <p:embed/>
                    <p:pic>
                      <p:nvPicPr>
                        <p:cNvPr id="0" name="Picture 2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677" y="1889990"/>
                          <a:ext cx="2413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2500" name="Object 4"/>
            <p:cNvGraphicFramePr>
              <a:graphicFrameLocks noChangeAspect="1"/>
            </p:cNvGraphicFramePr>
            <p:nvPr/>
          </p:nvGraphicFramePr>
          <p:xfrm>
            <a:off x="4066309" y="1855211"/>
            <a:ext cx="152400" cy="165100"/>
          </p:xfrm>
          <a:graphic>
            <a:graphicData uri="http://schemas.openxmlformats.org/presentationml/2006/ole">
              <mc:AlternateContent xmlns:mc="http://schemas.openxmlformats.org/markup-compatibility/2006">
                <mc:Choice xmlns:v="urn:schemas-microsoft-com:vml" Requires="v">
                  <p:oleObj spid="_x0000_s653557" name="Equation" r:id="rId5" imgW="152216" imgH="164901" progId="Equation.3">
                    <p:embed/>
                  </p:oleObj>
                </mc:Choice>
                <mc:Fallback>
                  <p:oleObj name="Equation" r:id="rId5" imgW="152216" imgH="164901" progId="Equation.3">
                    <p:embed/>
                    <p:pic>
                      <p:nvPicPr>
                        <p:cNvPr id="0" name="Picture 2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6309" y="1855211"/>
                          <a:ext cx="1524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2501" name="Object 5"/>
            <p:cNvGraphicFramePr>
              <a:graphicFrameLocks noChangeAspect="1"/>
            </p:cNvGraphicFramePr>
            <p:nvPr>
              <p:extLst>
                <p:ext uri="{D42A27DB-BD31-4B8C-83A1-F6EECF244321}">
                  <p14:modId xmlns:p14="http://schemas.microsoft.com/office/powerpoint/2010/main" val="996959970"/>
                </p:ext>
              </p:extLst>
            </p:nvPr>
          </p:nvGraphicFramePr>
          <p:xfrm>
            <a:off x="4573833" y="1971972"/>
            <a:ext cx="114300" cy="127000"/>
          </p:xfrm>
          <a:graphic>
            <a:graphicData uri="http://schemas.openxmlformats.org/presentationml/2006/ole">
              <mc:AlternateContent xmlns:mc="http://schemas.openxmlformats.org/markup-compatibility/2006">
                <mc:Choice xmlns:v="urn:schemas-microsoft-com:vml" Requires="v">
                  <p:oleObj spid="_x0000_s653558" name="Equation" r:id="rId7" imgW="114093" imgH="126770" progId="Equation.3">
                    <p:embed/>
                  </p:oleObj>
                </mc:Choice>
                <mc:Fallback>
                  <p:oleObj name="Equation" r:id="rId7" imgW="114093" imgH="126770" progId="Equation.3">
                    <p:embed/>
                    <p:pic>
                      <p:nvPicPr>
                        <p:cNvPr id="0" name="Picture 2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3833" y="1971972"/>
                          <a:ext cx="114300" cy="127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0" name="Straight Connector 19"/>
            <p:cNvCxnSpPr/>
            <p:nvPr/>
          </p:nvCxnSpPr>
          <p:spPr>
            <a:xfrm flipV="1">
              <a:off x="4505542" y="1229736"/>
              <a:ext cx="260855" cy="34730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aphicFrame>
          <p:nvGraphicFramePr>
            <p:cNvPr id="362502" name="Object 6"/>
            <p:cNvGraphicFramePr>
              <a:graphicFrameLocks noChangeAspect="1"/>
            </p:cNvGraphicFramePr>
            <p:nvPr/>
          </p:nvGraphicFramePr>
          <p:xfrm>
            <a:off x="4618759" y="1531361"/>
            <a:ext cx="203200" cy="177800"/>
          </p:xfrm>
          <a:graphic>
            <a:graphicData uri="http://schemas.openxmlformats.org/presentationml/2006/ole">
              <mc:AlternateContent xmlns:mc="http://schemas.openxmlformats.org/markup-compatibility/2006">
                <mc:Choice xmlns:v="urn:schemas-microsoft-com:vml" Requires="v">
                  <p:oleObj spid="_x0000_s653559" name="Equation" r:id="rId9" imgW="202895" imgH="177601" progId="Equation.3">
                    <p:embed/>
                  </p:oleObj>
                </mc:Choice>
                <mc:Fallback>
                  <p:oleObj name="Equation" r:id="rId9" imgW="202895" imgH="177601" progId="Equation.3">
                    <p:embed/>
                    <p:pic>
                      <p:nvPicPr>
                        <p:cNvPr id="0" name="Picture 2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8759" y="1531361"/>
                          <a:ext cx="2032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ight Brace 22"/>
            <p:cNvSpPr/>
            <p:nvPr/>
          </p:nvSpPr>
          <p:spPr>
            <a:xfrm rot="18831047">
              <a:off x="4980007" y="1043391"/>
              <a:ext cx="171450" cy="513286"/>
            </a:xfrm>
            <a:prstGeom prst="rightBrace">
              <a:avLst>
                <a:gd name="adj1" fmla="val 8333"/>
                <a:gd name="adj2" fmla="val 5180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62503" name="Object 7"/>
            <p:cNvGraphicFramePr>
              <a:graphicFrameLocks noChangeAspect="1"/>
            </p:cNvGraphicFramePr>
            <p:nvPr/>
          </p:nvGraphicFramePr>
          <p:xfrm>
            <a:off x="5007698" y="994785"/>
            <a:ext cx="711200" cy="228600"/>
          </p:xfrm>
          <a:graphic>
            <a:graphicData uri="http://schemas.openxmlformats.org/presentationml/2006/ole">
              <mc:AlternateContent xmlns:mc="http://schemas.openxmlformats.org/markup-compatibility/2006">
                <mc:Choice xmlns:v="urn:schemas-microsoft-com:vml" Requires="v">
                  <p:oleObj spid="_x0000_s653560" name="Equation" r:id="rId11" imgW="711016" imgH="228738" progId="Equation.3">
                    <p:embed/>
                  </p:oleObj>
                </mc:Choice>
                <mc:Fallback>
                  <p:oleObj name="Equation" r:id="rId11" imgW="711016" imgH="228738" progId="Equation.3">
                    <p:embed/>
                    <p:pic>
                      <p:nvPicPr>
                        <p:cNvPr id="0" name="Picture 2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07698" y="994785"/>
                          <a:ext cx="7112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2504" name="Object 8"/>
            <p:cNvGraphicFramePr>
              <a:graphicFrameLocks noChangeAspect="1"/>
            </p:cNvGraphicFramePr>
            <p:nvPr>
              <p:extLst>
                <p:ext uri="{D42A27DB-BD31-4B8C-83A1-F6EECF244321}">
                  <p14:modId xmlns:p14="http://schemas.microsoft.com/office/powerpoint/2010/main" val="1956135354"/>
                </p:ext>
              </p:extLst>
            </p:nvPr>
          </p:nvGraphicFramePr>
          <p:xfrm>
            <a:off x="5477311" y="1679136"/>
            <a:ext cx="2740551" cy="583765"/>
          </p:xfrm>
          <a:graphic>
            <a:graphicData uri="http://schemas.openxmlformats.org/presentationml/2006/ole">
              <mc:AlternateContent xmlns:mc="http://schemas.openxmlformats.org/markup-compatibility/2006">
                <mc:Choice xmlns:v="urn:schemas-microsoft-com:vml" Requires="v">
                  <p:oleObj spid="_x0000_s653561" name="Equation" r:id="rId13" imgW="2184840" imgH="456840" progId="">
                    <p:embed/>
                  </p:oleObj>
                </mc:Choice>
                <mc:Fallback>
                  <p:oleObj name="Equation" r:id="rId13" imgW="2184840" imgH="456840" progId="">
                    <p:embed/>
                    <p:pic>
                      <p:nvPicPr>
                        <p:cNvPr id="0" name="Picture 2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77311" y="1679136"/>
                          <a:ext cx="2740551" cy="5837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TextBox 26"/>
            <p:cNvSpPr txBox="1"/>
            <p:nvPr/>
          </p:nvSpPr>
          <p:spPr>
            <a:xfrm>
              <a:off x="5898934" y="875166"/>
              <a:ext cx="2408840" cy="638705"/>
            </a:xfrm>
            <a:prstGeom prst="rect">
              <a:avLst/>
            </a:prstGeom>
            <a:noFill/>
          </p:spPr>
          <p:txBody>
            <a:bodyPr wrap="square" rtlCol="0">
              <a:spAutoFit/>
            </a:bodyPr>
            <a:lstStyle/>
            <a:p>
              <a:r>
                <a:rPr lang="en-US" sz="1600" i="1" dirty="0" smtClean="0">
                  <a:solidFill>
                    <a:srgbClr val="C00000"/>
                  </a:solidFill>
                  <a:latin typeface="+mn-lt"/>
                </a:rPr>
                <a:t>s</a:t>
              </a:r>
              <a:r>
                <a:rPr lang="en-US" sz="1600" dirty="0" smtClean="0">
                  <a:solidFill>
                    <a:srgbClr val="C00000"/>
                  </a:solidFill>
                  <a:latin typeface="+mn-lt"/>
                </a:rPr>
                <a:t> is measured along </a:t>
              </a:r>
              <a:r>
                <a:rPr lang="en-US" sz="1600" i="1" dirty="0" smtClean="0">
                  <a:solidFill>
                    <a:srgbClr val="C00000"/>
                  </a:solidFill>
                  <a:latin typeface="+mn-lt"/>
                </a:rPr>
                <a:t>nominal</a:t>
              </a:r>
              <a:r>
                <a:rPr lang="en-US" sz="1600" dirty="0" smtClean="0">
                  <a:solidFill>
                    <a:srgbClr val="C00000"/>
                  </a:solidFill>
                  <a:latin typeface="+mn-lt"/>
                </a:rPr>
                <a:t> trajectory, </a:t>
              </a:r>
              <a:r>
                <a:rPr lang="en-US" sz="1600" i="1" dirty="0" err="1" smtClean="0">
                  <a:solidFill>
                    <a:srgbClr val="C00000"/>
                  </a:solidFill>
                  <a:latin typeface="+mn-lt"/>
                </a:rPr>
                <a:t>v</a:t>
              </a:r>
              <a:r>
                <a:rPr lang="en-US" sz="1600" i="1" baseline="-25000" dirty="0" err="1" smtClean="0">
                  <a:solidFill>
                    <a:srgbClr val="C00000"/>
                  </a:solidFill>
                  <a:latin typeface="+mn-lt"/>
                </a:rPr>
                <a:t>s</a:t>
              </a:r>
              <a:r>
                <a:rPr lang="en-US" sz="1600" dirty="0" smtClean="0">
                  <a:solidFill>
                    <a:srgbClr val="C00000"/>
                  </a:solidFill>
                  <a:latin typeface="+mn-lt"/>
                </a:rPr>
                <a:t> measured along </a:t>
              </a:r>
              <a:r>
                <a:rPr lang="en-US" sz="1600" i="1" dirty="0" smtClean="0">
                  <a:solidFill>
                    <a:srgbClr val="C00000"/>
                  </a:solidFill>
                  <a:latin typeface="+mn-lt"/>
                </a:rPr>
                <a:t>actual </a:t>
              </a:r>
              <a:r>
                <a:rPr lang="en-US" sz="1600" dirty="0" smtClean="0">
                  <a:solidFill>
                    <a:srgbClr val="C00000"/>
                  </a:solidFill>
                  <a:latin typeface="+mn-lt"/>
                </a:rPr>
                <a:t>trajectory</a:t>
              </a:r>
            </a:p>
          </p:txBody>
        </p:sp>
        <p:sp>
          <p:nvSpPr>
            <p:cNvPr id="28" name="Rectangle 27"/>
            <p:cNvSpPr/>
            <p:nvPr/>
          </p:nvSpPr>
          <p:spPr>
            <a:xfrm>
              <a:off x="3648365" y="683491"/>
              <a:ext cx="4729018" cy="171796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9" name="Object 2"/>
          <p:cNvGraphicFramePr>
            <a:graphicFrameLocks noChangeAspect="1"/>
          </p:cNvGraphicFramePr>
          <p:nvPr>
            <p:extLst>
              <p:ext uri="{D42A27DB-BD31-4B8C-83A1-F6EECF244321}">
                <p14:modId xmlns:p14="http://schemas.microsoft.com/office/powerpoint/2010/main" val="1540691390"/>
              </p:ext>
            </p:extLst>
          </p:nvPr>
        </p:nvGraphicFramePr>
        <p:xfrm>
          <a:off x="685800" y="3124200"/>
          <a:ext cx="7923213" cy="1373188"/>
        </p:xfrm>
        <a:graphic>
          <a:graphicData uri="http://schemas.openxmlformats.org/presentationml/2006/ole">
            <mc:AlternateContent xmlns:mc="http://schemas.openxmlformats.org/markup-compatibility/2006">
              <mc:Choice xmlns:v="urn:schemas-microsoft-com:vml" Requires="v">
                <p:oleObj spid="_x0000_s653562" name="Equation" r:id="rId15" imgW="5421912" imgH="939754" progId="Equation.3">
                  <p:embed/>
                </p:oleObj>
              </mc:Choice>
              <mc:Fallback>
                <p:oleObj name="Equation" r:id="rId15" imgW="5421912" imgH="939754" progId="Equation.3">
                  <p:embed/>
                  <p:pic>
                    <p:nvPicPr>
                      <p:cNvPr id="0" name="Picture 2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800" y="3124200"/>
                        <a:ext cx="7923213" cy="1373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Rectangle 30"/>
          <p:cNvSpPr/>
          <p:nvPr/>
        </p:nvSpPr>
        <p:spPr>
          <a:xfrm>
            <a:off x="2895600" y="4876800"/>
            <a:ext cx="3057479" cy="151245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6428751" y="5105400"/>
            <a:ext cx="2705605" cy="646331"/>
          </a:xfrm>
          <a:prstGeom prst="rect">
            <a:avLst/>
          </a:prstGeom>
          <a:noFill/>
        </p:spPr>
        <p:txBody>
          <a:bodyPr wrap="square" rtlCol="0">
            <a:spAutoFit/>
          </a:bodyPr>
          <a:lstStyle/>
          <a:p>
            <a:r>
              <a:rPr lang="en-US" sz="1800" dirty="0" smtClean="0">
                <a:solidFill>
                  <a:srgbClr val="C00000"/>
                </a:solidFill>
                <a:latin typeface="+mn-lt"/>
              </a:rPr>
              <a:t>Looks “</a:t>
            </a:r>
            <a:r>
              <a:rPr lang="en-US" sz="1800" dirty="0" err="1" smtClean="0">
                <a:solidFill>
                  <a:srgbClr val="C00000"/>
                </a:solidFill>
                <a:latin typeface="+mn-lt"/>
              </a:rPr>
              <a:t>kinda</a:t>
            </a:r>
            <a:r>
              <a:rPr lang="en-US" sz="1800" dirty="0" smtClean="0">
                <a:solidFill>
                  <a:srgbClr val="C00000"/>
                </a:solidFill>
                <a:latin typeface="+mn-lt"/>
              </a:rPr>
              <a:t> like” a harmonic oscillator</a:t>
            </a:r>
          </a:p>
        </p:txBody>
      </p:sp>
      <p:cxnSp>
        <p:nvCxnSpPr>
          <p:cNvPr id="35" name="Straight Arrow Connector 34"/>
          <p:cNvCxnSpPr>
            <a:stCxn id="33" idx="1"/>
          </p:cNvCxnSpPr>
          <p:nvPr/>
        </p:nvCxnSpPr>
        <p:spPr>
          <a:xfrm flipH="1">
            <a:off x="6019800" y="5428566"/>
            <a:ext cx="408951" cy="170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6" name="Object 3"/>
          <p:cNvGraphicFramePr>
            <a:graphicFrameLocks noChangeAspect="1"/>
          </p:cNvGraphicFramePr>
          <p:nvPr>
            <p:extLst>
              <p:ext uri="{D42A27DB-BD31-4B8C-83A1-F6EECF244321}">
                <p14:modId xmlns:p14="http://schemas.microsoft.com/office/powerpoint/2010/main" val="1913368316"/>
              </p:ext>
            </p:extLst>
          </p:nvPr>
        </p:nvGraphicFramePr>
        <p:xfrm>
          <a:off x="2895600" y="4876800"/>
          <a:ext cx="3051569" cy="1508125"/>
        </p:xfrm>
        <a:graphic>
          <a:graphicData uri="http://schemas.openxmlformats.org/presentationml/2006/ole">
            <mc:AlternateContent xmlns:mc="http://schemas.openxmlformats.org/markup-compatibility/2006">
              <mc:Choice xmlns:v="urn:schemas-microsoft-com:vml" Requires="v">
                <p:oleObj spid="_x0000_s653563" name="Equation" r:id="rId17" imgW="1883160" imgH="923400" progId="">
                  <p:embed/>
                </p:oleObj>
              </mc:Choice>
              <mc:Fallback>
                <p:oleObj name="Equation" r:id="rId17" imgW="1883160" imgH="923400" progId="">
                  <p:embed/>
                  <p:pic>
                    <p:nvPicPr>
                      <p:cNvPr id="0" name="Picture 2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95600" y="4876800"/>
                        <a:ext cx="3051569" cy="150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 name="TextBox 36"/>
          <p:cNvSpPr txBox="1"/>
          <p:nvPr/>
        </p:nvSpPr>
        <p:spPr>
          <a:xfrm>
            <a:off x="609600" y="5867400"/>
            <a:ext cx="2121647" cy="369332"/>
          </a:xfrm>
          <a:prstGeom prst="rect">
            <a:avLst/>
          </a:prstGeom>
          <a:noFill/>
        </p:spPr>
        <p:txBody>
          <a:bodyPr wrap="square" rtlCol="0">
            <a:spAutoFit/>
          </a:bodyPr>
          <a:lstStyle/>
          <a:p>
            <a:pPr algn="r"/>
            <a:r>
              <a:rPr lang="en-US" sz="1800" dirty="0" smtClean="0">
                <a:solidFill>
                  <a:srgbClr val="C00000"/>
                </a:solidFill>
                <a:latin typeface="+mn-lt"/>
              </a:rPr>
              <a:t>“centripetal” term</a:t>
            </a:r>
          </a:p>
        </p:txBody>
      </p:sp>
      <p:cxnSp>
        <p:nvCxnSpPr>
          <p:cNvPr id="38" name="Straight Arrow Connector 37"/>
          <p:cNvCxnSpPr/>
          <p:nvPr/>
        </p:nvCxnSpPr>
        <p:spPr>
          <a:xfrm flipV="1">
            <a:off x="2743200" y="5638800"/>
            <a:ext cx="773953" cy="4132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3575672368"/>
              </p:ext>
            </p:extLst>
          </p:nvPr>
        </p:nvGraphicFramePr>
        <p:xfrm>
          <a:off x="10833100" y="5600700"/>
          <a:ext cx="114300" cy="165100"/>
        </p:xfrm>
        <a:graphic>
          <a:graphicData uri="http://schemas.openxmlformats.org/presentationml/2006/ole">
            <mc:AlternateContent xmlns:mc="http://schemas.openxmlformats.org/markup-compatibility/2006">
              <mc:Choice xmlns:v="urn:schemas-microsoft-com:vml" Requires="v">
                <p:oleObj spid="_x0000_s653564" name="Equation" r:id="rId19" imgW="100440" imgH="155160" progId="">
                  <p:embed/>
                </p:oleObj>
              </mc:Choice>
              <mc:Fallback>
                <p:oleObj name="Equation" r:id="rId19" imgW="100440" imgH="155160" progId="">
                  <p:embed/>
                  <p:pic>
                    <p:nvPicPr>
                      <p:cNvPr id="0" name="Picture 2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833100" y="5600700"/>
                        <a:ext cx="1143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94183348"/>
              </p:ext>
            </p:extLst>
          </p:nvPr>
        </p:nvGraphicFramePr>
        <p:xfrm>
          <a:off x="10833100" y="5600700"/>
          <a:ext cx="114300" cy="165100"/>
        </p:xfrm>
        <a:graphic>
          <a:graphicData uri="http://schemas.openxmlformats.org/presentationml/2006/ole">
            <mc:AlternateContent xmlns:mc="http://schemas.openxmlformats.org/markup-compatibility/2006">
              <mc:Choice xmlns:v="urn:schemas-microsoft-com:vml" Requires="v">
                <p:oleObj spid="_x0000_s653565" name="Equation" r:id="rId21" imgW="100440" imgH="155160" progId="">
                  <p:embed/>
                </p:oleObj>
              </mc:Choice>
              <mc:Fallback>
                <p:oleObj name="Equation" r:id="rId21" imgW="100440" imgH="155160" progId="">
                  <p:embed/>
                  <p:pic>
                    <p:nvPicPr>
                      <p:cNvPr id="0" name="Picture 2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833100" y="5600700"/>
                        <a:ext cx="1143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 name="Object 3"/>
          <p:cNvGraphicFramePr>
            <a:graphicFrameLocks noChangeAspect="1"/>
          </p:cNvGraphicFramePr>
          <p:nvPr>
            <p:extLst>
              <p:ext uri="{D42A27DB-BD31-4B8C-83A1-F6EECF244321}">
                <p14:modId xmlns:p14="http://schemas.microsoft.com/office/powerpoint/2010/main" val="1904177032"/>
              </p:ext>
            </p:extLst>
          </p:nvPr>
        </p:nvGraphicFramePr>
        <p:xfrm>
          <a:off x="6781800" y="1143000"/>
          <a:ext cx="2179782" cy="1219200"/>
        </p:xfrm>
        <a:graphic>
          <a:graphicData uri="http://schemas.openxmlformats.org/presentationml/2006/ole">
            <mc:AlternateContent xmlns:mc="http://schemas.openxmlformats.org/markup-compatibility/2006">
              <mc:Choice xmlns:v="urn:schemas-microsoft-com:vml" Requires="v">
                <p:oleObj spid="_x0000_s653566" name="Equation" r:id="rId22" imgW="1407960" imgH="786240" progId="">
                  <p:embed/>
                </p:oleObj>
              </mc:Choice>
              <mc:Fallback>
                <p:oleObj name="Equation" r:id="rId22" imgW="1407960" imgH="786240" progId="">
                  <p:embed/>
                  <p:pic>
                    <p:nvPicPr>
                      <p:cNvPr id="0" name="Picture 21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81800" y="1143000"/>
                        <a:ext cx="2179782"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9" name="Straight Arrow Connector 18"/>
          <p:cNvCxnSpPr/>
          <p:nvPr/>
        </p:nvCxnSpPr>
        <p:spPr>
          <a:xfrm flipV="1">
            <a:off x="2133600" y="1905000"/>
            <a:ext cx="457200" cy="2286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44" name="Object 5"/>
          <p:cNvGraphicFramePr>
            <a:graphicFrameLocks noChangeAspect="1"/>
          </p:cNvGraphicFramePr>
          <p:nvPr>
            <p:extLst>
              <p:ext uri="{D42A27DB-BD31-4B8C-83A1-F6EECF244321}">
                <p14:modId xmlns:p14="http://schemas.microsoft.com/office/powerpoint/2010/main" val="1962002455"/>
              </p:ext>
            </p:extLst>
          </p:nvPr>
        </p:nvGraphicFramePr>
        <p:xfrm>
          <a:off x="2286000" y="2057400"/>
          <a:ext cx="160337" cy="165100"/>
        </p:xfrm>
        <a:graphic>
          <a:graphicData uri="http://schemas.openxmlformats.org/presentationml/2006/ole">
            <mc:AlternateContent xmlns:mc="http://schemas.openxmlformats.org/markup-compatibility/2006">
              <mc:Choice xmlns:v="urn:schemas-microsoft-com:vml" Requires="v">
                <p:oleObj spid="_x0000_s653567" name="Equation" r:id="rId24" imgW="118800" imgH="118800" progId="">
                  <p:embed/>
                </p:oleObj>
              </mc:Choice>
              <mc:Fallback>
                <p:oleObj name="Equation" r:id="rId24" imgW="118800" imgH="118800" progId="">
                  <p:embed/>
                  <p:pic>
                    <p:nvPicPr>
                      <p:cNvPr id="0" name="Picture 21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86000" y="2057400"/>
                        <a:ext cx="160337"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Box 20"/>
          <p:cNvSpPr txBox="1"/>
          <p:nvPr/>
        </p:nvSpPr>
        <p:spPr>
          <a:xfrm>
            <a:off x="6858000" y="533400"/>
            <a:ext cx="2133600" cy="523220"/>
          </a:xfrm>
          <a:prstGeom prst="rect">
            <a:avLst/>
          </a:prstGeom>
          <a:noFill/>
        </p:spPr>
        <p:txBody>
          <a:bodyPr wrap="square" rtlCol="0">
            <a:spAutoFit/>
          </a:bodyPr>
          <a:lstStyle/>
          <a:p>
            <a:r>
              <a:rPr lang="en-US" sz="1400" dirty="0" smtClean="0">
                <a:solidFill>
                  <a:srgbClr val="C00000"/>
                </a:solidFill>
                <a:latin typeface="+mn-lt"/>
              </a:rPr>
              <a:t>Transform independent variable from </a:t>
            </a:r>
            <a:r>
              <a:rPr lang="en-US" sz="1400" i="1" dirty="0" smtClean="0">
                <a:solidFill>
                  <a:srgbClr val="C00000"/>
                </a:solidFill>
                <a:latin typeface="+mn-lt"/>
              </a:rPr>
              <a:t>t</a:t>
            </a:r>
            <a:r>
              <a:rPr lang="en-US" sz="1400" dirty="0" smtClean="0">
                <a:solidFill>
                  <a:srgbClr val="C00000"/>
                </a:solidFill>
                <a:latin typeface="+mn-lt"/>
              </a:rPr>
              <a:t> to </a:t>
            </a:r>
            <a:r>
              <a:rPr lang="en-US" sz="1400" i="1" dirty="0" smtClean="0">
                <a:solidFill>
                  <a:srgbClr val="C00000"/>
                </a:solidFill>
                <a:latin typeface="+mn-lt"/>
              </a:rPr>
              <a:t>s</a:t>
            </a: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 on our Equations</a:t>
            </a:r>
            <a:endParaRPr lang="en-US" dirty="0"/>
          </a:p>
        </p:txBody>
      </p:sp>
      <p:sp>
        <p:nvSpPr>
          <p:cNvPr id="3" name="Content Placeholder 2"/>
          <p:cNvSpPr>
            <a:spLocks noGrp="1"/>
          </p:cNvSpPr>
          <p:nvPr>
            <p:ph idx="1"/>
          </p:nvPr>
        </p:nvSpPr>
        <p:spPr>
          <a:xfrm>
            <a:off x="503776" y="690225"/>
            <a:ext cx="8564024" cy="2052975"/>
          </a:xfrm>
        </p:spPr>
        <p:txBody>
          <a:bodyPr/>
          <a:lstStyle/>
          <a:p>
            <a:r>
              <a:rPr lang="en-US" sz="1600" dirty="0" smtClean="0"/>
              <a:t>We have our equations of motion in the form of two “Hill’s Equations”</a:t>
            </a:r>
          </a:p>
          <a:p>
            <a:pPr marL="0" indent="0">
              <a:buNone/>
            </a:pPr>
            <a:endParaRPr lang="en-US" sz="1600" dirty="0" smtClean="0"/>
          </a:p>
          <a:p>
            <a:endParaRPr lang="en-US" sz="1600" dirty="0"/>
          </a:p>
          <a:p>
            <a:endParaRPr lang="en-US" sz="1600" dirty="0" smtClean="0"/>
          </a:p>
          <a:p>
            <a:r>
              <a:rPr lang="en-US" sz="1600" dirty="0" smtClean="0"/>
              <a:t>This is the most general form for a conservative, periodic, system in which deviations from equilibrium small enough that the resulting forces are approximately linear</a:t>
            </a:r>
          </a:p>
          <a:p>
            <a:r>
              <a:rPr lang="en-US" sz="1600" dirty="0" smtClean="0"/>
              <a:t>In addition to the curvature term, this can only include the </a:t>
            </a:r>
            <a:r>
              <a:rPr lang="en-US" sz="1600" i="1" dirty="0" smtClean="0"/>
              <a:t>linear</a:t>
            </a:r>
            <a:r>
              <a:rPr lang="en-US" sz="1600" dirty="0" smtClean="0"/>
              <a:t> terms in the magnetic field (</a:t>
            </a:r>
            <a:r>
              <a:rPr lang="en-US" sz="1600" dirty="0" err="1" smtClean="0"/>
              <a:t>ie</a:t>
            </a:r>
            <a:r>
              <a:rPr lang="en-US" sz="1600" dirty="0" smtClean="0"/>
              <a:t>, the “quadrupole” term)</a:t>
            </a:r>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r>
              <a:rPr lang="en-US" sz="1600" dirty="0" smtClean="0"/>
              <a:t>The dipole term is </a:t>
            </a:r>
            <a:r>
              <a:rPr lang="en-US" sz="1600" i="1" dirty="0" smtClean="0"/>
              <a:t>implicitly</a:t>
            </a:r>
            <a:r>
              <a:rPr lang="en-US" sz="1600" dirty="0" smtClean="0"/>
              <a:t> accounted for in the definition of the reference trajectory (local curvature </a:t>
            </a:r>
            <a:r>
              <a:rPr lang="el-GR" sz="1600" i="1" dirty="0" smtClean="0"/>
              <a:t>ρ</a:t>
            </a:r>
            <a:r>
              <a:rPr lang="en-US" sz="1600" dirty="0" smtClean="0"/>
              <a:t>).</a:t>
            </a:r>
          </a:p>
          <a:p>
            <a:r>
              <a:rPr lang="en-US" sz="1600" dirty="0" smtClean="0"/>
              <a:t>Any higher order (nonlinear) terms are dealt with as perturbations.</a:t>
            </a:r>
          </a:p>
          <a:p>
            <a:r>
              <a:rPr lang="en-US" sz="1600" dirty="0" smtClean="0"/>
              <a:t>Rotated quadruple (“skew”) terms lead to coupling, which we won’t consider here.</a:t>
            </a:r>
          </a:p>
          <a:p>
            <a:endParaRPr lang="en-US" sz="16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28</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91420888"/>
              </p:ext>
            </p:extLst>
          </p:nvPr>
        </p:nvGraphicFramePr>
        <p:xfrm>
          <a:off x="1524000" y="1066800"/>
          <a:ext cx="1981200" cy="914400"/>
        </p:xfrm>
        <a:graphic>
          <a:graphicData uri="http://schemas.openxmlformats.org/presentationml/2006/ole">
            <mc:AlternateContent xmlns:mc="http://schemas.openxmlformats.org/markup-compatibility/2006">
              <mc:Choice xmlns:v="urn:schemas-microsoft-com:vml" Requires="v">
                <p:oleObj spid="_x0000_s504193" name="Equation" r:id="rId3" imgW="978120" imgH="447840" progId="">
                  <p:embed/>
                </p:oleObj>
              </mc:Choice>
              <mc:Fallback>
                <p:oleObj name="Equation" r:id="rId3" imgW="978120" imgH="447840" progId="">
                  <p:embed/>
                  <p:pic>
                    <p:nvPicPr>
                      <p:cNvPr id="0" name="Picture 3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066800"/>
                        <a:ext cx="1981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49370593"/>
              </p:ext>
            </p:extLst>
          </p:nvPr>
        </p:nvGraphicFramePr>
        <p:xfrm>
          <a:off x="4495800" y="1143000"/>
          <a:ext cx="2514600" cy="763361"/>
        </p:xfrm>
        <a:graphic>
          <a:graphicData uri="http://schemas.openxmlformats.org/presentationml/2006/ole">
            <mc:AlternateContent xmlns:mc="http://schemas.openxmlformats.org/markup-compatibility/2006">
              <mc:Choice xmlns:v="urn:schemas-microsoft-com:vml" Requires="v">
                <p:oleObj spid="_x0000_s504194" name="Equation" r:id="rId5" imgW="1407960" imgH="420480" progId="">
                  <p:embed/>
                </p:oleObj>
              </mc:Choice>
              <mc:Fallback>
                <p:oleObj name="Equation" r:id="rId5" imgW="1407960" imgH="420480" progId="">
                  <p:embed/>
                  <p:pic>
                    <p:nvPicPr>
                      <p:cNvPr id="0" name="Picture 3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143000"/>
                        <a:ext cx="2514600" cy="763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3" descr="quadlens"/>
          <p:cNvPicPr>
            <a:picLocks noChangeAspect="1" noChangeArrowheads="1"/>
          </p:cNvPicPr>
          <p:nvPr/>
        </p:nvPicPr>
        <p:blipFill>
          <a:blip r:embed="rId7" cstate="print"/>
          <a:srcRect/>
          <a:stretch>
            <a:fillRect/>
          </a:stretch>
        </p:blipFill>
        <p:spPr bwMode="auto">
          <a:xfrm>
            <a:off x="1023490" y="3238805"/>
            <a:ext cx="1981200" cy="1981200"/>
          </a:xfrm>
          <a:prstGeom prst="rect">
            <a:avLst/>
          </a:prstGeom>
          <a:noFill/>
          <a:ln w="9525">
            <a:noFill/>
            <a:miter lim="800000"/>
            <a:headEnd/>
            <a:tailEnd/>
          </a:ln>
        </p:spPr>
      </p:pic>
      <p:sp>
        <p:nvSpPr>
          <p:cNvPr id="10" name="Line 18"/>
          <p:cNvSpPr>
            <a:spLocks noChangeShapeType="1"/>
          </p:cNvSpPr>
          <p:nvPr/>
        </p:nvSpPr>
        <p:spPr bwMode="auto">
          <a:xfrm>
            <a:off x="7239000" y="3352800"/>
            <a:ext cx="1588" cy="1371600"/>
          </a:xfrm>
          <a:prstGeom prst="line">
            <a:avLst/>
          </a:prstGeom>
          <a:noFill/>
          <a:ln w="28575">
            <a:solidFill>
              <a:schemeClr val="tx1"/>
            </a:solidFill>
            <a:round/>
            <a:headEnd/>
            <a:tailEnd/>
          </a:ln>
        </p:spPr>
        <p:txBody>
          <a:bodyPr/>
          <a:lstStyle/>
          <a:p>
            <a:endParaRPr lang="en-US"/>
          </a:p>
        </p:txBody>
      </p:sp>
      <p:sp>
        <p:nvSpPr>
          <p:cNvPr id="11" name="Line 19"/>
          <p:cNvSpPr>
            <a:spLocks noChangeShapeType="1"/>
          </p:cNvSpPr>
          <p:nvPr/>
        </p:nvSpPr>
        <p:spPr bwMode="auto">
          <a:xfrm>
            <a:off x="6477000" y="4114800"/>
            <a:ext cx="1600200" cy="1588"/>
          </a:xfrm>
          <a:prstGeom prst="line">
            <a:avLst/>
          </a:prstGeom>
          <a:noFill/>
          <a:ln w="19050">
            <a:solidFill>
              <a:schemeClr val="tx1"/>
            </a:solidFill>
            <a:round/>
            <a:headEnd/>
            <a:tailEnd/>
          </a:ln>
        </p:spPr>
        <p:txBody>
          <a:bodyPr/>
          <a:lstStyle/>
          <a:p>
            <a:endParaRPr lang="en-US"/>
          </a:p>
        </p:txBody>
      </p:sp>
      <p:pic>
        <p:nvPicPr>
          <p:cNvPr id="12" name="Object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315200" y="3200400"/>
            <a:ext cx="360363" cy="433387"/>
          </a:xfrm>
          <a:prstGeom prst="rect">
            <a:avLst/>
          </a:prstGeom>
          <a:noFill/>
          <a:ln w="9525">
            <a:noFill/>
            <a:miter lim="800000"/>
            <a:headEnd/>
            <a:tailEnd/>
          </a:ln>
        </p:spPr>
      </p:pic>
      <p:pic>
        <p:nvPicPr>
          <p:cNvPr id="13" name="Object 3"/>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13688" y="4090987"/>
            <a:ext cx="263525" cy="311150"/>
          </a:xfrm>
          <a:prstGeom prst="rect">
            <a:avLst/>
          </a:prstGeom>
          <a:noFill/>
          <a:ln w="9525">
            <a:noFill/>
            <a:miter lim="800000"/>
            <a:headEnd/>
            <a:tailEnd/>
          </a:ln>
        </p:spPr>
      </p:pic>
      <p:sp>
        <p:nvSpPr>
          <p:cNvPr id="14" name="Line 5"/>
          <p:cNvSpPr>
            <a:spLocks noChangeShapeType="1"/>
          </p:cNvSpPr>
          <p:nvPr/>
        </p:nvSpPr>
        <p:spPr bwMode="auto">
          <a:xfrm>
            <a:off x="4704270" y="3467405"/>
            <a:ext cx="1588" cy="1371600"/>
          </a:xfrm>
          <a:prstGeom prst="line">
            <a:avLst/>
          </a:prstGeom>
          <a:noFill/>
          <a:ln w="28575">
            <a:solidFill>
              <a:schemeClr val="tx1"/>
            </a:solidFill>
            <a:round/>
            <a:headEnd/>
            <a:tailEnd/>
          </a:ln>
        </p:spPr>
        <p:txBody>
          <a:bodyPr/>
          <a:lstStyle/>
          <a:p>
            <a:endParaRPr lang="en-US"/>
          </a:p>
        </p:txBody>
      </p:sp>
      <p:sp>
        <p:nvSpPr>
          <p:cNvPr id="15" name="Line 6"/>
          <p:cNvSpPr>
            <a:spLocks noChangeShapeType="1"/>
          </p:cNvSpPr>
          <p:nvPr/>
        </p:nvSpPr>
        <p:spPr bwMode="auto">
          <a:xfrm>
            <a:off x="3942270" y="4229405"/>
            <a:ext cx="1600200" cy="1588"/>
          </a:xfrm>
          <a:prstGeom prst="line">
            <a:avLst/>
          </a:prstGeom>
          <a:noFill/>
          <a:ln w="19050">
            <a:solidFill>
              <a:schemeClr val="tx1"/>
            </a:solidFill>
            <a:round/>
            <a:headEnd/>
            <a:tailEnd/>
          </a:ln>
        </p:spPr>
        <p:txBody>
          <a:bodyPr/>
          <a:lstStyle/>
          <a:p>
            <a:endParaRPr lang="en-US"/>
          </a:p>
        </p:txBody>
      </p:sp>
      <p:sp>
        <p:nvSpPr>
          <p:cNvPr id="16" name="Line 7"/>
          <p:cNvSpPr>
            <a:spLocks noChangeShapeType="1"/>
          </p:cNvSpPr>
          <p:nvPr/>
        </p:nvSpPr>
        <p:spPr bwMode="auto">
          <a:xfrm flipV="1">
            <a:off x="4856670" y="4077005"/>
            <a:ext cx="1588" cy="152400"/>
          </a:xfrm>
          <a:prstGeom prst="line">
            <a:avLst/>
          </a:prstGeom>
          <a:noFill/>
          <a:ln w="9525">
            <a:solidFill>
              <a:srgbClr val="CC0000"/>
            </a:solidFill>
            <a:round/>
            <a:headEnd/>
            <a:tailEnd type="triangle" w="med" len="med"/>
          </a:ln>
        </p:spPr>
        <p:txBody>
          <a:bodyPr/>
          <a:lstStyle/>
          <a:p>
            <a:endParaRPr lang="en-US"/>
          </a:p>
        </p:txBody>
      </p:sp>
      <p:sp>
        <p:nvSpPr>
          <p:cNvPr id="17" name="Line 8"/>
          <p:cNvSpPr>
            <a:spLocks noChangeShapeType="1"/>
          </p:cNvSpPr>
          <p:nvPr/>
        </p:nvSpPr>
        <p:spPr bwMode="auto">
          <a:xfrm flipV="1">
            <a:off x="5085270" y="3924605"/>
            <a:ext cx="1588" cy="304800"/>
          </a:xfrm>
          <a:prstGeom prst="line">
            <a:avLst/>
          </a:prstGeom>
          <a:noFill/>
          <a:ln w="9525">
            <a:solidFill>
              <a:srgbClr val="CC0000"/>
            </a:solidFill>
            <a:round/>
            <a:headEnd/>
            <a:tailEnd type="triangle" w="med" len="med"/>
          </a:ln>
        </p:spPr>
        <p:txBody>
          <a:bodyPr/>
          <a:lstStyle/>
          <a:p>
            <a:endParaRPr lang="en-US"/>
          </a:p>
        </p:txBody>
      </p:sp>
      <p:sp>
        <p:nvSpPr>
          <p:cNvPr id="18" name="Line 9"/>
          <p:cNvSpPr>
            <a:spLocks noChangeShapeType="1"/>
          </p:cNvSpPr>
          <p:nvPr/>
        </p:nvSpPr>
        <p:spPr bwMode="auto">
          <a:xfrm flipV="1">
            <a:off x="5237670" y="3772205"/>
            <a:ext cx="1588" cy="457200"/>
          </a:xfrm>
          <a:prstGeom prst="line">
            <a:avLst/>
          </a:prstGeom>
          <a:noFill/>
          <a:ln w="9525">
            <a:solidFill>
              <a:srgbClr val="CC0000"/>
            </a:solidFill>
            <a:round/>
            <a:headEnd/>
            <a:tailEnd type="triangle" w="med" len="med"/>
          </a:ln>
        </p:spPr>
        <p:txBody>
          <a:bodyPr/>
          <a:lstStyle/>
          <a:p>
            <a:endParaRPr lang="en-US"/>
          </a:p>
        </p:txBody>
      </p:sp>
      <p:sp>
        <p:nvSpPr>
          <p:cNvPr id="19" name="Line 10"/>
          <p:cNvSpPr>
            <a:spLocks noChangeShapeType="1"/>
          </p:cNvSpPr>
          <p:nvPr/>
        </p:nvSpPr>
        <p:spPr bwMode="auto">
          <a:xfrm>
            <a:off x="4551870" y="4229405"/>
            <a:ext cx="1588" cy="152400"/>
          </a:xfrm>
          <a:prstGeom prst="line">
            <a:avLst/>
          </a:prstGeom>
          <a:noFill/>
          <a:ln w="9525">
            <a:solidFill>
              <a:srgbClr val="CC0000"/>
            </a:solidFill>
            <a:round/>
            <a:headEnd/>
            <a:tailEnd type="triangle" w="med" len="med"/>
          </a:ln>
        </p:spPr>
        <p:txBody>
          <a:bodyPr/>
          <a:lstStyle/>
          <a:p>
            <a:endParaRPr lang="en-US"/>
          </a:p>
        </p:txBody>
      </p:sp>
      <p:sp>
        <p:nvSpPr>
          <p:cNvPr id="20" name="Line 11"/>
          <p:cNvSpPr>
            <a:spLocks noChangeShapeType="1"/>
          </p:cNvSpPr>
          <p:nvPr/>
        </p:nvSpPr>
        <p:spPr bwMode="auto">
          <a:xfrm>
            <a:off x="4323270" y="4229405"/>
            <a:ext cx="1588" cy="304800"/>
          </a:xfrm>
          <a:prstGeom prst="line">
            <a:avLst/>
          </a:prstGeom>
          <a:noFill/>
          <a:ln w="9525">
            <a:solidFill>
              <a:srgbClr val="CC0000"/>
            </a:solidFill>
            <a:round/>
            <a:headEnd/>
            <a:tailEnd type="triangle" w="med" len="med"/>
          </a:ln>
        </p:spPr>
        <p:txBody>
          <a:bodyPr/>
          <a:lstStyle/>
          <a:p>
            <a:endParaRPr lang="en-US"/>
          </a:p>
        </p:txBody>
      </p:sp>
      <p:sp>
        <p:nvSpPr>
          <p:cNvPr id="21" name="Line 12"/>
          <p:cNvSpPr>
            <a:spLocks noChangeShapeType="1"/>
          </p:cNvSpPr>
          <p:nvPr/>
        </p:nvSpPr>
        <p:spPr bwMode="auto">
          <a:xfrm>
            <a:off x="4170870" y="4229405"/>
            <a:ext cx="1588" cy="457200"/>
          </a:xfrm>
          <a:prstGeom prst="line">
            <a:avLst/>
          </a:prstGeom>
          <a:noFill/>
          <a:ln w="9525">
            <a:solidFill>
              <a:srgbClr val="CC0000"/>
            </a:solidFill>
            <a:round/>
            <a:headEnd/>
            <a:tailEnd type="triangle" w="med" len="med"/>
          </a:ln>
        </p:spPr>
        <p:txBody>
          <a:bodyPr/>
          <a:lstStyle/>
          <a:p>
            <a:endParaRPr lang="en-US"/>
          </a:p>
        </p:txBody>
      </p:sp>
      <p:sp>
        <p:nvSpPr>
          <p:cNvPr id="22" name="Line 13"/>
          <p:cNvSpPr>
            <a:spLocks noChangeShapeType="1"/>
          </p:cNvSpPr>
          <p:nvPr/>
        </p:nvSpPr>
        <p:spPr bwMode="auto">
          <a:xfrm flipV="1">
            <a:off x="3942270" y="3543605"/>
            <a:ext cx="1600200" cy="1295400"/>
          </a:xfrm>
          <a:prstGeom prst="line">
            <a:avLst/>
          </a:prstGeom>
          <a:noFill/>
          <a:ln w="9525">
            <a:solidFill>
              <a:srgbClr val="CC0000"/>
            </a:solidFill>
            <a:round/>
            <a:headEnd/>
            <a:tailEnd/>
          </a:ln>
        </p:spPr>
        <p:txBody>
          <a:bodyPr/>
          <a:lstStyle/>
          <a:p>
            <a:endParaRPr lang="en-US"/>
          </a:p>
        </p:txBody>
      </p:sp>
      <p:pic>
        <p:nvPicPr>
          <p:cNvPr id="23" name="Object 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780470" y="3238805"/>
            <a:ext cx="360363" cy="457200"/>
          </a:xfrm>
          <a:prstGeom prst="rect">
            <a:avLst/>
          </a:prstGeom>
          <a:noFill/>
          <a:ln w="9525">
            <a:noFill/>
            <a:miter lim="800000"/>
            <a:headEnd/>
            <a:tailEnd/>
          </a:ln>
        </p:spPr>
      </p:pic>
      <p:pic>
        <p:nvPicPr>
          <p:cNvPr id="24" name="Object 5"/>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385215" y="4309265"/>
            <a:ext cx="239713" cy="263525"/>
          </a:xfrm>
          <a:prstGeom prst="rect">
            <a:avLst/>
          </a:prstGeom>
          <a:noFill/>
          <a:ln w="9525">
            <a:noFill/>
            <a:miter lim="800000"/>
            <a:headEnd/>
            <a:tailEnd/>
          </a:ln>
        </p:spPr>
      </p:pic>
      <p:sp>
        <p:nvSpPr>
          <p:cNvPr id="25" name="Line 7"/>
          <p:cNvSpPr>
            <a:spLocks noChangeShapeType="1"/>
          </p:cNvSpPr>
          <p:nvPr/>
        </p:nvSpPr>
        <p:spPr bwMode="auto">
          <a:xfrm flipV="1">
            <a:off x="7392506" y="3959582"/>
            <a:ext cx="1588" cy="152400"/>
          </a:xfrm>
          <a:prstGeom prst="line">
            <a:avLst/>
          </a:prstGeom>
          <a:noFill/>
          <a:ln w="9525">
            <a:solidFill>
              <a:srgbClr val="CC0000"/>
            </a:solidFill>
            <a:round/>
            <a:headEnd/>
            <a:tailEnd type="triangle" w="med" len="med"/>
          </a:ln>
        </p:spPr>
        <p:txBody>
          <a:bodyPr/>
          <a:lstStyle/>
          <a:p>
            <a:endParaRPr lang="en-US"/>
          </a:p>
        </p:txBody>
      </p:sp>
      <p:sp>
        <p:nvSpPr>
          <p:cNvPr id="26" name="Line 8"/>
          <p:cNvSpPr>
            <a:spLocks noChangeShapeType="1"/>
          </p:cNvSpPr>
          <p:nvPr/>
        </p:nvSpPr>
        <p:spPr bwMode="auto">
          <a:xfrm flipV="1">
            <a:off x="7621106" y="3807182"/>
            <a:ext cx="1588" cy="304800"/>
          </a:xfrm>
          <a:prstGeom prst="line">
            <a:avLst/>
          </a:prstGeom>
          <a:noFill/>
          <a:ln w="9525">
            <a:solidFill>
              <a:srgbClr val="CC0000"/>
            </a:solidFill>
            <a:round/>
            <a:headEnd/>
            <a:tailEnd type="triangle" w="med" len="med"/>
          </a:ln>
        </p:spPr>
        <p:txBody>
          <a:bodyPr/>
          <a:lstStyle/>
          <a:p>
            <a:endParaRPr lang="en-US"/>
          </a:p>
        </p:txBody>
      </p:sp>
      <p:sp>
        <p:nvSpPr>
          <p:cNvPr id="27" name="Line 9"/>
          <p:cNvSpPr>
            <a:spLocks noChangeShapeType="1"/>
          </p:cNvSpPr>
          <p:nvPr/>
        </p:nvSpPr>
        <p:spPr bwMode="auto">
          <a:xfrm flipV="1">
            <a:off x="7773506" y="3654782"/>
            <a:ext cx="1588" cy="457200"/>
          </a:xfrm>
          <a:prstGeom prst="line">
            <a:avLst/>
          </a:prstGeom>
          <a:noFill/>
          <a:ln w="9525">
            <a:solidFill>
              <a:srgbClr val="CC0000"/>
            </a:solidFill>
            <a:round/>
            <a:headEnd/>
            <a:tailEnd type="triangle" w="med" len="med"/>
          </a:ln>
        </p:spPr>
        <p:txBody>
          <a:bodyPr/>
          <a:lstStyle/>
          <a:p>
            <a:endParaRPr lang="en-US"/>
          </a:p>
        </p:txBody>
      </p:sp>
      <p:sp>
        <p:nvSpPr>
          <p:cNvPr id="28" name="Line 10"/>
          <p:cNvSpPr>
            <a:spLocks noChangeShapeType="1"/>
          </p:cNvSpPr>
          <p:nvPr/>
        </p:nvSpPr>
        <p:spPr bwMode="auto">
          <a:xfrm>
            <a:off x="7087706" y="4111982"/>
            <a:ext cx="1588" cy="152400"/>
          </a:xfrm>
          <a:prstGeom prst="line">
            <a:avLst/>
          </a:prstGeom>
          <a:noFill/>
          <a:ln w="9525">
            <a:solidFill>
              <a:srgbClr val="CC0000"/>
            </a:solidFill>
            <a:round/>
            <a:headEnd/>
            <a:tailEnd type="triangle" w="med" len="med"/>
          </a:ln>
        </p:spPr>
        <p:txBody>
          <a:bodyPr/>
          <a:lstStyle/>
          <a:p>
            <a:endParaRPr lang="en-US"/>
          </a:p>
        </p:txBody>
      </p:sp>
      <p:sp>
        <p:nvSpPr>
          <p:cNvPr id="29" name="Line 11"/>
          <p:cNvSpPr>
            <a:spLocks noChangeShapeType="1"/>
          </p:cNvSpPr>
          <p:nvPr/>
        </p:nvSpPr>
        <p:spPr bwMode="auto">
          <a:xfrm>
            <a:off x="6859106" y="4111982"/>
            <a:ext cx="1588" cy="304800"/>
          </a:xfrm>
          <a:prstGeom prst="line">
            <a:avLst/>
          </a:prstGeom>
          <a:noFill/>
          <a:ln w="9525">
            <a:solidFill>
              <a:srgbClr val="CC0000"/>
            </a:solidFill>
            <a:round/>
            <a:headEnd/>
            <a:tailEnd type="triangle" w="med" len="med"/>
          </a:ln>
        </p:spPr>
        <p:txBody>
          <a:bodyPr/>
          <a:lstStyle/>
          <a:p>
            <a:endParaRPr lang="en-US"/>
          </a:p>
        </p:txBody>
      </p:sp>
      <p:sp>
        <p:nvSpPr>
          <p:cNvPr id="30" name="Line 12"/>
          <p:cNvSpPr>
            <a:spLocks noChangeShapeType="1"/>
          </p:cNvSpPr>
          <p:nvPr/>
        </p:nvSpPr>
        <p:spPr bwMode="auto">
          <a:xfrm>
            <a:off x="6706706" y="4111982"/>
            <a:ext cx="1588" cy="457200"/>
          </a:xfrm>
          <a:prstGeom prst="line">
            <a:avLst/>
          </a:prstGeom>
          <a:noFill/>
          <a:ln w="9525">
            <a:solidFill>
              <a:srgbClr val="CC0000"/>
            </a:solidFill>
            <a:round/>
            <a:headEnd/>
            <a:tailEnd type="triangle" w="med" len="med"/>
          </a:ln>
        </p:spPr>
        <p:txBody>
          <a:bodyPr/>
          <a:lstStyle/>
          <a:p>
            <a:endParaRPr lang="en-US"/>
          </a:p>
        </p:txBody>
      </p:sp>
      <p:sp>
        <p:nvSpPr>
          <p:cNvPr id="31" name="Line 13"/>
          <p:cNvSpPr>
            <a:spLocks noChangeShapeType="1"/>
          </p:cNvSpPr>
          <p:nvPr/>
        </p:nvSpPr>
        <p:spPr bwMode="auto">
          <a:xfrm flipV="1">
            <a:off x="6478106" y="3426182"/>
            <a:ext cx="1600200" cy="1295400"/>
          </a:xfrm>
          <a:prstGeom prst="line">
            <a:avLst/>
          </a:prstGeom>
          <a:noFill/>
          <a:ln w="9525">
            <a:solidFill>
              <a:srgbClr val="CC0000"/>
            </a:solidFill>
            <a:round/>
            <a:headEnd/>
            <a:tailEnd/>
          </a:ln>
        </p:spPr>
        <p:txBody>
          <a:bodyPr/>
          <a:lstStyle/>
          <a:p>
            <a:endParaRPr lang="en-US"/>
          </a:p>
        </p:txBody>
      </p:sp>
      <p:graphicFrame>
        <p:nvGraphicFramePr>
          <p:cNvPr id="32" name="Object 31"/>
          <p:cNvGraphicFramePr>
            <a:graphicFrameLocks noChangeAspect="1"/>
          </p:cNvGraphicFramePr>
          <p:nvPr>
            <p:extLst>
              <p:ext uri="{D42A27DB-BD31-4B8C-83A1-F6EECF244321}">
                <p14:modId xmlns:p14="http://schemas.microsoft.com/office/powerpoint/2010/main" val="4020992806"/>
              </p:ext>
            </p:extLst>
          </p:nvPr>
        </p:nvGraphicFramePr>
        <p:xfrm>
          <a:off x="6400800" y="4800600"/>
          <a:ext cx="2560637" cy="592137"/>
        </p:xfrm>
        <a:graphic>
          <a:graphicData uri="http://schemas.openxmlformats.org/presentationml/2006/ole">
            <mc:AlternateContent xmlns:mc="http://schemas.openxmlformats.org/markup-compatibility/2006">
              <mc:Choice xmlns:v="urn:schemas-microsoft-com:vml" Requires="v">
                <p:oleObj spid="_x0000_s504195" name="Equation" r:id="rId12" imgW="1855800" imgH="420480" progId="">
                  <p:embed/>
                </p:oleObj>
              </mc:Choice>
              <mc:Fallback>
                <p:oleObj name="Equation" r:id="rId12" imgW="1855800" imgH="420480" progId="">
                  <p:embed/>
                  <p:pic>
                    <p:nvPicPr>
                      <p:cNvPr id="0" name="Picture 37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0800" y="4800600"/>
                        <a:ext cx="2560637" cy="592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2040190515"/>
              </p:ext>
            </p:extLst>
          </p:nvPr>
        </p:nvGraphicFramePr>
        <p:xfrm>
          <a:off x="3444875" y="3352800"/>
          <a:ext cx="957263" cy="557213"/>
        </p:xfrm>
        <a:graphic>
          <a:graphicData uri="http://schemas.openxmlformats.org/presentationml/2006/ole">
            <mc:AlternateContent xmlns:mc="http://schemas.openxmlformats.org/markup-compatibility/2006">
              <mc:Choice xmlns:v="urn:schemas-microsoft-com:vml" Requires="v">
                <p:oleObj spid="_x0000_s504196" name="Equation" r:id="rId14" imgW="685440" imgH="393120" progId="">
                  <p:embed/>
                </p:oleObj>
              </mc:Choice>
              <mc:Fallback>
                <p:oleObj name="Equation" r:id="rId14" imgW="685440" imgH="393120" progId="">
                  <p:embed/>
                  <p:pic>
                    <p:nvPicPr>
                      <p:cNvPr id="0" name="Picture 37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44875" y="3352800"/>
                        <a:ext cx="957263" cy="557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51041773"/>
              </p:ext>
            </p:extLst>
          </p:nvPr>
        </p:nvGraphicFramePr>
        <p:xfrm>
          <a:off x="6188075" y="3352800"/>
          <a:ext cx="958850" cy="574675"/>
        </p:xfrm>
        <a:graphic>
          <a:graphicData uri="http://schemas.openxmlformats.org/presentationml/2006/ole">
            <mc:AlternateContent xmlns:mc="http://schemas.openxmlformats.org/markup-compatibility/2006">
              <mc:Choice xmlns:v="urn:schemas-microsoft-com:vml" Requires="v">
                <p:oleObj spid="_x0000_s504197" name="Equation" r:id="rId16" imgW="685440" imgH="411120" progId="">
                  <p:embed/>
                </p:oleObj>
              </mc:Choice>
              <mc:Fallback>
                <p:oleObj name="Equation" r:id="rId16" imgW="685440" imgH="411120" progId="">
                  <p:embed/>
                  <p:pic>
                    <p:nvPicPr>
                      <p:cNvPr id="0" name="Picture 37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88075" y="3352800"/>
                        <a:ext cx="958850"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TextBox 34"/>
          <p:cNvSpPr txBox="1"/>
          <p:nvPr/>
        </p:nvSpPr>
        <p:spPr>
          <a:xfrm>
            <a:off x="7467600" y="1219200"/>
            <a:ext cx="1676400" cy="369332"/>
          </a:xfrm>
          <a:prstGeom prst="rect">
            <a:avLst/>
          </a:prstGeom>
          <a:noFill/>
        </p:spPr>
        <p:txBody>
          <a:bodyPr wrap="square" rtlCol="0">
            <a:spAutoFit/>
          </a:bodyPr>
          <a:lstStyle/>
          <a:p>
            <a:r>
              <a:rPr lang="en-US" sz="1800" i="1" dirty="0" smtClean="0">
                <a:solidFill>
                  <a:srgbClr val="C00000"/>
                </a:solidFill>
                <a:latin typeface="+mn-lt"/>
              </a:rPr>
              <a:t>K(s)</a:t>
            </a:r>
            <a:r>
              <a:rPr lang="en-US" sz="1800" dirty="0" smtClean="0">
                <a:solidFill>
                  <a:srgbClr val="C00000"/>
                </a:solidFill>
                <a:latin typeface="+mn-lt"/>
              </a:rPr>
              <a:t> periodic!</a:t>
            </a:r>
          </a:p>
        </p:txBody>
      </p:sp>
    </p:spTree>
    <p:extLst>
      <p:ext uri="{BB962C8B-B14F-4D97-AF65-F5344CB8AC3E}">
        <p14:creationId xmlns:p14="http://schemas.microsoft.com/office/powerpoint/2010/main" val="79608401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Solution</a:t>
            </a:r>
            <a:endParaRPr lang="en-US" dirty="0"/>
          </a:p>
        </p:txBody>
      </p:sp>
      <p:sp>
        <p:nvSpPr>
          <p:cNvPr id="3" name="Content Placeholder 2"/>
          <p:cNvSpPr>
            <a:spLocks noGrp="1"/>
          </p:cNvSpPr>
          <p:nvPr>
            <p:ph idx="1"/>
          </p:nvPr>
        </p:nvSpPr>
        <p:spPr>
          <a:xfrm>
            <a:off x="503776" y="690225"/>
            <a:ext cx="8251825" cy="1138575"/>
          </a:xfrm>
        </p:spPr>
        <p:txBody>
          <a:bodyPr/>
          <a:lstStyle/>
          <a:p>
            <a:r>
              <a:rPr lang="en-US" sz="1800" dirty="0" smtClean="0"/>
              <a:t>These are second order homogeneous differential equations, so the explicit equations of motion will be linearly related to the initial conditions by </a:t>
            </a:r>
          </a:p>
          <a:p>
            <a:endParaRPr lang="en-US" sz="1800" dirty="0"/>
          </a:p>
          <a:p>
            <a:endParaRPr lang="en-US" sz="1800" dirty="0" smtClean="0"/>
          </a:p>
          <a:p>
            <a:endParaRPr lang="en-US" sz="1800" dirty="0"/>
          </a:p>
          <a:p>
            <a:endParaRPr lang="en-US" sz="1800" dirty="0" smtClean="0"/>
          </a:p>
          <a:p>
            <a:r>
              <a:rPr lang="en-US" sz="1800" dirty="0" smtClean="0"/>
              <a:t>Exactly as we would expect from our initial naïve treatment of the beam line elements.</a:t>
            </a: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29</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587576586"/>
              </p:ext>
            </p:extLst>
          </p:nvPr>
        </p:nvGraphicFramePr>
        <p:xfrm>
          <a:off x="1905000" y="1447800"/>
          <a:ext cx="5003800" cy="1143000"/>
        </p:xfrm>
        <a:graphic>
          <a:graphicData uri="http://schemas.openxmlformats.org/presentationml/2006/ole">
            <mc:AlternateContent xmlns:mc="http://schemas.openxmlformats.org/markup-compatibility/2006">
              <mc:Choice xmlns:v="urn:schemas-microsoft-com:vml" Requires="v">
                <p:oleObj spid="_x0000_s504921" name="Equation" r:id="rId3" imgW="2486520" imgH="557640" progId="">
                  <p:embed/>
                </p:oleObj>
              </mc:Choice>
              <mc:Fallback>
                <p:oleObj name="Equation" r:id="rId3" imgW="2486520" imgH="557640" progId="">
                  <p:embed/>
                  <p:pic>
                    <p:nvPicPr>
                      <p:cNvPr id="0" name="Picture 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447800"/>
                        <a:ext cx="50038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8407484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sz="quarter"/>
          </p:nvPr>
        </p:nvSpPr>
        <p:spPr/>
        <p:txBody>
          <a:bodyPr/>
          <a:lstStyle/>
          <a:p>
            <a:pPr>
              <a:defRPr/>
            </a:pPr>
            <a:r>
              <a:rPr lang="en-US" dirty="0" smtClean="0"/>
              <a:t>Man-made Particle Acceleration</a:t>
            </a:r>
            <a:endParaRPr lang="en-US" dirty="0"/>
          </a:p>
        </p:txBody>
      </p:sp>
      <p:pic>
        <p:nvPicPr>
          <p:cNvPr id="1032" name="Picture 3" descr="da90"/>
          <p:cNvPicPr>
            <a:picLocks noGrp="1" noChangeAspect="1" noChangeArrowheads="1"/>
          </p:cNvPicPr>
          <p:nvPr>
            <p:ph sz="quarter" idx="1"/>
          </p:nvPr>
        </p:nvPicPr>
        <p:blipFill>
          <a:blip r:embed="rId3" cstate="print"/>
          <a:srcRect/>
          <a:stretch>
            <a:fillRect/>
          </a:stretch>
        </p:blipFill>
        <p:spPr>
          <a:xfrm>
            <a:off x="647700" y="685800"/>
            <a:ext cx="831850" cy="2395538"/>
          </a:xfrm>
        </p:spPr>
      </p:pic>
      <p:graphicFrame>
        <p:nvGraphicFramePr>
          <p:cNvPr id="1026" name="Object 2"/>
          <p:cNvGraphicFramePr>
            <a:graphicFrameLocks noGrp="1" noChangeAspect="1"/>
          </p:cNvGraphicFramePr>
          <p:nvPr>
            <p:ph sz="quarter" idx="2"/>
          </p:nvPr>
        </p:nvGraphicFramePr>
        <p:xfrm>
          <a:off x="7075488" y="715963"/>
          <a:ext cx="166687" cy="220662"/>
        </p:xfrm>
        <a:graphic>
          <a:graphicData uri="http://schemas.openxmlformats.org/presentationml/2006/ole">
            <mc:AlternateContent xmlns:mc="http://schemas.openxmlformats.org/markup-compatibility/2006">
              <mc:Choice xmlns:v="urn:schemas-microsoft-com:vml" Requires="v">
                <p:oleObj spid="_x0000_s1536" name="Equation" r:id="rId4" imgW="177601" imgH="202895" progId="Equation.3">
                  <p:embed/>
                </p:oleObj>
              </mc:Choice>
              <mc:Fallback>
                <p:oleObj name="Equation" r:id="rId4" imgW="177601" imgH="202895" progId="Equation.3">
                  <p:embed/>
                  <p:pic>
                    <p:nvPicPr>
                      <p:cNvPr id="0" name="Picture 496"/>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488" y="715963"/>
                        <a:ext cx="166687" cy="220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Grp="1" noChangeAspect="1"/>
          </p:cNvGraphicFramePr>
          <p:nvPr>
            <p:ph sz="quarter" idx="3"/>
          </p:nvPr>
        </p:nvGraphicFramePr>
        <p:xfrm>
          <a:off x="7064375" y="968375"/>
          <a:ext cx="165100" cy="220663"/>
        </p:xfrm>
        <a:graphic>
          <a:graphicData uri="http://schemas.openxmlformats.org/presentationml/2006/ole">
            <mc:AlternateContent xmlns:mc="http://schemas.openxmlformats.org/markup-compatibility/2006">
              <mc:Choice xmlns:v="urn:schemas-microsoft-com:vml" Requires="v">
                <p:oleObj spid="_x0000_s1537" name="Equation" r:id="rId6" imgW="177601" imgH="202895" progId="Equation.3">
                  <p:embed/>
                </p:oleObj>
              </mc:Choice>
              <mc:Fallback>
                <p:oleObj name="Equation" r:id="rId6" imgW="177601" imgH="202895" progId="Equation.3">
                  <p:embed/>
                  <p:pic>
                    <p:nvPicPr>
                      <p:cNvPr id="0" name="Picture 497"/>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4375" y="968375"/>
                        <a:ext cx="165100" cy="22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3" name="Text Box 6"/>
          <p:cNvSpPr txBox="1">
            <a:spLocks noChangeArrowheads="1"/>
          </p:cNvSpPr>
          <p:nvPr/>
        </p:nvSpPr>
        <p:spPr bwMode="auto">
          <a:xfrm>
            <a:off x="1676400" y="914400"/>
            <a:ext cx="4240213" cy="1938338"/>
          </a:xfrm>
          <a:prstGeom prst="rect">
            <a:avLst/>
          </a:prstGeom>
          <a:noFill/>
          <a:ln w="9525">
            <a:noFill/>
            <a:miter lim="800000"/>
            <a:headEnd/>
            <a:tailEnd/>
          </a:ln>
        </p:spPr>
        <p:txBody>
          <a:bodyPr>
            <a:spAutoFit/>
          </a:bodyPr>
          <a:lstStyle/>
          <a:p>
            <a:pPr>
              <a:spcBef>
                <a:spcPct val="50000"/>
              </a:spcBef>
            </a:pPr>
            <a:r>
              <a:rPr lang="en-US" sz="2400">
                <a:solidFill>
                  <a:schemeClr val="accent2"/>
                </a:solidFill>
                <a:cs typeface="Arial" charset="0"/>
              </a:rPr>
              <a:t>The simplest accelerators accelerate charged particles through a </a:t>
            </a:r>
            <a:r>
              <a:rPr lang="en-US" sz="2400" i="1">
                <a:solidFill>
                  <a:schemeClr val="accent2"/>
                </a:solidFill>
                <a:cs typeface="Arial" charset="0"/>
              </a:rPr>
              <a:t>static </a:t>
            </a:r>
            <a:r>
              <a:rPr lang="en-US" sz="2400">
                <a:solidFill>
                  <a:schemeClr val="accent2"/>
                </a:solidFill>
                <a:cs typeface="Arial" charset="0"/>
              </a:rPr>
              <a:t>electric</a:t>
            </a:r>
            <a:r>
              <a:rPr lang="en-US" sz="2400" i="1">
                <a:solidFill>
                  <a:schemeClr val="accent2"/>
                </a:solidFill>
                <a:cs typeface="Arial" charset="0"/>
              </a:rPr>
              <a:t> </a:t>
            </a:r>
            <a:r>
              <a:rPr lang="en-US" sz="2400">
                <a:solidFill>
                  <a:schemeClr val="accent2"/>
                </a:solidFill>
                <a:cs typeface="Arial" charset="0"/>
              </a:rPr>
              <a:t>field.  Example: </a:t>
            </a:r>
            <a:r>
              <a:rPr lang="en-US" sz="2400" b="1">
                <a:solidFill>
                  <a:schemeClr val="accent2"/>
                </a:solidFill>
                <a:cs typeface="Arial" charset="0"/>
              </a:rPr>
              <a:t>vacuum tubes </a:t>
            </a:r>
            <a:r>
              <a:rPr lang="en-US" sz="2400">
                <a:solidFill>
                  <a:schemeClr val="accent2"/>
                </a:solidFill>
                <a:cs typeface="Arial" charset="0"/>
              </a:rPr>
              <a:t>(or CRT TV’s)</a:t>
            </a:r>
          </a:p>
        </p:txBody>
      </p:sp>
      <p:sp>
        <p:nvSpPr>
          <p:cNvPr id="1034" name="Freeform 7"/>
          <p:cNvSpPr>
            <a:spLocks/>
          </p:cNvSpPr>
          <p:nvPr/>
        </p:nvSpPr>
        <p:spPr bwMode="auto">
          <a:xfrm>
            <a:off x="6537325" y="803275"/>
            <a:ext cx="476250" cy="725488"/>
          </a:xfrm>
          <a:custGeom>
            <a:avLst/>
            <a:gdLst>
              <a:gd name="T0" fmla="*/ 0 w 300"/>
              <a:gd name="T1" fmla="*/ 0 h 457"/>
              <a:gd name="T2" fmla="*/ 2147483647 w 300"/>
              <a:gd name="T3" fmla="*/ 2147483647 h 457"/>
              <a:gd name="T4" fmla="*/ 2147483647 w 300"/>
              <a:gd name="T5" fmla="*/ 2147483647 h 457"/>
              <a:gd name="T6" fmla="*/ 2147483647 w 300"/>
              <a:gd name="T7" fmla="*/ 2147483647 h 457"/>
              <a:gd name="T8" fmla="*/ 2147483647 w 300"/>
              <a:gd name="T9" fmla="*/ 2147483647 h 457"/>
              <a:gd name="T10" fmla="*/ 2147483647 w 300"/>
              <a:gd name="T11" fmla="*/ 2147483647 h 457"/>
              <a:gd name="T12" fmla="*/ 2147483647 w 300"/>
              <a:gd name="T13" fmla="*/ 2147483647 h 457"/>
              <a:gd name="T14" fmla="*/ 2147483647 w 300"/>
              <a:gd name="T15" fmla="*/ 2147483647 h 457"/>
              <a:gd name="T16" fmla="*/ 2147483647 w 300"/>
              <a:gd name="T17" fmla="*/ 2147483647 h 457"/>
              <a:gd name="T18" fmla="*/ 2147483647 w 300"/>
              <a:gd name="T19" fmla="*/ 2147483647 h 457"/>
              <a:gd name="T20" fmla="*/ 2147483647 w 300"/>
              <a:gd name="T21" fmla="*/ 2147483647 h 457"/>
              <a:gd name="T22" fmla="*/ 2147483647 w 300"/>
              <a:gd name="T23" fmla="*/ 2147483647 h 457"/>
              <a:gd name="T24" fmla="*/ 2147483647 w 300"/>
              <a:gd name="T25" fmla="*/ 2147483647 h 457"/>
              <a:gd name="T26" fmla="*/ 2147483647 w 300"/>
              <a:gd name="T27" fmla="*/ 2147483647 h 457"/>
              <a:gd name="T28" fmla="*/ 2147483647 w 300"/>
              <a:gd name="T29" fmla="*/ 2147483647 h 457"/>
              <a:gd name="T30" fmla="*/ 2147483647 w 300"/>
              <a:gd name="T31" fmla="*/ 2147483647 h 45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457"/>
              <a:gd name="T50" fmla="*/ 300 w 300"/>
              <a:gd name="T51" fmla="*/ 457 h 45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457">
                <a:moveTo>
                  <a:pt x="0" y="0"/>
                </a:moveTo>
                <a:cubicBezTo>
                  <a:pt x="112" y="2"/>
                  <a:pt x="225" y="4"/>
                  <a:pt x="254" y="15"/>
                </a:cubicBezTo>
                <a:cubicBezTo>
                  <a:pt x="283" y="26"/>
                  <a:pt x="172" y="57"/>
                  <a:pt x="172" y="68"/>
                </a:cubicBezTo>
                <a:cubicBezTo>
                  <a:pt x="172" y="79"/>
                  <a:pt x="249" y="71"/>
                  <a:pt x="254" y="83"/>
                </a:cubicBezTo>
                <a:cubicBezTo>
                  <a:pt x="259" y="95"/>
                  <a:pt x="214" y="138"/>
                  <a:pt x="202" y="142"/>
                </a:cubicBezTo>
                <a:cubicBezTo>
                  <a:pt x="190" y="146"/>
                  <a:pt x="170" y="105"/>
                  <a:pt x="179" y="105"/>
                </a:cubicBezTo>
                <a:cubicBezTo>
                  <a:pt x="188" y="105"/>
                  <a:pt x="250" y="123"/>
                  <a:pt x="254" y="142"/>
                </a:cubicBezTo>
                <a:cubicBezTo>
                  <a:pt x="258" y="161"/>
                  <a:pt x="202" y="208"/>
                  <a:pt x="202" y="217"/>
                </a:cubicBezTo>
                <a:cubicBezTo>
                  <a:pt x="202" y="226"/>
                  <a:pt x="249" y="181"/>
                  <a:pt x="254" y="195"/>
                </a:cubicBezTo>
                <a:cubicBezTo>
                  <a:pt x="259" y="209"/>
                  <a:pt x="241" y="286"/>
                  <a:pt x="231" y="300"/>
                </a:cubicBezTo>
                <a:cubicBezTo>
                  <a:pt x="221" y="314"/>
                  <a:pt x="190" y="276"/>
                  <a:pt x="194" y="277"/>
                </a:cubicBezTo>
                <a:cubicBezTo>
                  <a:pt x="198" y="278"/>
                  <a:pt x="252" y="288"/>
                  <a:pt x="254" y="307"/>
                </a:cubicBezTo>
                <a:cubicBezTo>
                  <a:pt x="256" y="326"/>
                  <a:pt x="218" y="383"/>
                  <a:pt x="209" y="389"/>
                </a:cubicBezTo>
                <a:cubicBezTo>
                  <a:pt x="200" y="395"/>
                  <a:pt x="192" y="343"/>
                  <a:pt x="202" y="344"/>
                </a:cubicBezTo>
                <a:cubicBezTo>
                  <a:pt x="212" y="345"/>
                  <a:pt x="300" y="378"/>
                  <a:pt x="269" y="397"/>
                </a:cubicBezTo>
                <a:cubicBezTo>
                  <a:pt x="238" y="416"/>
                  <a:pt x="126" y="436"/>
                  <a:pt x="15" y="457"/>
                </a:cubicBezTo>
              </a:path>
            </a:pathLst>
          </a:custGeom>
          <a:noFill/>
          <a:ln w="9525" cap="flat" cmpd="sng">
            <a:solidFill>
              <a:srgbClr val="CC0000"/>
            </a:solidFill>
            <a:prstDash val="solid"/>
            <a:round/>
            <a:headEnd/>
            <a:tailEnd/>
          </a:ln>
        </p:spPr>
        <p:txBody>
          <a:bodyPr/>
          <a:lstStyle/>
          <a:p>
            <a:endParaRPr lang="en-US"/>
          </a:p>
        </p:txBody>
      </p:sp>
      <p:sp>
        <p:nvSpPr>
          <p:cNvPr id="1035" name="Line 8"/>
          <p:cNvSpPr>
            <a:spLocks noChangeShapeType="1"/>
          </p:cNvSpPr>
          <p:nvPr/>
        </p:nvSpPr>
        <p:spPr bwMode="auto">
          <a:xfrm>
            <a:off x="7962900" y="685800"/>
            <a:ext cx="0" cy="962025"/>
          </a:xfrm>
          <a:prstGeom prst="line">
            <a:avLst/>
          </a:prstGeom>
          <a:noFill/>
          <a:ln w="38100">
            <a:solidFill>
              <a:schemeClr val="accent2"/>
            </a:solidFill>
            <a:round/>
            <a:headEnd/>
            <a:tailEnd/>
          </a:ln>
        </p:spPr>
        <p:txBody>
          <a:bodyPr/>
          <a:lstStyle/>
          <a:p>
            <a:endParaRPr lang="en-US"/>
          </a:p>
        </p:txBody>
      </p:sp>
      <p:graphicFrame>
        <p:nvGraphicFramePr>
          <p:cNvPr id="1028" name="Object 4"/>
          <p:cNvGraphicFramePr>
            <a:graphicFrameLocks noGrp="1" noChangeAspect="1"/>
          </p:cNvGraphicFramePr>
          <p:nvPr>
            <p:ph sz="quarter" idx="4"/>
          </p:nvPr>
        </p:nvGraphicFramePr>
        <p:xfrm>
          <a:off x="7064375" y="1239838"/>
          <a:ext cx="166688" cy="220662"/>
        </p:xfrm>
        <a:graphic>
          <a:graphicData uri="http://schemas.openxmlformats.org/presentationml/2006/ole">
            <mc:AlternateContent xmlns:mc="http://schemas.openxmlformats.org/markup-compatibility/2006">
              <mc:Choice xmlns:v="urn:schemas-microsoft-com:vml" Requires="v">
                <p:oleObj spid="_x0000_s1538" name="Equation" r:id="rId8" imgW="177601" imgH="202895" progId="Equation.3">
                  <p:embed/>
                </p:oleObj>
              </mc:Choice>
              <mc:Fallback>
                <p:oleObj name="Equation" r:id="rId8" imgW="177601" imgH="202895" progId="Equation.3">
                  <p:embed/>
                  <p:pic>
                    <p:nvPicPr>
                      <p:cNvPr id="0" name="Picture 498"/>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4375" y="1239838"/>
                        <a:ext cx="166688" cy="220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6" name="Line 10"/>
          <p:cNvSpPr>
            <a:spLocks noChangeShapeType="1"/>
          </p:cNvSpPr>
          <p:nvPr/>
        </p:nvSpPr>
        <p:spPr bwMode="auto">
          <a:xfrm>
            <a:off x="7224713" y="898525"/>
            <a:ext cx="593725" cy="0"/>
          </a:xfrm>
          <a:prstGeom prst="line">
            <a:avLst/>
          </a:prstGeom>
          <a:noFill/>
          <a:ln w="9525">
            <a:solidFill>
              <a:schemeClr val="tx1"/>
            </a:solidFill>
            <a:round/>
            <a:headEnd/>
            <a:tailEnd type="triangle" w="med" len="med"/>
          </a:ln>
        </p:spPr>
        <p:txBody>
          <a:bodyPr/>
          <a:lstStyle/>
          <a:p>
            <a:endParaRPr lang="en-US"/>
          </a:p>
        </p:txBody>
      </p:sp>
      <p:sp>
        <p:nvSpPr>
          <p:cNvPr id="1037" name="Line 11"/>
          <p:cNvSpPr>
            <a:spLocks noChangeShapeType="1"/>
          </p:cNvSpPr>
          <p:nvPr/>
        </p:nvSpPr>
        <p:spPr bwMode="auto">
          <a:xfrm>
            <a:off x="7189788" y="1136650"/>
            <a:ext cx="593725" cy="11113"/>
          </a:xfrm>
          <a:prstGeom prst="line">
            <a:avLst/>
          </a:prstGeom>
          <a:noFill/>
          <a:ln w="9525">
            <a:solidFill>
              <a:schemeClr val="tx1"/>
            </a:solidFill>
            <a:round/>
            <a:headEnd/>
            <a:tailEnd type="triangle" w="med" len="med"/>
          </a:ln>
        </p:spPr>
        <p:txBody>
          <a:bodyPr/>
          <a:lstStyle/>
          <a:p>
            <a:endParaRPr lang="en-US"/>
          </a:p>
        </p:txBody>
      </p:sp>
      <p:sp>
        <p:nvSpPr>
          <p:cNvPr id="1038" name="Line 12"/>
          <p:cNvSpPr>
            <a:spLocks noChangeShapeType="1"/>
          </p:cNvSpPr>
          <p:nvPr/>
        </p:nvSpPr>
        <p:spPr bwMode="auto">
          <a:xfrm>
            <a:off x="7213600" y="1385888"/>
            <a:ext cx="569913" cy="11112"/>
          </a:xfrm>
          <a:prstGeom prst="line">
            <a:avLst/>
          </a:prstGeom>
          <a:noFill/>
          <a:ln w="9525">
            <a:solidFill>
              <a:schemeClr val="tx1"/>
            </a:solidFill>
            <a:round/>
            <a:headEnd/>
            <a:tailEnd type="triangle" w="med" len="med"/>
          </a:ln>
        </p:spPr>
        <p:txBody>
          <a:bodyPr/>
          <a:lstStyle/>
          <a:p>
            <a:endParaRPr lang="en-US"/>
          </a:p>
        </p:txBody>
      </p:sp>
      <p:graphicFrame>
        <p:nvGraphicFramePr>
          <p:cNvPr id="1029" name="Object 5"/>
          <p:cNvGraphicFramePr>
            <a:graphicFrameLocks noChangeAspect="1"/>
          </p:cNvGraphicFramePr>
          <p:nvPr/>
        </p:nvGraphicFramePr>
        <p:xfrm>
          <a:off x="8002588" y="914400"/>
          <a:ext cx="552450" cy="368300"/>
        </p:xfrm>
        <a:graphic>
          <a:graphicData uri="http://schemas.openxmlformats.org/presentationml/2006/ole">
            <mc:AlternateContent xmlns:mc="http://schemas.openxmlformats.org/markup-compatibility/2006">
              <mc:Choice xmlns:v="urn:schemas-microsoft-com:vml" Requires="v">
                <p:oleObj spid="_x0000_s1539" name="Equation" r:id="rId9" imgW="266287" imgH="177708" progId="Equation.3">
                  <p:embed/>
                </p:oleObj>
              </mc:Choice>
              <mc:Fallback>
                <p:oleObj name="Equation" r:id="rId9" imgW="266287" imgH="177708" progId="Equation.3">
                  <p:embed/>
                  <p:pic>
                    <p:nvPicPr>
                      <p:cNvPr id="0" name="Picture 4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2588" y="914400"/>
                        <a:ext cx="55245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0" name="Object 6"/>
          <p:cNvGraphicFramePr>
            <a:graphicFrameLocks noChangeAspect="1"/>
          </p:cNvGraphicFramePr>
          <p:nvPr/>
        </p:nvGraphicFramePr>
        <p:xfrm>
          <a:off x="6477000" y="2019300"/>
          <a:ext cx="2044700" cy="403225"/>
        </p:xfrm>
        <a:graphic>
          <a:graphicData uri="http://schemas.openxmlformats.org/presentationml/2006/ole">
            <mc:AlternateContent xmlns:mc="http://schemas.openxmlformats.org/markup-compatibility/2006">
              <mc:Choice xmlns:v="urn:schemas-microsoft-com:vml" Requires="v">
                <p:oleObj spid="_x0000_s1540" name="Equation" r:id="rId11" imgW="901180" imgH="177922" progId="">
                  <p:embed/>
                </p:oleObj>
              </mc:Choice>
              <mc:Fallback>
                <p:oleObj name="Equation" r:id="rId11" imgW="901180" imgH="177922" progId="">
                  <p:embed/>
                  <p:pic>
                    <p:nvPicPr>
                      <p:cNvPr id="0" name="Picture 5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7000" y="2019300"/>
                        <a:ext cx="2044700"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9" name="Text Box 15"/>
          <p:cNvSpPr txBox="1">
            <a:spLocks noChangeArrowheads="1"/>
          </p:cNvSpPr>
          <p:nvPr/>
        </p:nvSpPr>
        <p:spPr bwMode="auto">
          <a:xfrm>
            <a:off x="6275388" y="1592263"/>
            <a:ext cx="1019175" cy="307975"/>
          </a:xfrm>
          <a:prstGeom prst="rect">
            <a:avLst/>
          </a:prstGeom>
          <a:noFill/>
          <a:ln w="9525">
            <a:noFill/>
            <a:miter lim="800000"/>
            <a:headEnd/>
            <a:tailEnd/>
          </a:ln>
        </p:spPr>
        <p:txBody>
          <a:bodyPr>
            <a:spAutoFit/>
          </a:bodyPr>
          <a:lstStyle/>
          <a:p>
            <a:pPr algn="ctr">
              <a:spcBef>
                <a:spcPct val="50000"/>
              </a:spcBef>
            </a:pPr>
            <a:r>
              <a:rPr lang="en-US" sz="1400">
                <a:cs typeface="Arial" charset="0"/>
              </a:rPr>
              <a:t>Cathode</a:t>
            </a:r>
          </a:p>
        </p:txBody>
      </p:sp>
      <p:sp>
        <p:nvSpPr>
          <p:cNvPr id="1040" name="Text Box 16"/>
          <p:cNvSpPr txBox="1">
            <a:spLocks noChangeArrowheads="1"/>
          </p:cNvSpPr>
          <p:nvPr/>
        </p:nvSpPr>
        <p:spPr bwMode="auto">
          <a:xfrm>
            <a:off x="7591425" y="1657350"/>
            <a:ext cx="806450" cy="304800"/>
          </a:xfrm>
          <a:prstGeom prst="rect">
            <a:avLst/>
          </a:prstGeom>
          <a:noFill/>
          <a:ln w="9525">
            <a:noFill/>
            <a:miter lim="800000"/>
            <a:headEnd/>
            <a:tailEnd/>
          </a:ln>
        </p:spPr>
        <p:txBody>
          <a:bodyPr>
            <a:spAutoFit/>
          </a:bodyPr>
          <a:lstStyle/>
          <a:p>
            <a:pPr algn="ctr">
              <a:spcBef>
                <a:spcPct val="50000"/>
              </a:spcBef>
            </a:pPr>
            <a:r>
              <a:rPr lang="en-US" sz="1400">
                <a:cs typeface="Arial" charset="0"/>
              </a:rPr>
              <a:t>Anode</a:t>
            </a:r>
          </a:p>
        </p:txBody>
      </p:sp>
      <p:sp>
        <p:nvSpPr>
          <p:cNvPr id="202769" name="Text Box 17"/>
          <p:cNvSpPr txBox="1">
            <a:spLocks noChangeArrowheads="1"/>
          </p:cNvSpPr>
          <p:nvPr/>
        </p:nvSpPr>
        <p:spPr bwMode="auto">
          <a:xfrm>
            <a:off x="800100" y="3124200"/>
            <a:ext cx="7110413" cy="3324225"/>
          </a:xfrm>
          <a:prstGeom prst="rect">
            <a:avLst/>
          </a:prstGeom>
          <a:noFill/>
          <a:ln w="9525">
            <a:noFill/>
            <a:miter lim="800000"/>
            <a:headEnd/>
            <a:tailEnd/>
          </a:ln>
          <a:effectLst/>
        </p:spPr>
        <p:txBody>
          <a:bodyPr>
            <a:spAutoFit/>
          </a:bodyPr>
          <a:lstStyle/>
          <a:p>
            <a:pPr>
              <a:spcBef>
                <a:spcPct val="50000"/>
              </a:spcBef>
              <a:defRPr/>
            </a:pPr>
            <a:r>
              <a:rPr lang="en-US" sz="2000" dirty="0">
                <a:solidFill>
                  <a:schemeClr val="accent2"/>
                </a:solidFill>
                <a:latin typeface="Arial" pitchFamily="34" charset="0"/>
                <a:cs typeface="Arial" pitchFamily="34" charset="0"/>
              </a:rPr>
              <a:t>Limited by magnitude of static field:</a:t>
            </a:r>
          </a:p>
          <a:p>
            <a:pPr lvl="1">
              <a:spcBef>
                <a:spcPct val="50000"/>
              </a:spcBef>
              <a:defRPr/>
            </a:pPr>
            <a:r>
              <a:rPr lang="en-US" sz="2000" dirty="0">
                <a:solidFill>
                  <a:srgbClr val="CC0000"/>
                </a:solidFill>
                <a:latin typeface="Arial" pitchFamily="34" charset="0"/>
                <a:cs typeface="Arial" pitchFamily="34" charset="0"/>
              </a:rPr>
              <a:t>- TV Picture tube ~</a:t>
            </a:r>
            <a:r>
              <a:rPr lang="en-US" sz="2000" dirty="0" err="1">
                <a:solidFill>
                  <a:srgbClr val="CC0000"/>
                </a:solidFill>
                <a:latin typeface="Arial" pitchFamily="34" charset="0"/>
                <a:cs typeface="Arial" pitchFamily="34" charset="0"/>
              </a:rPr>
              <a:t>keV</a:t>
            </a:r>
            <a:r>
              <a:rPr lang="en-US" sz="2000" dirty="0">
                <a:solidFill>
                  <a:srgbClr val="CC0000"/>
                </a:solidFill>
                <a:latin typeface="Arial" pitchFamily="34" charset="0"/>
                <a:cs typeface="Arial" pitchFamily="34" charset="0"/>
              </a:rPr>
              <a:t/>
            </a:r>
            <a:br>
              <a:rPr lang="en-US" sz="2000" dirty="0">
                <a:solidFill>
                  <a:srgbClr val="CC0000"/>
                </a:solidFill>
                <a:latin typeface="Arial" pitchFamily="34" charset="0"/>
                <a:cs typeface="Arial" pitchFamily="34" charset="0"/>
              </a:rPr>
            </a:br>
            <a:r>
              <a:rPr lang="en-US" sz="2000" dirty="0">
                <a:solidFill>
                  <a:srgbClr val="CC0000"/>
                </a:solidFill>
                <a:latin typeface="Arial" pitchFamily="34" charset="0"/>
                <a:cs typeface="Arial" pitchFamily="34" charset="0"/>
              </a:rPr>
              <a:t>- X-ray tube ~10’s of </a:t>
            </a:r>
            <a:r>
              <a:rPr lang="en-US" sz="2000" dirty="0" err="1">
                <a:solidFill>
                  <a:srgbClr val="CC0000"/>
                </a:solidFill>
                <a:latin typeface="Arial" pitchFamily="34" charset="0"/>
                <a:cs typeface="Arial" pitchFamily="34" charset="0"/>
              </a:rPr>
              <a:t>keV</a:t>
            </a:r>
            <a:r>
              <a:rPr lang="en-US" sz="2000" dirty="0">
                <a:solidFill>
                  <a:srgbClr val="CC0000"/>
                </a:solidFill>
                <a:latin typeface="Arial" pitchFamily="34" charset="0"/>
                <a:cs typeface="Arial" pitchFamily="34" charset="0"/>
              </a:rPr>
              <a:t/>
            </a:r>
            <a:br>
              <a:rPr lang="en-US" sz="2000" dirty="0">
                <a:solidFill>
                  <a:srgbClr val="CC0000"/>
                </a:solidFill>
                <a:latin typeface="Arial" pitchFamily="34" charset="0"/>
                <a:cs typeface="Arial" pitchFamily="34" charset="0"/>
              </a:rPr>
            </a:br>
            <a:r>
              <a:rPr lang="en-US" sz="2000" dirty="0">
                <a:solidFill>
                  <a:srgbClr val="CC0000"/>
                </a:solidFill>
                <a:latin typeface="Arial" pitchFamily="34" charset="0"/>
                <a:cs typeface="Arial" pitchFamily="34" charset="0"/>
              </a:rPr>
              <a:t>- Van de </a:t>
            </a:r>
            <a:r>
              <a:rPr lang="en-US" sz="2000" dirty="0" err="1">
                <a:solidFill>
                  <a:srgbClr val="CC0000"/>
                </a:solidFill>
                <a:latin typeface="Arial" pitchFamily="34" charset="0"/>
                <a:cs typeface="Arial" pitchFamily="34" charset="0"/>
              </a:rPr>
              <a:t>Graaf</a:t>
            </a:r>
            <a:r>
              <a:rPr lang="en-US" sz="2000" dirty="0">
                <a:solidFill>
                  <a:srgbClr val="CC0000"/>
                </a:solidFill>
                <a:latin typeface="Arial" pitchFamily="34" charset="0"/>
                <a:cs typeface="Arial" pitchFamily="34" charset="0"/>
              </a:rPr>
              <a:t>  ~</a:t>
            </a:r>
            <a:r>
              <a:rPr lang="en-US" sz="2000" dirty="0" err="1">
                <a:solidFill>
                  <a:srgbClr val="CC0000"/>
                </a:solidFill>
                <a:latin typeface="Arial" pitchFamily="34" charset="0"/>
                <a:cs typeface="Arial" pitchFamily="34" charset="0"/>
              </a:rPr>
              <a:t>MeV’s</a:t>
            </a:r>
            <a:endParaRPr lang="en-US" sz="2000" dirty="0">
              <a:solidFill>
                <a:srgbClr val="CC0000"/>
              </a:solidFill>
              <a:latin typeface="Arial" pitchFamily="34" charset="0"/>
              <a:cs typeface="Arial" pitchFamily="34" charset="0"/>
            </a:endParaRPr>
          </a:p>
          <a:p>
            <a:pPr>
              <a:spcBef>
                <a:spcPct val="50000"/>
              </a:spcBef>
              <a:defRPr/>
            </a:pPr>
            <a:r>
              <a:rPr lang="en-US" sz="2000" dirty="0">
                <a:solidFill>
                  <a:schemeClr val="accent2"/>
                </a:solidFill>
                <a:latin typeface="Arial" pitchFamily="34" charset="0"/>
                <a:cs typeface="Arial" pitchFamily="34" charset="0"/>
              </a:rPr>
              <a:t>Solutions:</a:t>
            </a:r>
          </a:p>
          <a:p>
            <a:pPr marL="633413" lvl="1" indent="-176213">
              <a:spcBef>
                <a:spcPct val="50000"/>
              </a:spcBef>
              <a:buFontTx/>
              <a:buChar char="-"/>
              <a:defRPr/>
            </a:pPr>
            <a:r>
              <a:rPr lang="en-US" sz="2000" dirty="0">
                <a:solidFill>
                  <a:schemeClr val="accent2"/>
                </a:solidFill>
                <a:latin typeface="Arial" pitchFamily="34" charset="0"/>
                <a:cs typeface="Arial" pitchFamily="34" charset="0"/>
              </a:rPr>
              <a:t>Alternate fields to keep particles in </a:t>
            </a:r>
            <a:br>
              <a:rPr lang="en-US" sz="2000" dirty="0">
                <a:solidFill>
                  <a:schemeClr val="accent2"/>
                </a:solidFill>
                <a:latin typeface="Arial" pitchFamily="34" charset="0"/>
                <a:cs typeface="Arial" pitchFamily="34" charset="0"/>
              </a:rPr>
            </a:br>
            <a:r>
              <a:rPr lang="en-US" sz="2000" dirty="0">
                <a:solidFill>
                  <a:schemeClr val="accent2"/>
                </a:solidFill>
                <a:latin typeface="Arial" pitchFamily="34" charset="0"/>
                <a:cs typeface="Arial" pitchFamily="34" charset="0"/>
              </a:rPr>
              <a:t>accelerating fields -&gt; </a:t>
            </a:r>
            <a:r>
              <a:rPr lang="en-US" sz="2000" dirty="0">
                <a:solidFill>
                  <a:srgbClr val="FF0000"/>
                </a:solidFill>
                <a:latin typeface="Arial" pitchFamily="34" charset="0"/>
                <a:cs typeface="Arial" pitchFamily="34" charset="0"/>
              </a:rPr>
              <a:t>RF acceleration</a:t>
            </a:r>
          </a:p>
          <a:p>
            <a:pPr marL="633413" lvl="1" indent="-176213">
              <a:spcBef>
                <a:spcPts val="0"/>
              </a:spcBef>
              <a:buFontTx/>
              <a:buChar char="-"/>
              <a:defRPr/>
            </a:pPr>
            <a:r>
              <a:rPr lang="en-US" sz="2000" dirty="0">
                <a:solidFill>
                  <a:schemeClr val="accent2"/>
                </a:solidFill>
                <a:latin typeface="Arial" pitchFamily="34" charset="0"/>
                <a:cs typeface="Arial" pitchFamily="34" charset="0"/>
              </a:rPr>
              <a:t>Bend particles so they see the same accelerating field over and over -&gt; </a:t>
            </a:r>
            <a:r>
              <a:rPr lang="en-US" sz="2000" dirty="0">
                <a:solidFill>
                  <a:srgbClr val="CC0000"/>
                </a:solidFill>
                <a:latin typeface="Arial" pitchFamily="34" charset="0"/>
                <a:cs typeface="Arial" pitchFamily="34" charset="0"/>
              </a:rPr>
              <a:t>cyclotrons, synchrotrons</a:t>
            </a:r>
          </a:p>
        </p:txBody>
      </p:sp>
      <p:pic>
        <p:nvPicPr>
          <p:cNvPr id="1043" name="Picture 20" descr="http://www.tgdaily.com/files/images/stories/article_images/fermilab/wcroft.jp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743700" y="2628900"/>
            <a:ext cx="1649413" cy="2476500"/>
          </a:xfrm>
          <a:prstGeom prst="rect">
            <a:avLst/>
          </a:prstGeom>
          <a:noFill/>
          <a:ln w="9525">
            <a:noFill/>
            <a:miter lim="800000"/>
            <a:headEnd/>
            <a:tailEnd/>
          </a:ln>
        </p:spPr>
      </p:pic>
      <p:sp>
        <p:nvSpPr>
          <p:cNvPr id="1044" name="TextBox 21"/>
          <p:cNvSpPr txBox="1">
            <a:spLocks noChangeArrowheads="1"/>
          </p:cNvSpPr>
          <p:nvPr/>
        </p:nvSpPr>
        <p:spPr bwMode="auto">
          <a:xfrm>
            <a:off x="6515100" y="5067300"/>
            <a:ext cx="2133600" cy="584200"/>
          </a:xfrm>
          <a:prstGeom prst="rect">
            <a:avLst/>
          </a:prstGeom>
          <a:noFill/>
          <a:ln w="9525">
            <a:noFill/>
            <a:miter lim="800000"/>
            <a:headEnd/>
            <a:tailEnd/>
          </a:ln>
        </p:spPr>
        <p:txBody>
          <a:bodyPr>
            <a:spAutoFit/>
          </a:bodyPr>
          <a:lstStyle/>
          <a:p>
            <a:pPr algn="ctr"/>
            <a:r>
              <a:rPr lang="en-US" sz="1600"/>
              <a:t>FNAL Cockroft-Walton = 750 kV</a:t>
            </a:r>
          </a:p>
        </p:txBody>
      </p:sp>
      <p:sp>
        <p:nvSpPr>
          <p:cNvPr id="21" name="Slide Number Placeholder 20"/>
          <p:cNvSpPr>
            <a:spLocks noGrp="1"/>
          </p:cNvSpPr>
          <p:nvPr>
            <p:ph type="sldNum" sz="quarter" idx="10"/>
          </p:nvPr>
        </p:nvSpPr>
        <p:spPr/>
        <p:txBody>
          <a:bodyPr/>
          <a:lstStyle/>
          <a:p>
            <a:pPr>
              <a:defRPr/>
            </a:pPr>
            <a:fld id="{CFBD7FE8-51C5-4648-9E54-A2671E802740}" type="slidenum">
              <a:rPr lang="en-US" smtClean="0"/>
              <a:pPr>
                <a:defRPr/>
              </a:pPr>
              <a:t>3</a:t>
            </a:fld>
            <a:endParaRPr lang="en-US"/>
          </a:p>
        </p:txBody>
      </p:sp>
    </p:spTree>
    <p:extLst>
      <p:ext uri="{BB962C8B-B14F-4D97-AF65-F5344CB8AC3E}">
        <p14:creationId xmlns:p14="http://schemas.microsoft.com/office/powerpoint/2010/main" val="117011205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Piecewise Solution</a:t>
            </a:r>
            <a:endParaRPr lang="en-US" dirty="0"/>
          </a:p>
        </p:txBody>
      </p:sp>
      <p:sp>
        <p:nvSpPr>
          <p:cNvPr id="3" name="Content Placeholder 2"/>
          <p:cNvSpPr>
            <a:spLocks noGrp="1"/>
          </p:cNvSpPr>
          <p:nvPr>
            <p:ph idx="1"/>
          </p:nvPr>
        </p:nvSpPr>
        <p:spPr>
          <a:xfrm>
            <a:off x="503776" y="690225"/>
            <a:ext cx="8251825" cy="449027"/>
          </a:xfrm>
        </p:spPr>
        <p:txBody>
          <a:bodyPr/>
          <a:lstStyle/>
          <a:p>
            <a:r>
              <a:rPr lang="en-US" sz="2000" dirty="0" smtClean="0"/>
              <a:t>Again, these equations are in the form</a:t>
            </a:r>
          </a:p>
          <a:p>
            <a:endParaRPr lang="en-US" sz="2000" dirty="0" smtClean="0"/>
          </a:p>
          <a:p>
            <a:r>
              <a:rPr lang="en-US" sz="2000" dirty="0" smtClean="0"/>
              <a:t>For </a:t>
            </a:r>
            <a:r>
              <a:rPr lang="en-US" sz="2000" i="1" dirty="0" smtClean="0"/>
              <a:t>K</a:t>
            </a:r>
            <a:r>
              <a:rPr lang="en-US" sz="2000" dirty="0" smtClean="0"/>
              <a:t> constant, these equations are quite simple.  For K&gt;0 (focusing), it’s just a harmonic oscillator and we write</a:t>
            </a:r>
          </a:p>
          <a:p>
            <a:endParaRPr lang="en-US" sz="2000" dirty="0" smtClean="0"/>
          </a:p>
          <a:p>
            <a:endParaRPr lang="en-US" sz="2000" dirty="0" smtClean="0"/>
          </a:p>
          <a:p>
            <a:endParaRPr lang="en-US" sz="2000" dirty="0" smtClean="0"/>
          </a:p>
          <a:p>
            <a:r>
              <a:rPr lang="en-US" sz="2000" dirty="0" smtClean="0"/>
              <a:t>In terms if initial conditions, we identify</a:t>
            </a:r>
            <a:br>
              <a:rPr lang="en-US" sz="2000" dirty="0" smtClean="0"/>
            </a:br>
            <a:r>
              <a:rPr lang="en-US" sz="2000" dirty="0" smtClean="0"/>
              <a:t>and write</a:t>
            </a:r>
          </a:p>
          <a:p>
            <a:endParaRPr lang="en-US" sz="2000" dirty="0" smtClean="0"/>
          </a:p>
          <a:p>
            <a:pPr>
              <a:buNone/>
            </a:pPr>
            <a:endParaRPr lang="en-US" sz="2000" dirty="0" smtClean="0"/>
          </a:p>
          <a:p>
            <a:endParaRPr lang="en-US" sz="2000" dirty="0" smtClean="0"/>
          </a:p>
          <a:p>
            <a:pPr>
              <a:buNone/>
            </a:pPr>
            <a:endParaRPr lang="en-US" sz="20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30</a:t>
            </a:fld>
            <a:endParaRPr lang="en-US"/>
          </a:p>
        </p:txBody>
      </p:sp>
      <p:graphicFrame>
        <p:nvGraphicFramePr>
          <p:cNvPr id="7" name="Object 6"/>
          <p:cNvGraphicFramePr>
            <a:graphicFrameLocks noChangeAspect="1"/>
          </p:cNvGraphicFramePr>
          <p:nvPr/>
        </p:nvGraphicFramePr>
        <p:xfrm>
          <a:off x="1111708" y="2218544"/>
          <a:ext cx="7220529" cy="959371"/>
        </p:xfrm>
        <a:graphic>
          <a:graphicData uri="http://schemas.openxmlformats.org/presentationml/2006/ole">
            <mc:AlternateContent xmlns:mc="http://schemas.openxmlformats.org/markup-compatibility/2006">
              <mc:Choice xmlns:v="urn:schemas-microsoft-com:vml" Requires="v">
                <p:oleObj spid="_x0000_s420298" name="Equation" r:id="rId3" imgW="3631695" imgH="482278" progId="Equation.3">
                  <p:embed/>
                </p:oleObj>
              </mc:Choice>
              <mc:Fallback>
                <p:oleObj name="Equation" r:id="rId3" imgW="3631695" imgH="482278" progId="Equation.3">
                  <p:embed/>
                  <p:pic>
                    <p:nvPicPr>
                      <p:cNvPr id="0" name="Picture 4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708" y="2218544"/>
                        <a:ext cx="7220529" cy="9593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43" name="Object 3"/>
          <p:cNvGraphicFramePr>
            <a:graphicFrameLocks noChangeAspect="1"/>
          </p:cNvGraphicFramePr>
          <p:nvPr/>
        </p:nvGraphicFramePr>
        <p:xfrm>
          <a:off x="5591358" y="3125424"/>
          <a:ext cx="1689100" cy="733425"/>
        </p:xfrm>
        <a:graphic>
          <a:graphicData uri="http://schemas.openxmlformats.org/presentationml/2006/ole">
            <mc:AlternateContent xmlns:mc="http://schemas.openxmlformats.org/markup-compatibility/2006">
              <mc:Choice xmlns:v="urn:schemas-microsoft-com:vml" Requires="v">
                <p:oleObj spid="_x0000_s420299" name="Equation" r:id="rId5" imgW="965108" imgH="418893" progId="Equation.3">
                  <p:embed/>
                </p:oleObj>
              </mc:Choice>
              <mc:Fallback>
                <p:oleObj name="Equation" r:id="rId5" imgW="965108" imgH="418893" progId="Equation.3">
                  <p:embed/>
                  <p:pic>
                    <p:nvPicPr>
                      <p:cNvPr id="0" name="Picture 4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1358" y="3125424"/>
                        <a:ext cx="1689100"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44" name="Object 4"/>
          <p:cNvGraphicFramePr>
            <a:graphicFrameLocks noChangeAspect="1"/>
          </p:cNvGraphicFramePr>
          <p:nvPr/>
        </p:nvGraphicFramePr>
        <p:xfrm>
          <a:off x="1627523" y="4098924"/>
          <a:ext cx="6190273" cy="1387475"/>
        </p:xfrm>
        <a:graphic>
          <a:graphicData uri="http://schemas.openxmlformats.org/presentationml/2006/ole">
            <mc:AlternateContent xmlns:mc="http://schemas.openxmlformats.org/markup-compatibility/2006">
              <mc:Choice xmlns:v="urn:schemas-microsoft-com:vml" Requires="v">
                <p:oleObj spid="_x0000_s420300" name="Equation" r:id="rId7" imgW="2946033" imgH="660308" progId="Equation.3">
                  <p:embed/>
                </p:oleObj>
              </mc:Choice>
              <mc:Fallback>
                <p:oleObj name="Equation" r:id="rId7" imgW="2946033" imgH="660308" progId="Equation.3">
                  <p:embed/>
                  <p:pic>
                    <p:nvPicPr>
                      <p:cNvPr id="0" name="Picture 4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7523" y="4098924"/>
                        <a:ext cx="6190273" cy="1387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46" name="Object 6"/>
          <p:cNvGraphicFramePr>
            <a:graphicFrameLocks noChangeAspect="1"/>
          </p:cNvGraphicFramePr>
          <p:nvPr>
            <p:extLst>
              <p:ext uri="{D42A27DB-BD31-4B8C-83A1-F6EECF244321}">
                <p14:modId xmlns:p14="http://schemas.microsoft.com/office/powerpoint/2010/main" val="2366544009"/>
              </p:ext>
            </p:extLst>
          </p:nvPr>
        </p:nvGraphicFramePr>
        <p:xfrm>
          <a:off x="5486400" y="609600"/>
          <a:ext cx="2223815" cy="494181"/>
        </p:xfrm>
        <a:graphic>
          <a:graphicData uri="http://schemas.openxmlformats.org/presentationml/2006/ole">
            <mc:AlternateContent xmlns:mc="http://schemas.openxmlformats.org/markup-compatibility/2006">
              <mc:Choice xmlns:v="urn:schemas-microsoft-com:vml" Requires="v">
                <p:oleObj spid="_x0000_s420301" name="Equation" r:id="rId9" imgW="913849" imgH="203261" progId="Equation.3">
                  <p:embed/>
                </p:oleObj>
              </mc:Choice>
              <mc:Fallback>
                <p:oleObj name="Equation" r:id="rId9" imgW="913849" imgH="203261" progId="Equation.3">
                  <p:embed/>
                  <p:pic>
                    <p:nvPicPr>
                      <p:cNvPr id="0" name="Picture 44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609600"/>
                        <a:ext cx="2223815" cy="4941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776" y="225530"/>
            <a:ext cx="8251825" cy="449027"/>
          </a:xfrm>
        </p:spPr>
        <p:txBody>
          <a:bodyPr/>
          <a:lstStyle/>
          <a:p>
            <a:r>
              <a:rPr lang="en-US" sz="1800" dirty="0" smtClean="0"/>
              <a:t>For K&lt;0 (defocusing), the solution becomes</a:t>
            </a:r>
          </a:p>
          <a:p>
            <a:endParaRPr lang="en-US" sz="1800" dirty="0" smtClean="0"/>
          </a:p>
          <a:p>
            <a:endParaRPr lang="en-US" sz="1800" dirty="0" smtClean="0"/>
          </a:p>
          <a:p>
            <a:pPr>
              <a:buNone/>
            </a:pPr>
            <a:endParaRPr lang="en-US" sz="1800" dirty="0" smtClean="0"/>
          </a:p>
          <a:p>
            <a:endParaRPr lang="en-US" sz="1800" dirty="0" smtClean="0"/>
          </a:p>
          <a:p>
            <a:endParaRPr lang="en-US" sz="1800" dirty="0" smtClean="0"/>
          </a:p>
          <a:p>
            <a:r>
              <a:rPr lang="en-US" sz="1800" dirty="0" smtClean="0"/>
              <a:t>For K=0 (a “drift”), the solution is simply</a:t>
            </a:r>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We can now express the transfer matrix of an arbitrarily complex beam line with</a:t>
            </a:r>
          </a:p>
          <a:p>
            <a:endParaRPr lang="en-US" sz="1800" dirty="0" smtClean="0"/>
          </a:p>
          <a:p>
            <a:endParaRPr lang="en-US" sz="1800" dirty="0" smtClean="0"/>
          </a:p>
          <a:p>
            <a:r>
              <a:rPr lang="en-US" sz="1800" dirty="0" smtClean="0"/>
              <a:t>But there’s a limit to what we can do with this</a:t>
            </a: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31</a:t>
            </a:fld>
            <a:endParaRPr lang="en-US"/>
          </a:p>
        </p:txBody>
      </p:sp>
      <p:graphicFrame>
        <p:nvGraphicFramePr>
          <p:cNvPr id="420866" name="Object 2"/>
          <p:cNvGraphicFramePr>
            <a:graphicFrameLocks noChangeAspect="1"/>
          </p:cNvGraphicFramePr>
          <p:nvPr>
            <p:extLst>
              <p:ext uri="{D42A27DB-BD31-4B8C-83A1-F6EECF244321}">
                <p14:modId xmlns:p14="http://schemas.microsoft.com/office/powerpoint/2010/main" val="2758789345"/>
              </p:ext>
            </p:extLst>
          </p:nvPr>
        </p:nvGraphicFramePr>
        <p:xfrm>
          <a:off x="914400" y="609600"/>
          <a:ext cx="7326312" cy="1801824"/>
        </p:xfrm>
        <a:graphic>
          <a:graphicData uri="http://schemas.openxmlformats.org/presentationml/2006/ole">
            <mc:AlternateContent xmlns:mc="http://schemas.openxmlformats.org/markup-compatibility/2006">
              <mc:Choice xmlns:v="urn:schemas-microsoft-com:vml" Requires="v">
                <p:oleObj spid="_x0000_s421211" name="Equation" r:id="rId3" imgW="3757680" imgH="914040" progId="">
                  <p:embed/>
                </p:oleObj>
              </mc:Choice>
              <mc:Fallback>
                <p:oleObj name="Equation" r:id="rId3" imgW="3757680" imgH="914040" progId="">
                  <p:embed/>
                  <p:pic>
                    <p:nvPicPr>
                      <p:cNvPr id="0" name="Picture 3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609600"/>
                        <a:ext cx="7326312" cy="18018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867" name="Object 3"/>
          <p:cNvGraphicFramePr>
            <a:graphicFrameLocks noChangeAspect="1"/>
          </p:cNvGraphicFramePr>
          <p:nvPr>
            <p:extLst>
              <p:ext uri="{D42A27DB-BD31-4B8C-83A1-F6EECF244321}">
                <p14:modId xmlns:p14="http://schemas.microsoft.com/office/powerpoint/2010/main" val="807006432"/>
              </p:ext>
            </p:extLst>
          </p:nvPr>
        </p:nvGraphicFramePr>
        <p:xfrm>
          <a:off x="2514600" y="2743200"/>
          <a:ext cx="3647605" cy="1718061"/>
        </p:xfrm>
        <a:graphic>
          <a:graphicData uri="http://schemas.openxmlformats.org/presentationml/2006/ole">
            <mc:AlternateContent xmlns:mc="http://schemas.openxmlformats.org/markup-compatibility/2006">
              <mc:Choice xmlns:v="urn:schemas-microsoft-com:vml" Requires="v">
                <p:oleObj spid="_x0000_s421212" name="Equation" r:id="rId5" imgW="1510772" imgH="711016" progId="Equation.3">
                  <p:embed/>
                </p:oleObj>
              </mc:Choice>
              <mc:Fallback>
                <p:oleObj name="Equation" r:id="rId5" imgW="1510772" imgH="711016" progId="Equation.3">
                  <p:embed/>
                  <p:pic>
                    <p:nvPicPr>
                      <p:cNvPr id="0" name="Picture 3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2743200"/>
                        <a:ext cx="3647605" cy="17180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0868" name="Object 4"/>
          <p:cNvGraphicFramePr>
            <a:graphicFrameLocks noChangeAspect="1"/>
          </p:cNvGraphicFramePr>
          <p:nvPr/>
        </p:nvGraphicFramePr>
        <p:xfrm>
          <a:off x="2750382" y="4977385"/>
          <a:ext cx="3236913" cy="588962"/>
        </p:xfrm>
        <a:graphic>
          <a:graphicData uri="http://schemas.openxmlformats.org/presentationml/2006/ole">
            <mc:AlternateContent xmlns:mc="http://schemas.openxmlformats.org/markup-compatibility/2006">
              <mc:Choice xmlns:v="urn:schemas-microsoft-com:vml" Requires="v">
                <p:oleObj spid="_x0000_s421213" name="Equation" r:id="rId7" imgW="1257231" imgH="228738" progId="Equation.3">
                  <p:embed/>
                </p:oleObj>
              </mc:Choice>
              <mc:Fallback>
                <p:oleObj name="Equation" r:id="rId7" imgW="1257231" imgH="228738" progId="Equation.3">
                  <p:embed/>
                  <p:pic>
                    <p:nvPicPr>
                      <p:cNvPr id="0" name="Picture 3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0382" y="4977385"/>
                        <a:ext cx="3236913" cy="588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Closed Form Solution</a:t>
            </a:r>
            <a:endParaRPr lang="en-US" dirty="0"/>
          </a:p>
        </p:txBody>
      </p:sp>
      <p:sp>
        <p:nvSpPr>
          <p:cNvPr id="3" name="Content Placeholder 2"/>
          <p:cNvSpPr>
            <a:spLocks noGrp="1"/>
          </p:cNvSpPr>
          <p:nvPr>
            <p:ph idx="1"/>
          </p:nvPr>
        </p:nvSpPr>
        <p:spPr>
          <a:xfrm>
            <a:off x="503776" y="690225"/>
            <a:ext cx="8640224" cy="427375"/>
          </a:xfrm>
        </p:spPr>
        <p:txBody>
          <a:bodyPr/>
          <a:lstStyle/>
          <a:p>
            <a:r>
              <a:rPr lang="en-US" sz="1800" dirty="0" smtClean="0"/>
              <a:t>Looking at our Hill’s equation</a:t>
            </a:r>
          </a:p>
          <a:p>
            <a:pPr>
              <a:buNone/>
            </a:pPr>
            <a:endParaRPr lang="en-US" sz="1600" dirty="0" smtClean="0">
              <a:solidFill>
                <a:schemeClr val="bg1">
                  <a:lumMod val="65000"/>
                </a:schemeClr>
              </a:solidFill>
            </a:endParaRPr>
          </a:p>
          <a:p>
            <a:pPr>
              <a:buNone/>
            </a:pPr>
            <a:endParaRPr lang="en-US" sz="1600" dirty="0" smtClean="0">
              <a:solidFill>
                <a:schemeClr val="bg1">
                  <a:lumMod val="65000"/>
                </a:schemeClr>
              </a:solidFill>
            </a:endParaRPr>
          </a:p>
          <a:p>
            <a:r>
              <a:rPr lang="en-US" sz="1600" dirty="0" smtClean="0">
                <a:solidFill>
                  <a:srgbClr val="000000"/>
                </a:solidFill>
              </a:rPr>
              <a:t>If </a:t>
            </a:r>
            <a:r>
              <a:rPr lang="en-US" sz="1600" i="1" dirty="0" smtClean="0">
                <a:solidFill>
                  <a:srgbClr val="000000"/>
                </a:solidFill>
              </a:rPr>
              <a:t>K</a:t>
            </a:r>
            <a:r>
              <a:rPr lang="en-US" sz="1600" dirty="0" smtClean="0">
                <a:solidFill>
                  <a:srgbClr val="000000"/>
                </a:solidFill>
              </a:rPr>
              <a:t> is a constant </a:t>
            </a:r>
            <a:r>
              <a:rPr lang="en-US" sz="1600" i="1" dirty="0" smtClean="0">
                <a:solidFill>
                  <a:srgbClr val="000000"/>
                </a:solidFill>
              </a:rPr>
              <a:t>&gt;0</a:t>
            </a:r>
            <a:r>
              <a:rPr lang="en-US" sz="1600" dirty="0" smtClean="0">
                <a:solidFill>
                  <a:srgbClr val="000000"/>
                </a:solidFill>
              </a:rPr>
              <a:t>, then                                     so try a solution of the form</a:t>
            </a:r>
          </a:p>
          <a:p>
            <a:endParaRPr lang="en-US" sz="1600" dirty="0" smtClean="0">
              <a:solidFill>
                <a:schemeClr val="bg1">
                  <a:lumMod val="65000"/>
                </a:schemeClr>
              </a:solidFill>
            </a:endParaRPr>
          </a:p>
          <a:p>
            <a:endParaRPr lang="en-US" sz="1800" dirty="0" smtClean="0">
              <a:solidFill>
                <a:schemeClr val="bg1">
                  <a:lumMod val="65000"/>
                </a:schemeClr>
              </a:solidFill>
            </a:endParaRPr>
          </a:p>
          <a:p>
            <a:r>
              <a:rPr lang="en-US" sz="1800" dirty="0" smtClean="0">
                <a:solidFill>
                  <a:srgbClr val="000000"/>
                </a:solidFill>
              </a:rPr>
              <a:t>If we plug this into the equations of motion (and do a lot of math), we find that in terms of our Twiss parameterization</a:t>
            </a:r>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888403563"/>
              </p:ext>
            </p:extLst>
          </p:nvPr>
        </p:nvGraphicFramePr>
        <p:xfrm>
          <a:off x="839699" y="1137169"/>
          <a:ext cx="4198748" cy="409535"/>
        </p:xfrm>
        <a:graphic>
          <a:graphicData uri="http://schemas.openxmlformats.org/presentationml/2006/ole">
            <mc:AlternateContent xmlns:mc="http://schemas.openxmlformats.org/markup-compatibility/2006">
              <mc:Choice xmlns:v="urn:schemas-microsoft-com:vml" Requires="v">
                <p:oleObj spid="_x0000_s475789" name="Equation" r:id="rId3" imgW="2082341" imgH="203384" progId="Equation.3">
                  <p:embed/>
                </p:oleObj>
              </mc:Choice>
              <mc:Fallback>
                <p:oleObj name="Equation" r:id="rId3" imgW="2082341" imgH="203384" progId="Equation.3">
                  <p:embed/>
                  <p:pic>
                    <p:nvPicPr>
                      <p:cNvPr id="0" name="Picture 6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699" y="1137169"/>
                        <a:ext cx="4198748" cy="4095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4548" name="Object 4"/>
          <p:cNvGraphicFramePr>
            <a:graphicFrameLocks noChangeAspect="1"/>
          </p:cNvGraphicFramePr>
          <p:nvPr/>
        </p:nvGraphicFramePr>
        <p:xfrm>
          <a:off x="748001" y="2168092"/>
          <a:ext cx="3193046" cy="418090"/>
        </p:xfrm>
        <a:graphic>
          <a:graphicData uri="http://schemas.openxmlformats.org/presentationml/2006/ole">
            <mc:AlternateContent xmlns:mc="http://schemas.openxmlformats.org/markup-compatibility/2006">
              <mc:Choice xmlns:v="urn:schemas-microsoft-com:vml" Requires="v">
                <p:oleObj spid="_x0000_s475790" name="Equation" r:id="rId5" imgW="1650770" imgH="216061" progId="Equation.3">
                  <p:embed/>
                </p:oleObj>
              </mc:Choice>
              <mc:Fallback>
                <p:oleObj name="Equation" r:id="rId5" imgW="1650770" imgH="216061" progId="Equation.3">
                  <p:embed/>
                  <p:pic>
                    <p:nvPicPr>
                      <p:cNvPr id="0" name="Picture 6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001" y="2168092"/>
                        <a:ext cx="3193046" cy="4180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4554" name="Object 10"/>
          <p:cNvGraphicFramePr>
            <a:graphicFrameLocks noChangeAspect="1"/>
          </p:cNvGraphicFramePr>
          <p:nvPr/>
        </p:nvGraphicFramePr>
        <p:xfrm>
          <a:off x="3255819" y="1635124"/>
          <a:ext cx="2165350" cy="381000"/>
        </p:xfrm>
        <a:graphic>
          <a:graphicData uri="http://schemas.openxmlformats.org/presentationml/2006/ole">
            <mc:AlternateContent xmlns:mc="http://schemas.openxmlformats.org/markup-compatibility/2006">
              <mc:Choice xmlns:v="urn:schemas-microsoft-com:vml" Requires="v">
                <p:oleObj spid="_x0000_s475791" name="Equation" r:id="rId7" imgW="1371324" imgH="241415" progId="Equation.3">
                  <p:embed/>
                </p:oleObj>
              </mc:Choice>
              <mc:Fallback>
                <p:oleObj name="Equation" r:id="rId7" imgW="1371324" imgH="241415" progId="Equation.3">
                  <p:embed/>
                  <p:pic>
                    <p:nvPicPr>
                      <p:cNvPr id="0" name="Picture 6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5819" y="1635124"/>
                        <a:ext cx="21653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4556" name="Object 12"/>
          <p:cNvGraphicFramePr>
            <a:graphicFrameLocks noChangeAspect="1"/>
          </p:cNvGraphicFramePr>
          <p:nvPr/>
        </p:nvGraphicFramePr>
        <p:xfrm>
          <a:off x="5780954" y="2029258"/>
          <a:ext cx="2968625" cy="682625"/>
        </p:xfrm>
        <a:graphic>
          <a:graphicData uri="http://schemas.openxmlformats.org/presentationml/2006/ole">
            <mc:AlternateContent xmlns:mc="http://schemas.openxmlformats.org/markup-compatibility/2006">
              <mc:Choice xmlns:v="urn:schemas-microsoft-com:vml" Requires="v">
                <p:oleObj spid="_x0000_s475792" name="Equation" r:id="rId9" imgW="1878957" imgH="431570" progId="Equation.3">
                  <p:embed/>
                </p:oleObj>
              </mc:Choice>
              <mc:Fallback>
                <p:oleObj name="Equation" r:id="rId9" imgW="1878957" imgH="431570" progId="Equation.3">
                  <p:embed/>
                  <p:pic>
                    <p:nvPicPr>
                      <p:cNvPr id="0" name="Picture 6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0954" y="2029258"/>
                        <a:ext cx="2968625" cy="682625"/>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3"/>
          <p:cNvGraphicFramePr>
            <a:graphicFrameLocks noChangeAspect="1"/>
          </p:cNvGraphicFramePr>
          <p:nvPr>
            <p:extLst>
              <p:ext uri="{D42A27DB-BD31-4B8C-83A1-F6EECF244321}">
                <p14:modId xmlns:p14="http://schemas.microsoft.com/office/powerpoint/2010/main" val="19625531"/>
              </p:ext>
            </p:extLst>
          </p:nvPr>
        </p:nvGraphicFramePr>
        <p:xfrm>
          <a:off x="3733799" y="3276600"/>
          <a:ext cx="4022023" cy="2126673"/>
        </p:xfrm>
        <a:graphic>
          <a:graphicData uri="http://schemas.openxmlformats.org/presentationml/2006/ole">
            <mc:AlternateContent xmlns:mc="http://schemas.openxmlformats.org/markup-compatibility/2006">
              <mc:Choice xmlns:v="urn:schemas-microsoft-com:vml" Requires="v">
                <p:oleObj spid="_x0000_s475793" name="Equation" r:id="rId11" imgW="2501234" imgH="1320616" progId="Equation.3">
                  <p:embed/>
                </p:oleObj>
              </mc:Choice>
              <mc:Fallback>
                <p:oleObj name="Equation" r:id="rId11" imgW="2501234" imgH="1320616" progId="Equation.3">
                  <p:embed/>
                  <p:pic>
                    <p:nvPicPr>
                      <p:cNvPr id="0" name="Picture 6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3799" y="3276600"/>
                        <a:ext cx="4022023" cy="21266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2475995603"/>
              </p:ext>
            </p:extLst>
          </p:nvPr>
        </p:nvGraphicFramePr>
        <p:xfrm>
          <a:off x="2057400" y="5486400"/>
          <a:ext cx="4335463" cy="825500"/>
        </p:xfrm>
        <a:graphic>
          <a:graphicData uri="http://schemas.openxmlformats.org/presentationml/2006/ole">
            <mc:AlternateContent xmlns:mc="http://schemas.openxmlformats.org/markup-compatibility/2006">
              <mc:Choice xmlns:v="urn:schemas-microsoft-com:vml" Requires="v">
                <p:oleObj spid="_x0000_s475794" name="Equation" r:id="rId13" imgW="2603201" imgH="494956" progId="Equation.3">
                  <p:embed/>
                </p:oleObj>
              </mc:Choice>
              <mc:Fallback>
                <p:oleObj name="Equation" r:id="rId13" imgW="2603201" imgH="494956" progId="Equation.3">
                  <p:embed/>
                  <p:pic>
                    <p:nvPicPr>
                      <p:cNvPr id="0" name="Picture 63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7400" y="5486400"/>
                        <a:ext cx="4335463"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5"/>
          <p:cNvGraphicFramePr>
            <a:graphicFrameLocks noChangeAspect="1"/>
          </p:cNvGraphicFramePr>
          <p:nvPr>
            <p:extLst>
              <p:ext uri="{D42A27DB-BD31-4B8C-83A1-F6EECF244321}">
                <p14:modId xmlns:p14="http://schemas.microsoft.com/office/powerpoint/2010/main" val="2858801354"/>
              </p:ext>
            </p:extLst>
          </p:nvPr>
        </p:nvGraphicFramePr>
        <p:xfrm>
          <a:off x="1219200" y="3657600"/>
          <a:ext cx="1344467" cy="439220"/>
        </p:xfrm>
        <a:graphic>
          <a:graphicData uri="http://schemas.openxmlformats.org/presentationml/2006/ole">
            <mc:AlternateContent xmlns:mc="http://schemas.openxmlformats.org/markup-compatibility/2006">
              <mc:Choice xmlns:v="urn:schemas-microsoft-com:vml" Requires="v">
                <p:oleObj spid="_x0000_s475795" name="Equation" r:id="rId15" imgW="621902" imgH="203261" progId="Equation.3">
                  <p:embed/>
                </p:oleObj>
              </mc:Choice>
              <mc:Fallback>
                <p:oleObj name="Equation" r:id="rId15" imgW="621902" imgH="203261" progId="Equation.3">
                  <p:embed/>
                  <p:pic>
                    <p:nvPicPr>
                      <p:cNvPr id="0" name="Picture 6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9200" y="3657600"/>
                        <a:ext cx="1344467" cy="4392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extBox 15"/>
          <p:cNvSpPr txBox="1"/>
          <p:nvPr/>
        </p:nvSpPr>
        <p:spPr>
          <a:xfrm>
            <a:off x="938067" y="4408054"/>
            <a:ext cx="2142837" cy="646331"/>
          </a:xfrm>
          <a:prstGeom prst="rect">
            <a:avLst/>
          </a:prstGeom>
          <a:noFill/>
        </p:spPr>
        <p:txBody>
          <a:bodyPr wrap="square" rtlCol="0">
            <a:spAutoFit/>
          </a:bodyPr>
          <a:lstStyle/>
          <a:p>
            <a:r>
              <a:rPr lang="en-US" sz="1800" dirty="0" smtClean="0">
                <a:solidFill>
                  <a:srgbClr val="C00000"/>
                </a:solidFill>
                <a:latin typeface="+mn-lt"/>
              </a:rPr>
              <a:t>Phase advance over one period</a:t>
            </a:r>
          </a:p>
        </p:txBody>
      </p:sp>
      <p:sp>
        <p:nvSpPr>
          <p:cNvPr id="17" name="Rectangle 16"/>
          <p:cNvSpPr/>
          <p:nvPr/>
        </p:nvSpPr>
        <p:spPr>
          <a:xfrm>
            <a:off x="3965864" y="5467494"/>
            <a:ext cx="2540000" cy="8959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747164" y="5841999"/>
            <a:ext cx="2286000" cy="646331"/>
          </a:xfrm>
          <a:prstGeom prst="rect">
            <a:avLst/>
          </a:prstGeom>
          <a:noFill/>
        </p:spPr>
        <p:txBody>
          <a:bodyPr wrap="square" rtlCol="0">
            <a:spAutoFit/>
          </a:bodyPr>
          <a:lstStyle/>
          <a:p>
            <a:r>
              <a:rPr lang="en-US" sz="1800" dirty="0" smtClean="0">
                <a:solidFill>
                  <a:srgbClr val="FF0000"/>
                </a:solidFill>
                <a:latin typeface="+mn-lt"/>
              </a:rPr>
              <a:t>Super important!</a:t>
            </a:r>
          </a:p>
          <a:p>
            <a:r>
              <a:rPr lang="en-US" sz="1800" dirty="0" smtClean="0">
                <a:solidFill>
                  <a:srgbClr val="FF0000"/>
                </a:solidFill>
                <a:latin typeface="+mn-lt"/>
              </a:rPr>
              <a:t>Remember forever!</a:t>
            </a:r>
          </a:p>
        </p:txBody>
      </p:sp>
      <p:cxnSp>
        <p:nvCxnSpPr>
          <p:cNvPr id="19" name="Straight Arrow Connector 18"/>
          <p:cNvCxnSpPr/>
          <p:nvPr/>
        </p:nvCxnSpPr>
        <p:spPr>
          <a:xfrm flipH="1" flipV="1">
            <a:off x="6539345" y="5735782"/>
            <a:ext cx="267856" cy="1570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528058" y="4042310"/>
            <a:ext cx="221673" cy="341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15886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lstStyle/>
          <a:p>
            <a:pPr>
              <a:defRPr/>
            </a:pPr>
            <a:r>
              <a:rPr lang="en-US" dirty="0" err="1"/>
              <a:t>Betatron</a:t>
            </a:r>
            <a:r>
              <a:rPr lang="en-US" dirty="0"/>
              <a:t> </a:t>
            </a:r>
            <a:r>
              <a:rPr lang="en-US" dirty="0" smtClean="0"/>
              <a:t>motion </a:t>
            </a:r>
            <a:r>
              <a:rPr lang="en-US" dirty="0" smtClean="0">
                <a:solidFill>
                  <a:srgbClr val="FF0000"/>
                </a:solidFill>
              </a:rPr>
              <a:t>(this is the page to remember!)</a:t>
            </a:r>
            <a:endParaRPr lang="en-US" dirty="0">
              <a:solidFill>
                <a:srgbClr val="FF0000"/>
              </a:solidFill>
            </a:endParaRPr>
          </a:p>
        </p:txBody>
      </p:sp>
      <p:sp>
        <p:nvSpPr>
          <p:cNvPr id="23" name="Content Placeholder 22"/>
          <p:cNvSpPr>
            <a:spLocks noGrp="1"/>
          </p:cNvSpPr>
          <p:nvPr>
            <p:ph idx="1"/>
          </p:nvPr>
        </p:nvSpPr>
        <p:spPr>
          <a:xfrm>
            <a:off x="424260" y="625435"/>
            <a:ext cx="8355012" cy="746165"/>
          </a:xfrm>
        </p:spPr>
        <p:txBody>
          <a:bodyPr/>
          <a:lstStyle/>
          <a:p>
            <a:r>
              <a:rPr lang="en-US" sz="2000" dirty="0" smtClean="0"/>
              <a:t>Generally, we find that we can describe particle motion in terms of initial conditions and a “beta function” </a:t>
            </a:r>
            <a:r>
              <a:rPr lang="el-GR" sz="2000" i="1" dirty="0" smtClean="0"/>
              <a:t>β</a:t>
            </a:r>
            <a:r>
              <a:rPr lang="en-US" sz="2000" dirty="0" smtClean="0"/>
              <a:t>(s), which is only a function of location in the nominal path.</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p:txBody>
      </p:sp>
      <p:pic>
        <p:nvPicPr>
          <p:cNvPr id="34820" name="Object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8000" y="2971800"/>
            <a:ext cx="1728787" cy="952086"/>
          </a:xfrm>
          <a:prstGeom prst="rect">
            <a:avLst/>
          </a:prstGeom>
          <a:noFill/>
          <a:ln w="9525">
            <a:noFill/>
            <a:miter lim="800000"/>
            <a:headEnd/>
            <a:tailEnd/>
          </a:ln>
        </p:spPr>
      </p:pic>
      <p:sp>
        <p:nvSpPr>
          <p:cNvPr id="34822" name="Text Box 6"/>
          <p:cNvSpPr txBox="1">
            <a:spLocks noChangeArrowheads="1"/>
          </p:cNvSpPr>
          <p:nvPr/>
        </p:nvSpPr>
        <p:spPr bwMode="auto">
          <a:xfrm>
            <a:off x="5484813" y="3009602"/>
            <a:ext cx="3659187" cy="1323439"/>
          </a:xfrm>
          <a:prstGeom prst="rect">
            <a:avLst/>
          </a:prstGeom>
          <a:noFill/>
          <a:ln w="9525">
            <a:solidFill>
              <a:srgbClr val="009900"/>
            </a:solidFill>
            <a:miter lim="800000"/>
            <a:headEnd/>
            <a:tailEnd/>
          </a:ln>
        </p:spPr>
        <p:txBody>
          <a:bodyPr>
            <a:spAutoFit/>
          </a:bodyPr>
          <a:lstStyle/>
          <a:p>
            <a:pPr>
              <a:spcBef>
                <a:spcPct val="50000"/>
              </a:spcBef>
            </a:pPr>
            <a:r>
              <a:rPr lang="en-US" sz="2000" dirty="0"/>
              <a:t>The “betatron function” </a:t>
            </a:r>
            <a:r>
              <a:rPr lang="el-GR" sz="2000" i="1" dirty="0" smtClean="0"/>
              <a:t>β</a:t>
            </a:r>
            <a:r>
              <a:rPr lang="en-US" sz="2000" i="1" dirty="0" smtClean="0">
                <a:solidFill>
                  <a:srgbClr val="009900"/>
                </a:solidFill>
                <a:latin typeface="Symbol" pitchFamily="18" charset="2"/>
              </a:rPr>
              <a:t>(</a:t>
            </a:r>
            <a:r>
              <a:rPr lang="en-US" sz="2000" i="1" dirty="0" smtClean="0">
                <a:solidFill>
                  <a:srgbClr val="009900"/>
                </a:solidFill>
              </a:rPr>
              <a:t>s</a:t>
            </a:r>
            <a:r>
              <a:rPr lang="en-US" sz="2000" i="1" dirty="0">
                <a:solidFill>
                  <a:srgbClr val="009900"/>
                </a:solidFill>
                <a:latin typeface="Symbol" pitchFamily="18" charset="2"/>
              </a:rPr>
              <a:t>)</a:t>
            </a:r>
            <a:r>
              <a:rPr lang="en-US" sz="2000" dirty="0"/>
              <a:t> is effectively the </a:t>
            </a:r>
            <a:r>
              <a:rPr lang="en-US" sz="2000" dirty="0">
                <a:solidFill>
                  <a:srgbClr val="009900"/>
                </a:solidFill>
              </a:rPr>
              <a:t>local wavenumber</a:t>
            </a:r>
            <a:r>
              <a:rPr lang="en-US" sz="2000" dirty="0"/>
              <a:t> and  also defines the </a:t>
            </a:r>
            <a:r>
              <a:rPr lang="en-US" sz="2000" dirty="0">
                <a:solidFill>
                  <a:srgbClr val="009900"/>
                </a:solidFill>
              </a:rPr>
              <a:t>beam envelope.</a:t>
            </a:r>
          </a:p>
        </p:txBody>
      </p:sp>
      <p:sp>
        <p:nvSpPr>
          <p:cNvPr id="34823" name="Line 7"/>
          <p:cNvSpPr>
            <a:spLocks noChangeShapeType="1"/>
          </p:cNvSpPr>
          <p:nvPr/>
        </p:nvSpPr>
        <p:spPr bwMode="auto">
          <a:xfrm flipH="1" flipV="1">
            <a:off x="4586288" y="2896890"/>
            <a:ext cx="898525" cy="341312"/>
          </a:xfrm>
          <a:prstGeom prst="line">
            <a:avLst/>
          </a:prstGeom>
          <a:noFill/>
          <a:ln w="9525">
            <a:solidFill>
              <a:schemeClr val="tx1"/>
            </a:solidFill>
            <a:round/>
            <a:headEnd/>
            <a:tailEnd type="triangle" w="med" len="med"/>
          </a:ln>
        </p:spPr>
        <p:txBody>
          <a:bodyPr/>
          <a:lstStyle/>
          <a:p>
            <a:endParaRPr lang="en-US"/>
          </a:p>
        </p:txBody>
      </p:sp>
      <p:sp>
        <p:nvSpPr>
          <p:cNvPr id="34824" name="Line 8"/>
          <p:cNvSpPr>
            <a:spLocks noChangeShapeType="1"/>
          </p:cNvSpPr>
          <p:nvPr/>
        </p:nvSpPr>
        <p:spPr bwMode="auto">
          <a:xfrm flipH="1">
            <a:off x="4951413" y="3543002"/>
            <a:ext cx="533400" cy="76200"/>
          </a:xfrm>
          <a:prstGeom prst="line">
            <a:avLst/>
          </a:prstGeom>
          <a:noFill/>
          <a:ln w="9525">
            <a:solidFill>
              <a:schemeClr val="tx1"/>
            </a:solidFill>
            <a:round/>
            <a:headEnd/>
            <a:tailEnd type="triangle" w="med" len="med"/>
          </a:ln>
        </p:spPr>
        <p:txBody>
          <a:bodyPr/>
          <a:lstStyle/>
          <a:p>
            <a:endParaRPr lang="en-US"/>
          </a:p>
        </p:txBody>
      </p:sp>
      <p:sp>
        <p:nvSpPr>
          <p:cNvPr id="34825" name="Text Box 9"/>
          <p:cNvSpPr txBox="1">
            <a:spLocks noChangeArrowheads="1"/>
          </p:cNvSpPr>
          <p:nvPr/>
        </p:nvSpPr>
        <p:spPr bwMode="auto">
          <a:xfrm>
            <a:off x="989013" y="3162002"/>
            <a:ext cx="1600200" cy="830997"/>
          </a:xfrm>
          <a:prstGeom prst="rect">
            <a:avLst/>
          </a:prstGeom>
          <a:noFill/>
          <a:ln w="9525">
            <a:solidFill>
              <a:srgbClr val="009900"/>
            </a:solidFill>
            <a:miter lim="800000"/>
            <a:headEnd/>
            <a:tailEnd/>
          </a:ln>
        </p:spPr>
        <p:txBody>
          <a:bodyPr>
            <a:spAutoFit/>
          </a:bodyPr>
          <a:lstStyle/>
          <a:p>
            <a:pPr>
              <a:spcBef>
                <a:spcPct val="50000"/>
              </a:spcBef>
            </a:pPr>
            <a:r>
              <a:rPr lang="en-US" sz="2400"/>
              <a:t>Phase advance</a:t>
            </a:r>
          </a:p>
        </p:txBody>
      </p:sp>
      <p:sp>
        <p:nvSpPr>
          <p:cNvPr id="34826" name="Line 10"/>
          <p:cNvSpPr>
            <a:spLocks noChangeShapeType="1"/>
          </p:cNvSpPr>
          <p:nvPr/>
        </p:nvSpPr>
        <p:spPr bwMode="auto">
          <a:xfrm>
            <a:off x="2589213" y="3314402"/>
            <a:ext cx="381000" cy="76200"/>
          </a:xfrm>
          <a:prstGeom prst="line">
            <a:avLst/>
          </a:prstGeom>
          <a:noFill/>
          <a:ln w="9525">
            <a:solidFill>
              <a:schemeClr val="tx1"/>
            </a:solidFill>
            <a:round/>
            <a:headEnd/>
            <a:tailEnd type="triangle" w="med" len="med"/>
          </a:ln>
        </p:spPr>
        <p:txBody>
          <a:bodyPr/>
          <a:lstStyle/>
          <a:p>
            <a:endParaRPr lang="en-US"/>
          </a:p>
        </p:txBody>
      </p:sp>
      <p:sp>
        <p:nvSpPr>
          <p:cNvPr id="34827" name="Text Box 16"/>
          <p:cNvSpPr txBox="1">
            <a:spLocks noChangeArrowheads="1"/>
          </p:cNvSpPr>
          <p:nvPr/>
        </p:nvSpPr>
        <p:spPr bwMode="auto">
          <a:xfrm>
            <a:off x="419100" y="2392065"/>
            <a:ext cx="1981200" cy="707886"/>
          </a:xfrm>
          <a:prstGeom prst="rect">
            <a:avLst/>
          </a:prstGeom>
          <a:noFill/>
          <a:ln w="9525">
            <a:solidFill>
              <a:srgbClr val="009900"/>
            </a:solidFill>
            <a:miter lim="800000"/>
            <a:headEnd/>
            <a:tailEnd/>
          </a:ln>
        </p:spPr>
        <p:txBody>
          <a:bodyPr>
            <a:spAutoFit/>
          </a:bodyPr>
          <a:lstStyle/>
          <a:p>
            <a:pPr>
              <a:spcBef>
                <a:spcPct val="50000"/>
              </a:spcBef>
            </a:pPr>
            <a:r>
              <a:rPr lang="en-US" sz="2000" dirty="0"/>
              <a:t>Lateral deviation in one plane</a:t>
            </a:r>
          </a:p>
        </p:txBody>
      </p:sp>
      <p:sp>
        <p:nvSpPr>
          <p:cNvPr id="34828" name="Line 17"/>
          <p:cNvSpPr>
            <a:spLocks noChangeShapeType="1"/>
          </p:cNvSpPr>
          <p:nvPr/>
        </p:nvSpPr>
        <p:spPr bwMode="auto">
          <a:xfrm flipV="1">
            <a:off x="2400300" y="2723852"/>
            <a:ext cx="442913" cy="11113"/>
          </a:xfrm>
          <a:prstGeom prst="line">
            <a:avLst/>
          </a:prstGeom>
          <a:noFill/>
          <a:ln w="9525">
            <a:solidFill>
              <a:schemeClr val="tx1"/>
            </a:solidFill>
            <a:round/>
            <a:headEnd/>
            <a:tailEnd type="triangle" w="med" len="med"/>
          </a:ln>
        </p:spPr>
        <p:txBody>
          <a:bodyPr/>
          <a:lstStyle/>
          <a:p>
            <a:endParaRPr lang="en-US"/>
          </a:p>
        </p:txBody>
      </p:sp>
      <p:sp>
        <p:nvSpPr>
          <p:cNvPr id="34829" name="Text Box 18"/>
          <p:cNvSpPr txBox="1">
            <a:spLocks noChangeArrowheads="1"/>
          </p:cNvSpPr>
          <p:nvPr/>
        </p:nvSpPr>
        <p:spPr bwMode="auto">
          <a:xfrm>
            <a:off x="808310" y="4427530"/>
            <a:ext cx="7848600" cy="861774"/>
          </a:xfrm>
          <a:prstGeom prst="rect">
            <a:avLst/>
          </a:prstGeom>
          <a:noFill/>
          <a:ln w="9525">
            <a:noFill/>
            <a:miter lim="800000"/>
            <a:headEnd/>
            <a:tailEnd/>
          </a:ln>
        </p:spPr>
        <p:txBody>
          <a:bodyPr>
            <a:spAutoFit/>
          </a:bodyPr>
          <a:lstStyle/>
          <a:p>
            <a:pPr>
              <a:spcBef>
                <a:spcPct val="50000"/>
              </a:spcBef>
            </a:pPr>
            <a:r>
              <a:rPr lang="en-US" sz="2000" dirty="0">
                <a:solidFill>
                  <a:srgbClr val="CC0000"/>
                </a:solidFill>
              </a:rPr>
              <a:t>Closely spaced strong quads</a:t>
            </a:r>
            <a:r>
              <a:rPr lang="en-US" sz="2000" dirty="0"/>
              <a:t> -&gt; </a:t>
            </a:r>
            <a:r>
              <a:rPr lang="en-US" sz="2000" dirty="0" smtClean="0"/>
              <a:t>small</a:t>
            </a:r>
            <a:r>
              <a:rPr lang="el-GR" sz="2000" dirty="0"/>
              <a:t> </a:t>
            </a:r>
            <a:r>
              <a:rPr lang="el-GR" sz="2000" i="1" dirty="0" smtClean="0"/>
              <a:t>β</a:t>
            </a:r>
            <a:r>
              <a:rPr lang="en-US" sz="2000" dirty="0" smtClean="0"/>
              <a:t> </a:t>
            </a:r>
            <a:r>
              <a:rPr lang="en-US" sz="2000" dirty="0"/>
              <a:t>-&gt; </a:t>
            </a:r>
            <a:r>
              <a:rPr lang="en-US" sz="2000" dirty="0">
                <a:solidFill>
                  <a:srgbClr val="009900"/>
                </a:solidFill>
              </a:rPr>
              <a:t>small aperture, lots of wiggles</a:t>
            </a:r>
          </a:p>
          <a:p>
            <a:pPr>
              <a:spcBef>
                <a:spcPct val="50000"/>
              </a:spcBef>
            </a:pPr>
            <a:r>
              <a:rPr lang="en-US" sz="2000" dirty="0">
                <a:solidFill>
                  <a:srgbClr val="009900"/>
                </a:solidFill>
              </a:rPr>
              <a:t>Sparsely spaced weak quads</a:t>
            </a:r>
            <a:r>
              <a:rPr lang="en-US" sz="2000" dirty="0"/>
              <a:t> -&gt; large </a:t>
            </a:r>
            <a:r>
              <a:rPr lang="el-GR" sz="2000" i="1" dirty="0" smtClean="0"/>
              <a:t>β</a:t>
            </a:r>
            <a:r>
              <a:rPr lang="en-US" sz="2000" dirty="0" smtClean="0"/>
              <a:t> </a:t>
            </a:r>
            <a:r>
              <a:rPr lang="en-US" sz="2000" dirty="0"/>
              <a:t>-&gt; </a:t>
            </a:r>
            <a:r>
              <a:rPr lang="en-US" sz="2000" dirty="0">
                <a:solidFill>
                  <a:srgbClr val="CC0000"/>
                </a:solidFill>
              </a:rPr>
              <a:t>large aperture, few wiggles</a:t>
            </a:r>
          </a:p>
        </p:txBody>
      </p:sp>
      <p:grpSp>
        <p:nvGrpSpPr>
          <p:cNvPr id="2" name="Group 23"/>
          <p:cNvGrpSpPr/>
          <p:nvPr/>
        </p:nvGrpSpPr>
        <p:grpSpPr>
          <a:xfrm>
            <a:off x="6569060" y="1508750"/>
            <a:ext cx="2446337" cy="1169988"/>
            <a:chOff x="6510338" y="1257300"/>
            <a:chExt cx="2446337" cy="1169988"/>
          </a:xfrm>
        </p:grpSpPr>
        <p:sp>
          <p:nvSpPr>
            <p:cNvPr id="34830" name="Freeform 19"/>
            <p:cNvSpPr>
              <a:spLocks/>
            </p:cNvSpPr>
            <p:nvPr/>
          </p:nvSpPr>
          <p:spPr bwMode="auto">
            <a:xfrm>
              <a:off x="6788150" y="1362075"/>
              <a:ext cx="2168525" cy="841375"/>
            </a:xfrm>
            <a:custGeom>
              <a:avLst/>
              <a:gdLst>
                <a:gd name="T0" fmla="*/ 0 w 1366"/>
                <a:gd name="T1" fmla="*/ 2147483647 h 530"/>
                <a:gd name="T2" fmla="*/ 2147483647 w 1366"/>
                <a:gd name="T3" fmla="*/ 2147483647 h 530"/>
                <a:gd name="T4" fmla="*/ 2147483647 w 1366"/>
                <a:gd name="T5" fmla="*/ 2147483647 h 530"/>
                <a:gd name="T6" fmla="*/ 2147483647 w 1366"/>
                <a:gd name="T7" fmla="*/ 2147483647 h 530"/>
                <a:gd name="T8" fmla="*/ 2147483647 w 1366"/>
                <a:gd name="T9" fmla="*/ 0 h 530"/>
                <a:gd name="T10" fmla="*/ 0 60000 65536"/>
                <a:gd name="T11" fmla="*/ 0 60000 65536"/>
                <a:gd name="T12" fmla="*/ 0 60000 65536"/>
                <a:gd name="T13" fmla="*/ 0 60000 65536"/>
                <a:gd name="T14" fmla="*/ 0 60000 65536"/>
                <a:gd name="T15" fmla="*/ 0 w 1366"/>
                <a:gd name="T16" fmla="*/ 0 h 530"/>
                <a:gd name="T17" fmla="*/ 1366 w 1366"/>
                <a:gd name="T18" fmla="*/ 530 h 530"/>
              </a:gdLst>
              <a:ahLst/>
              <a:cxnLst>
                <a:cxn ang="T10">
                  <a:pos x="T0" y="T1"/>
                </a:cxn>
                <a:cxn ang="T11">
                  <a:pos x="T2" y="T3"/>
                </a:cxn>
                <a:cxn ang="T12">
                  <a:pos x="T4" y="T5"/>
                </a:cxn>
                <a:cxn ang="T13">
                  <a:pos x="T6" y="T7"/>
                </a:cxn>
                <a:cxn ang="T14">
                  <a:pos x="T8" y="T9"/>
                </a:cxn>
              </a:cxnLst>
              <a:rect l="T15" t="T16" r="T17" b="T18"/>
              <a:pathLst>
                <a:path w="1366" h="530">
                  <a:moveTo>
                    <a:pt x="0" y="530"/>
                  </a:moveTo>
                  <a:cubicBezTo>
                    <a:pt x="140" y="436"/>
                    <a:pt x="280" y="342"/>
                    <a:pt x="397" y="280"/>
                  </a:cubicBezTo>
                  <a:cubicBezTo>
                    <a:pt x="514" y="218"/>
                    <a:pt x="571" y="200"/>
                    <a:pt x="703" y="158"/>
                  </a:cubicBezTo>
                  <a:cubicBezTo>
                    <a:pt x="835" y="116"/>
                    <a:pt x="1077" y="56"/>
                    <a:pt x="1187" y="30"/>
                  </a:cubicBezTo>
                  <a:cubicBezTo>
                    <a:pt x="1297" y="4"/>
                    <a:pt x="1331" y="2"/>
                    <a:pt x="1366" y="0"/>
                  </a:cubicBezTo>
                </a:path>
              </a:pathLst>
            </a:custGeom>
            <a:noFill/>
            <a:ln w="25400" cap="flat" cmpd="sng">
              <a:solidFill>
                <a:schemeClr val="tx1"/>
              </a:solidFill>
              <a:prstDash val="dash"/>
              <a:round/>
              <a:headEnd/>
              <a:tailEnd/>
            </a:ln>
          </p:spPr>
          <p:txBody>
            <a:bodyPr/>
            <a:lstStyle/>
            <a:p>
              <a:endParaRPr lang="en-US"/>
            </a:p>
          </p:txBody>
        </p:sp>
        <p:sp>
          <p:nvSpPr>
            <p:cNvPr id="34831" name="Freeform 20"/>
            <p:cNvSpPr>
              <a:spLocks/>
            </p:cNvSpPr>
            <p:nvPr/>
          </p:nvSpPr>
          <p:spPr bwMode="auto">
            <a:xfrm>
              <a:off x="6819900" y="1257300"/>
              <a:ext cx="2120900" cy="922338"/>
            </a:xfrm>
            <a:custGeom>
              <a:avLst/>
              <a:gdLst>
                <a:gd name="T0" fmla="*/ 0 w 1336"/>
                <a:gd name="T1" fmla="*/ 2147483647 h 581"/>
                <a:gd name="T2" fmla="*/ 2147483647 w 1336"/>
                <a:gd name="T3" fmla="*/ 2147483647 h 581"/>
                <a:gd name="T4" fmla="*/ 2147483647 w 1336"/>
                <a:gd name="T5" fmla="*/ 2147483647 h 581"/>
                <a:gd name="T6" fmla="*/ 2147483647 w 1336"/>
                <a:gd name="T7" fmla="*/ 2147483647 h 581"/>
                <a:gd name="T8" fmla="*/ 2147483647 w 1336"/>
                <a:gd name="T9" fmla="*/ 2147483647 h 581"/>
                <a:gd name="T10" fmla="*/ 2147483647 w 1336"/>
                <a:gd name="T11" fmla="*/ 0 h 581"/>
                <a:gd name="T12" fmla="*/ 0 60000 65536"/>
                <a:gd name="T13" fmla="*/ 0 60000 65536"/>
                <a:gd name="T14" fmla="*/ 0 60000 65536"/>
                <a:gd name="T15" fmla="*/ 0 60000 65536"/>
                <a:gd name="T16" fmla="*/ 0 60000 65536"/>
                <a:gd name="T17" fmla="*/ 0 60000 65536"/>
                <a:gd name="T18" fmla="*/ 0 w 1336"/>
                <a:gd name="T19" fmla="*/ 0 h 581"/>
                <a:gd name="T20" fmla="*/ 1336 w 1336"/>
                <a:gd name="T21" fmla="*/ 581 h 581"/>
              </a:gdLst>
              <a:ahLst/>
              <a:cxnLst>
                <a:cxn ang="T12">
                  <a:pos x="T0" y="T1"/>
                </a:cxn>
                <a:cxn ang="T13">
                  <a:pos x="T2" y="T3"/>
                </a:cxn>
                <a:cxn ang="T14">
                  <a:pos x="T4" y="T5"/>
                </a:cxn>
                <a:cxn ang="T15">
                  <a:pos x="T6" y="T7"/>
                </a:cxn>
                <a:cxn ang="T16">
                  <a:pos x="T8" y="T9"/>
                </a:cxn>
                <a:cxn ang="T17">
                  <a:pos x="T10" y="T11"/>
                </a:cxn>
              </a:cxnLst>
              <a:rect l="T18" t="T19" r="T20" b="T21"/>
              <a:pathLst>
                <a:path w="1336" h="581">
                  <a:moveTo>
                    <a:pt x="0" y="581"/>
                  </a:moveTo>
                  <a:cubicBezTo>
                    <a:pt x="46" y="482"/>
                    <a:pt x="92" y="384"/>
                    <a:pt x="219" y="331"/>
                  </a:cubicBezTo>
                  <a:cubicBezTo>
                    <a:pt x="346" y="278"/>
                    <a:pt x="645" y="280"/>
                    <a:pt x="760" y="265"/>
                  </a:cubicBezTo>
                  <a:cubicBezTo>
                    <a:pt x="875" y="250"/>
                    <a:pt x="848" y="254"/>
                    <a:pt x="907" y="239"/>
                  </a:cubicBezTo>
                  <a:cubicBezTo>
                    <a:pt x="966" y="224"/>
                    <a:pt x="1044" y="218"/>
                    <a:pt x="1116" y="178"/>
                  </a:cubicBezTo>
                  <a:cubicBezTo>
                    <a:pt x="1188" y="138"/>
                    <a:pt x="1262" y="69"/>
                    <a:pt x="1336" y="0"/>
                  </a:cubicBezTo>
                </a:path>
              </a:pathLst>
            </a:custGeom>
            <a:noFill/>
            <a:ln w="9525" cap="flat" cmpd="sng">
              <a:solidFill>
                <a:schemeClr val="tx1"/>
              </a:solidFill>
              <a:prstDash val="solid"/>
              <a:round/>
              <a:headEnd/>
              <a:tailEnd/>
            </a:ln>
          </p:spPr>
          <p:txBody>
            <a:bodyPr/>
            <a:lstStyle/>
            <a:p>
              <a:endParaRPr lang="en-US"/>
            </a:p>
          </p:txBody>
        </p:sp>
        <p:sp>
          <p:nvSpPr>
            <p:cNvPr id="34832" name="Line 21"/>
            <p:cNvSpPr>
              <a:spLocks noChangeShapeType="1"/>
            </p:cNvSpPr>
            <p:nvPr/>
          </p:nvSpPr>
          <p:spPr bwMode="auto">
            <a:xfrm flipV="1">
              <a:off x="6908800" y="2017713"/>
              <a:ext cx="461963" cy="266700"/>
            </a:xfrm>
            <a:prstGeom prst="line">
              <a:avLst/>
            </a:prstGeom>
            <a:noFill/>
            <a:ln w="9525">
              <a:solidFill>
                <a:schemeClr val="tx1"/>
              </a:solidFill>
              <a:round/>
              <a:headEnd/>
              <a:tailEnd type="triangle" w="med" len="med"/>
            </a:ln>
          </p:spPr>
          <p:txBody>
            <a:bodyPr/>
            <a:lstStyle/>
            <a:p>
              <a:endParaRPr lang="en-US"/>
            </a:p>
          </p:txBody>
        </p:sp>
        <p:sp>
          <p:nvSpPr>
            <p:cNvPr id="34833" name="Text Box 22"/>
            <p:cNvSpPr txBox="1">
              <a:spLocks noChangeArrowheads="1"/>
            </p:cNvSpPr>
            <p:nvPr/>
          </p:nvSpPr>
          <p:spPr bwMode="auto">
            <a:xfrm>
              <a:off x="7054850" y="2122488"/>
              <a:ext cx="227013" cy="304800"/>
            </a:xfrm>
            <a:prstGeom prst="rect">
              <a:avLst/>
            </a:prstGeom>
            <a:noFill/>
            <a:ln w="9525">
              <a:noFill/>
              <a:miter lim="800000"/>
              <a:headEnd/>
              <a:tailEnd/>
            </a:ln>
          </p:spPr>
          <p:txBody>
            <a:bodyPr>
              <a:spAutoFit/>
            </a:bodyPr>
            <a:lstStyle/>
            <a:p>
              <a:pPr>
                <a:spcBef>
                  <a:spcPct val="50000"/>
                </a:spcBef>
              </a:pPr>
              <a:r>
                <a:rPr lang="en-US" sz="1400"/>
                <a:t>s</a:t>
              </a:r>
            </a:p>
          </p:txBody>
        </p:sp>
        <p:sp>
          <p:nvSpPr>
            <p:cNvPr id="34834" name="Line 23"/>
            <p:cNvSpPr>
              <a:spLocks noChangeShapeType="1"/>
            </p:cNvSpPr>
            <p:nvPr/>
          </p:nvSpPr>
          <p:spPr bwMode="auto">
            <a:xfrm flipH="1" flipV="1">
              <a:off x="6561138" y="1952625"/>
              <a:ext cx="153987" cy="250825"/>
            </a:xfrm>
            <a:prstGeom prst="line">
              <a:avLst/>
            </a:prstGeom>
            <a:noFill/>
            <a:ln w="9525">
              <a:solidFill>
                <a:schemeClr val="tx1"/>
              </a:solidFill>
              <a:round/>
              <a:headEnd/>
              <a:tailEnd type="triangle" w="med" len="med"/>
            </a:ln>
          </p:spPr>
          <p:txBody>
            <a:bodyPr/>
            <a:lstStyle/>
            <a:p>
              <a:endParaRPr lang="en-US"/>
            </a:p>
          </p:txBody>
        </p:sp>
        <p:sp>
          <p:nvSpPr>
            <p:cNvPr id="34835" name="Text Box 24"/>
            <p:cNvSpPr txBox="1">
              <a:spLocks noChangeArrowheads="1"/>
            </p:cNvSpPr>
            <p:nvPr/>
          </p:nvSpPr>
          <p:spPr bwMode="auto">
            <a:xfrm>
              <a:off x="6510338" y="1698625"/>
              <a:ext cx="276225" cy="304800"/>
            </a:xfrm>
            <a:prstGeom prst="rect">
              <a:avLst/>
            </a:prstGeom>
            <a:noFill/>
            <a:ln w="9525">
              <a:noFill/>
              <a:miter lim="800000"/>
              <a:headEnd/>
              <a:tailEnd/>
            </a:ln>
          </p:spPr>
          <p:txBody>
            <a:bodyPr>
              <a:spAutoFit/>
            </a:bodyPr>
            <a:lstStyle/>
            <a:p>
              <a:pPr>
                <a:spcBef>
                  <a:spcPct val="50000"/>
                </a:spcBef>
              </a:pPr>
              <a:r>
                <a:rPr lang="en-US" sz="1400"/>
                <a:t>x</a:t>
              </a:r>
            </a:p>
          </p:txBody>
        </p:sp>
      </p:grpSp>
      <p:sp>
        <p:nvSpPr>
          <p:cNvPr id="25" name="Date Placeholder 24"/>
          <p:cNvSpPr>
            <a:spLocks noGrp="1"/>
          </p:cNvSpPr>
          <p:nvPr>
            <p:ph type="dt" sz="half" idx="10"/>
          </p:nvPr>
        </p:nvSpPr>
        <p:spPr/>
        <p:txBody>
          <a:bodyPr/>
          <a:lstStyle/>
          <a:p>
            <a:pPr>
              <a:defRPr/>
            </a:pPr>
            <a:r>
              <a:rPr lang="en-US" smtClean="0"/>
              <a:t>March 18 &amp; 20, 2014</a:t>
            </a:r>
            <a:endParaRPr lang="en-US" dirty="0"/>
          </a:p>
        </p:txBody>
      </p:sp>
      <p:sp>
        <p:nvSpPr>
          <p:cNvPr id="26" name="Slide Number Placeholder 25"/>
          <p:cNvSpPr>
            <a:spLocks noGrp="1"/>
          </p:cNvSpPr>
          <p:nvPr>
            <p:ph type="sldNum" sz="quarter" idx="12"/>
          </p:nvPr>
        </p:nvSpPr>
        <p:spPr/>
        <p:txBody>
          <a:bodyPr/>
          <a:lstStyle/>
          <a:p>
            <a:pPr>
              <a:defRPr/>
            </a:pPr>
            <a:fld id="{FBC16510-01E7-4757-9488-65999956462C}" type="slidenum">
              <a:rPr lang="en-US" smtClean="0"/>
              <a:pPr>
                <a:defRPr/>
              </a:pPr>
              <a:t>33</a:t>
            </a:fld>
            <a:endParaRPr lang="en-US"/>
          </a:p>
        </p:txBody>
      </p:sp>
      <p:sp>
        <p:nvSpPr>
          <p:cNvPr id="27" name="Footer Placeholder 26"/>
          <p:cNvSpPr>
            <a:spLocks noGrp="1"/>
          </p:cNvSpPr>
          <p:nvPr>
            <p:ph type="ftr" sz="quarter" idx="11"/>
          </p:nvPr>
        </p:nvSpPr>
        <p:spPr/>
        <p:txBody>
          <a:bodyPr/>
          <a:lstStyle/>
          <a:p>
            <a:pPr>
              <a:defRPr/>
            </a:pPr>
            <a:r>
              <a:rPr lang="en-US" smtClean="0"/>
              <a:t>E. Prebys, NIU Phy 790 Guest Lecture</a:t>
            </a: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2751949208"/>
              </p:ext>
            </p:extLst>
          </p:nvPr>
        </p:nvGraphicFramePr>
        <p:xfrm>
          <a:off x="2895600" y="2362200"/>
          <a:ext cx="3760470" cy="533400"/>
        </p:xfrm>
        <a:graphic>
          <a:graphicData uri="http://schemas.openxmlformats.org/presentationml/2006/ole">
            <mc:AlternateContent xmlns:mc="http://schemas.openxmlformats.org/markup-compatibility/2006">
              <mc:Choice xmlns:v="urn:schemas-microsoft-com:vml" Requires="v">
                <p:oleObj spid="_x0000_s597171" name="Equation" r:id="rId4" imgW="1782720" imgH="237600" progId="">
                  <p:embed/>
                </p:oleObj>
              </mc:Choice>
              <mc:Fallback>
                <p:oleObj name="Equation" r:id="rId4" imgW="1782720" imgH="237600" progId="">
                  <p:embed/>
                  <p:pic>
                    <p:nvPicPr>
                      <p:cNvPr id="0" name="Picture 16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362200"/>
                        <a:ext cx="376047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832459701"/>
              </p:ext>
            </p:extLst>
          </p:nvPr>
        </p:nvGraphicFramePr>
        <p:xfrm>
          <a:off x="6184900" y="3975100"/>
          <a:ext cx="114300" cy="165100"/>
        </p:xfrm>
        <a:graphic>
          <a:graphicData uri="http://schemas.openxmlformats.org/presentationml/2006/ole">
            <mc:AlternateContent xmlns:mc="http://schemas.openxmlformats.org/markup-compatibility/2006">
              <mc:Choice xmlns:v="urn:schemas-microsoft-com:vml" Requires="v">
                <p:oleObj spid="_x0000_s597172" name="Equation" r:id="rId6" imgW="100440" imgH="155160" progId="">
                  <p:embed/>
                </p:oleObj>
              </mc:Choice>
              <mc:Fallback>
                <p:oleObj name="Equation" r:id="rId6" imgW="100440" imgH="155160" progId="">
                  <p:embed/>
                  <p:pic>
                    <p:nvPicPr>
                      <p:cNvPr id="0" name="Picture 17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4900" y="3975100"/>
                        <a:ext cx="1143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85139187"/>
              </p:ext>
            </p:extLst>
          </p:nvPr>
        </p:nvGraphicFramePr>
        <p:xfrm>
          <a:off x="4648200" y="1524000"/>
          <a:ext cx="1354667" cy="381000"/>
        </p:xfrm>
        <a:graphic>
          <a:graphicData uri="http://schemas.openxmlformats.org/presentationml/2006/ole">
            <mc:AlternateContent xmlns:mc="http://schemas.openxmlformats.org/markup-compatibility/2006">
              <mc:Choice xmlns:v="urn:schemas-microsoft-com:vml" Requires="v">
                <p:oleObj spid="_x0000_s597173" name="Equation" r:id="rId8" imgW="804240" imgH="219240" progId="">
                  <p:embed/>
                </p:oleObj>
              </mc:Choice>
              <mc:Fallback>
                <p:oleObj name="Equation" r:id="rId8" imgW="804240" imgH="219240" progId="">
                  <p:embed/>
                  <p:pic>
                    <p:nvPicPr>
                      <p:cNvPr id="0" name="Picture 1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1524000"/>
                        <a:ext cx="1354667"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 name="Straight Arrow Connector 6"/>
          <p:cNvCxnSpPr/>
          <p:nvPr/>
        </p:nvCxnSpPr>
        <p:spPr>
          <a:xfrm flipH="1">
            <a:off x="4648200" y="1981200"/>
            <a:ext cx="152400" cy="3810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83463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Over Multiple Turns</a:t>
            </a:r>
            <a:endParaRPr lang="en-US" dirty="0"/>
          </a:p>
        </p:txBody>
      </p:sp>
      <p:sp>
        <p:nvSpPr>
          <p:cNvPr id="3" name="Content Placeholder 2"/>
          <p:cNvSpPr>
            <a:spLocks noGrp="1"/>
          </p:cNvSpPr>
          <p:nvPr>
            <p:ph idx="1"/>
          </p:nvPr>
        </p:nvSpPr>
        <p:spPr>
          <a:xfrm>
            <a:off x="503776" y="690226"/>
            <a:ext cx="8251825" cy="483482"/>
          </a:xfrm>
        </p:spPr>
        <p:txBody>
          <a:bodyPr/>
          <a:lstStyle/>
          <a:p>
            <a:r>
              <a:rPr lang="en-US" sz="1800" dirty="0" smtClean="0"/>
              <a:t>The general expressions for motion are</a:t>
            </a:r>
          </a:p>
          <a:p>
            <a:pPr>
              <a:buNone/>
            </a:pPr>
            <a:endParaRPr lang="en-US" sz="1800" dirty="0" smtClean="0"/>
          </a:p>
          <a:p>
            <a:pPr>
              <a:buNone/>
            </a:pPr>
            <a:endParaRPr lang="en-US" sz="1800" dirty="0" smtClean="0"/>
          </a:p>
          <a:p>
            <a:r>
              <a:rPr lang="en-US" sz="1800" dirty="0" smtClean="0"/>
              <a:t>We form the combination</a:t>
            </a:r>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This is the equation of an ellipse.</a:t>
            </a: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34</a:t>
            </a:fld>
            <a:endParaRPr lang="en-US"/>
          </a:p>
        </p:txBody>
      </p:sp>
      <p:graphicFrame>
        <p:nvGraphicFramePr>
          <p:cNvPr id="374786" name="Object 2"/>
          <p:cNvGraphicFramePr>
            <a:graphicFrameLocks noChangeAspect="1"/>
          </p:cNvGraphicFramePr>
          <p:nvPr>
            <p:extLst>
              <p:ext uri="{D42A27DB-BD31-4B8C-83A1-F6EECF244321}">
                <p14:modId xmlns:p14="http://schemas.microsoft.com/office/powerpoint/2010/main" val="3583310993"/>
              </p:ext>
            </p:extLst>
          </p:nvPr>
        </p:nvGraphicFramePr>
        <p:xfrm>
          <a:off x="5110163" y="631825"/>
          <a:ext cx="3405187" cy="1401763"/>
        </p:xfrm>
        <a:graphic>
          <a:graphicData uri="http://schemas.openxmlformats.org/presentationml/2006/ole">
            <mc:AlternateContent xmlns:mc="http://schemas.openxmlformats.org/markup-compatibility/2006">
              <mc:Choice xmlns:v="urn:schemas-microsoft-com:vml" Requires="v">
                <p:oleObj spid="_x0000_s498002" name="Equation" r:id="rId3" imgW="1718640" imgH="694800" progId="">
                  <p:embed/>
                </p:oleObj>
              </mc:Choice>
              <mc:Fallback>
                <p:oleObj name="Equation" r:id="rId3" imgW="1718640" imgH="694800" progId="">
                  <p:embed/>
                  <p:pic>
                    <p:nvPicPr>
                      <p:cNvPr id="0" name="Picture 3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0163" y="631825"/>
                        <a:ext cx="3405187" cy="1401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4788" name="Object 4"/>
          <p:cNvGraphicFramePr>
            <a:graphicFrameLocks noChangeAspect="1"/>
          </p:cNvGraphicFramePr>
          <p:nvPr>
            <p:extLst>
              <p:ext uri="{D42A27DB-BD31-4B8C-83A1-F6EECF244321}">
                <p14:modId xmlns:p14="http://schemas.microsoft.com/office/powerpoint/2010/main" val="1436295775"/>
              </p:ext>
            </p:extLst>
          </p:nvPr>
        </p:nvGraphicFramePr>
        <p:xfrm>
          <a:off x="649288" y="2017713"/>
          <a:ext cx="8099425" cy="1784350"/>
        </p:xfrm>
        <a:graphic>
          <a:graphicData uri="http://schemas.openxmlformats.org/presentationml/2006/ole">
            <mc:AlternateContent xmlns:mc="http://schemas.openxmlformats.org/markup-compatibility/2006">
              <mc:Choice xmlns:v="urn:schemas-microsoft-com:vml" Requires="v">
                <p:oleObj spid="_x0000_s498003" name="Equation" r:id="rId5" imgW="4772520" imgH="1042200" progId="">
                  <p:embed/>
                </p:oleObj>
              </mc:Choice>
              <mc:Fallback>
                <p:oleObj name="Equation" r:id="rId5" imgW="4772520" imgH="1042200" progId="">
                  <p:embed/>
                  <p:pic>
                    <p:nvPicPr>
                      <p:cNvPr id="0" name="Picture 3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288" y="2017713"/>
                        <a:ext cx="8099425" cy="178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Line 5"/>
          <p:cNvSpPr>
            <a:spLocks noChangeShapeType="1"/>
          </p:cNvSpPr>
          <p:nvPr/>
        </p:nvSpPr>
        <p:spPr bwMode="auto">
          <a:xfrm>
            <a:off x="2610597" y="4393365"/>
            <a:ext cx="0" cy="1828800"/>
          </a:xfrm>
          <a:prstGeom prst="line">
            <a:avLst/>
          </a:prstGeom>
          <a:noFill/>
          <a:ln w="9525">
            <a:solidFill>
              <a:schemeClr val="tx1"/>
            </a:solidFill>
            <a:round/>
            <a:headEnd/>
            <a:tailEnd/>
          </a:ln>
        </p:spPr>
        <p:txBody>
          <a:bodyPr/>
          <a:lstStyle/>
          <a:p>
            <a:endParaRPr lang="en-US"/>
          </a:p>
        </p:txBody>
      </p:sp>
      <p:sp>
        <p:nvSpPr>
          <p:cNvPr id="11" name="Line 6"/>
          <p:cNvSpPr>
            <a:spLocks noChangeShapeType="1"/>
          </p:cNvSpPr>
          <p:nvPr/>
        </p:nvSpPr>
        <p:spPr bwMode="auto">
          <a:xfrm>
            <a:off x="1772397" y="5307765"/>
            <a:ext cx="2057400" cy="0"/>
          </a:xfrm>
          <a:prstGeom prst="line">
            <a:avLst/>
          </a:prstGeom>
          <a:noFill/>
          <a:ln w="9525">
            <a:solidFill>
              <a:schemeClr val="tx1"/>
            </a:solidFill>
            <a:round/>
            <a:headEnd/>
            <a:tailEnd/>
          </a:ln>
        </p:spPr>
        <p:txBody>
          <a:bodyPr/>
          <a:lstStyle/>
          <a:p>
            <a:endParaRPr lang="en-US"/>
          </a:p>
        </p:txBody>
      </p:sp>
      <p:sp>
        <p:nvSpPr>
          <p:cNvPr id="12" name="Oval 7"/>
          <p:cNvSpPr>
            <a:spLocks noChangeArrowheads="1"/>
          </p:cNvSpPr>
          <p:nvPr/>
        </p:nvSpPr>
        <p:spPr bwMode="auto">
          <a:xfrm rot="2700000">
            <a:off x="2392316" y="4503696"/>
            <a:ext cx="457200" cy="1601788"/>
          </a:xfrm>
          <a:prstGeom prst="ellipse">
            <a:avLst/>
          </a:prstGeom>
          <a:noFill/>
          <a:ln w="9525">
            <a:solidFill>
              <a:srgbClr val="CC0000"/>
            </a:solidFill>
            <a:round/>
            <a:headEnd/>
            <a:tailEnd/>
          </a:ln>
        </p:spPr>
        <p:txBody>
          <a:bodyPr wrap="none" anchor="ctr"/>
          <a:lstStyle/>
          <a:p>
            <a:endParaRPr lang="en-US"/>
          </a:p>
        </p:txBody>
      </p:sp>
      <p:sp>
        <p:nvSpPr>
          <p:cNvPr id="13" name="Oval 8"/>
          <p:cNvSpPr>
            <a:spLocks noChangeArrowheads="1"/>
          </p:cNvSpPr>
          <p:nvPr/>
        </p:nvSpPr>
        <p:spPr bwMode="auto">
          <a:xfrm>
            <a:off x="2185147" y="5377615"/>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4" name="Oval 9"/>
          <p:cNvSpPr>
            <a:spLocks noChangeArrowheads="1"/>
          </p:cNvSpPr>
          <p:nvPr/>
        </p:nvSpPr>
        <p:spPr bwMode="auto">
          <a:xfrm>
            <a:off x="2810622" y="4782302"/>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5" name="Oval 10"/>
          <p:cNvSpPr>
            <a:spLocks noChangeArrowheads="1"/>
          </p:cNvSpPr>
          <p:nvPr/>
        </p:nvSpPr>
        <p:spPr bwMode="auto">
          <a:xfrm>
            <a:off x="3115422" y="4944227"/>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6" name="Oval 11"/>
          <p:cNvSpPr>
            <a:spLocks noChangeArrowheads="1"/>
          </p:cNvSpPr>
          <p:nvPr/>
        </p:nvSpPr>
        <p:spPr bwMode="auto">
          <a:xfrm>
            <a:off x="2836022" y="5334752"/>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7" name="Oval 12"/>
          <p:cNvSpPr>
            <a:spLocks noChangeArrowheads="1"/>
          </p:cNvSpPr>
          <p:nvPr/>
        </p:nvSpPr>
        <p:spPr bwMode="auto">
          <a:xfrm>
            <a:off x="2475660" y="5669715"/>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8" name="Oval 13"/>
          <p:cNvSpPr>
            <a:spLocks noChangeArrowheads="1"/>
          </p:cNvSpPr>
          <p:nvPr/>
        </p:nvSpPr>
        <p:spPr bwMode="auto">
          <a:xfrm>
            <a:off x="2042272" y="5803065"/>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9" name="Oval 14"/>
          <p:cNvSpPr>
            <a:spLocks noChangeArrowheads="1"/>
          </p:cNvSpPr>
          <p:nvPr/>
        </p:nvSpPr>
        <p:spPr bwMode="auto">
          <a:xfrm>
            <a:off x="2491535" y="5041065"/>
            <a:ext cx="76200" cy="76200"/>
          </a:xfrm>
          <a:prstGeom prst="ellipse">
            <a:avLst/>
          </a:prstGeom>
          <a:solidFill>
            <a:srgbClr val="CC0000"/>
          </a:solidFill>
          <a:ln w="9525">
            <a:solidFill>
              <a:srgbClr val="CC0000"/>
            </a:solidFill>
            <a:round/>
            <a:headEnd/>
            <a:tailEnd/>
          </a:ln>
        </p:spPr>
        <p:txBody>
          <a:bodyPr wrap="none" anchor="ctr"/>
          <a:lstStyle/>
          <a:p>
            <a:endParaRPr lang="en-US"/>
          </a:p>
        </p:txBody>
      </p:sp>
      <p:pic>
        <p:nvPicPr>
          <p:cNvPr id="20" name="Object 6"/>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640885" y="5353802"/>
            <a:ext cx="282575" cy="312738"/>
          </a:xfrm>
          <a:prstGeom prst="rect">
            <a:avLst/>
          </a:prstGeom>
          <a:noFill/>
          <a:ln w="9525">
            <a:noFill/>
            <a:miter lim="800000"/>
            <a:headEnd/>
            <a:tailEnd/>
          </a:ln>
        </p:spPr>
      </p:pic>
      <p:pic>
        <p:nvPicPr>
          <p:cNvPr id="21" name="Object 7"/>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215310" y="4242552"/>
            <a:ext cx="338137" cy="396875"/>
          </a:xfrm>
          <a:prstGeom prst="rect">
            <a:avLst/>
          </a:prstGeom>
          <a:noFill/>
          <a:ln w="9525">
            <a:noFill/>
            <a:miter lim="800000"/>
            <a:headEnd/>
            <a:tailEnd/>
          </a:ln>
        </p:spPr>
      </p:pic>
      <p:sp>
        <p:nvSpPr>
          <p:cNvPr id="22" name="Line 19"/>
          <p:cNvSpPr>
            <a:spLocks noChangeShapeType="1"/>
          </p:cNvSpPr>
          <p:nvPr/>
        </p:nvSpPr>
        <p:spPr bwMode="auto">
          <a:xfrm>
            <a:off x="3231310" y="4731502"/>
            <a:ext cx="304800" cy="0"/>
          </a:xfrm>
          <a:prstGeom prst="line">
            <a:avLst/>
          </a:prstGeom>
          <a:noFill/>
          <a:ln w="9525">
            <a:solidFill>
              <a:schemeClr val="tx1"/>
            </a:solidFill>
            <a:round/>
            <a:headEnd/>
            <a:tailEnd/>
          </a:ln>
        </p:spPr>
        <p:txBody>
          <a:bodyPr/>
          <a:lstStyle/>
          <a:p>
            <a:endParaRPr lang="en-US"/>
          </a:p>
        </p:txBody>
      </p:sp>
      <p:sp>
        <p:nvSpPr>
          <p:cNvPr id="23" name="Line 20"/>
          <p:cNvSpPr>
            <a:spLocks noChangeShapeType="1"/>
          </p:cNvSpPr>
          <p:nvPr/>
        </p:nvSpPr>
        <p:spPr bwMode="auto">
          <a:xfrm>
            <a:off x="3383710" y="4731502"/>
            <a:ext cx="0" cy="533400"/>
          </a:xfrm>
          <a:prstGeom prst="line">
            <a:avLst/>
          </a:prstGeom>
          <a:noFill/>
          <a:ln w="9525">
            <a:solidFill>
              <a:srgbClr val="009900"/>
            </a:solidFill>
            <a:round/>
            <a:headEnd type="triangle" w="med" len="med"/>
            <a:tailEnd type="triangle" w="med" len="med"/>
          </a:ln>
        </p:spPr>
        <p:txBody>
          <a:bodyPr/>
          <a:lstStyle/>
          <a:p>
            <a:endParaRPr lang="en-US"/>
          </a:p>
        </p:txBody>
      </p:sp>
      <p:sp>
        <p:nvSpPr>
          <p:cNvPr id="24" name="Line 21"/>
          <p:cNvSpPr>
            <a:spLocks noChangeShapeType="1"/>
          </p:cNvSpPr>
          <p:nvPr/>
        </p:nvSpPr>
        <p:spPr bwMode="auto">
          <a:xfrm>
            <a:off x="3202735" y="4399715"/>
            <a:ext cx="0" cy="266700"/>
          </a:xfrm>
          <a:prstGeom prst="line">
            <a:avLst/>
          </a:prstGeom>
          <a:noFill/>
          <a:ln w="9525">
            <a:solidFill>
              <a:schemeClr val="tx1"/>
            </a:solidFill>
            <a:round/>
            <a:headEnd/>
            <a:tailEnd/>
          </a:ln>
        </p:spPr>
        <p:txBody>
          <a:bodyPr/>
          <a:lstStyle/>
          <a:p>
            <a:endParaRPr lang="en-US"/>
          </a:p>
        </p:txBody>
      </p:sp>
      <p:sp>
        <p:nvSpPr>
          <p:cNvPr id="25" name="Line 22"/>
          <p:cNvSpPr>
            <a:spLocks noChangeShapeType="1"/>
          </p:cNvSpPr>
          <p:nvPr/>
        </p:nvSpPr>
        <p:spPr bwMode="auto">
          <a:xfrm>
            <a:off x="2621710" y="4579102"/>
            <a:ext cx="533400" cy="0"/>
          </a:xfrm>
          <a:prstGeom prst="line">
            <a:avLst/>
          </a:prstGeom>
          <a:noFill/>
          <a:ln w="9525">
            <a:solidFill>
              <a:srgbClr val="009900"/>
            </a:solidFill>
            <a:round/>
            <a:headEnd type="triangle" w="med" len="med"/>
            <a:tailEnd type="triangle" w="med" len="med"/>
          </a:ln>
        </p:spPr>
        <p:txBody>
          <a:bodyPr/>
          <a:lstStyle/>
          <a:p>
            <a:endParaRPr lang="en-US"/>
          </a:p>
        </p:txBody>
      </p:sp>
      <p:graphicFrame>
        <p:nvGraphicFramePr>
          <p:cNvPr id="26" name="Object 25"/>
          <p:cNvGraphicFramePr>
            <a:graphicFrameLocks noChangeAspect="1"/>
          </p:cNvGraphicFramePr>
          <p:nvPr/>
        </p:nvGraphicFramePr>
        <p:xfrm>
          <a:off x="3416492" y="4853427"/>
          <a:ext cx="430136" cy="307240"/>
        </p:xfrm>
        <a:graphic>
          <a:graphicData uri="http://schemas.openxmlformats.org/presentationml/2006/ole">
            <mc:AlternateContent xmlns:mc="http://schemas.openxmlformats.org/markup-compatibility/2006">
              <mc:Choice xmlns:v="urn:schemas-microsoft-com:vml" Requires="v">
                <p:oleObj spid="_x0000_s498004" name="Equation" r:id="rId9" imgW="355294" imgH="253939" progId="Equation.3">
                  <p:embed/>
                </p:oleObj>
              </mc:Choice>
              <mc:Fallback>
                <p:oleObj name="Equation" r:id="rId9" imgW="355294" imgH="253939" progId="Equation.3">
                  <p:embed/>
                  <p:pic>
                    <p:nvPicPr>
                      <p:cNvPr id="0" name="Picture 3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6492" y="4853427"/>
                        <a:ext cx="430136" cy="307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4"/>
          <p:cNvGraphicFramePr>
            <a:graphicFrameLocks noChangeAspect="1"/>
          </p:cNvGraphicFramePr>
          <p:nvPr/>
        </p:nvGraphicFramePr>
        <p:xfrm>
          <a:off x="2632415" y="4238565"/>
          <a:ext cx="461962" cy="307975"/>
        </p:xfrm>
        <a:graphic>
          <a:graphicData uri="http://schemas.openxmlformats.org/presentationml/2006/ole">
            <mc:AlternateContent xmlns:mc="http://schemas.openxmlformats.org/markup-compatibility/2006">
              <mc:Choice xmlns:v="urn:schemas-microsoft-com:vml" Requires="v">
                <p:oleObj spid="_x0000_s498005" name="Equation" r:id="rId11" imgW="380633" imgH="253939" progId="">
                  <p:embed/>
                </p:oleObj>
              </mc:Choice>
              <mc:Fallback>
                <p:oleObj name="Equation" r:id="rId11" imgW="380633" imgH="253939" progId="">
                  <p:embed/>
                  <p:pic>
                    <p:nvPicPr>
                      <p:cNvPr id="0" name="Picture 3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32415" y="4238565"/>
                        <a:ext cx="461962"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Box 27"/>
          <p:cNvSpPr txBox="1"/>
          <p:nvPr/>
        </p:nvSpPr>
        <p:spPr>
          <a:xfrm>
            <a:off x="4599296" y="4572000"/>
            <a:ext cx="4011304" cy="1477328"/>
          </a:xfrm>
          <a:prstGeom prst="rect">
            <a:avLst/>
          </a:prstGeom>
          <a:noFill/>
        </p:spPr>
        <p:txBody>
          <a:bodyPr wrap="square" rtlCol="0">
            <a:spAutoFit/>
          </a:bodyPr>
          <a:lstStyle/>
          <a:p>
            <a:r>
              <a:rPr lang="en-US" sz="1800" dirty="0" smtClean="0">
                <a:solidFill>
                  <a:srgbClr val="C00000"/>
                </a:solidFill>
                <a:latin typeface="+mn-lt"/>
              </a:rPr>
              <a:t>Area = πA</a:t>
            </a:r>
            <a:r>
              <a:rPr lang="en-US" sz="1800" baseline="30000" dirty="0" smtClean="0">
                <a:solidFill>
                  <a:srgbClr val="C00000"/>
                </a:solidFill>
                <a:latin typeface="+mn-lt"/>
              </a:rPr>
              <a:t>2</a:t>
            </a:r>
          </a:p>
          <a:p>
            <a:endParaRPr lang="en-US" sz="1800" dirty="0" smtClean="0">
              <a:solidFill>
                <a:srgbClr val="C00000"/>
              </a:solidFill>
              <a:latin typeface="+mn-lt"/>
            </a:endParaRPr>
          </a:p>
          <a:p>
            <a:r>
              <a:rPr lang="en-US" sz="1800" dirty="0" smtClean="0">
                <a:solidFill>
                  <a:srgbClr val="C00000"/>
                </a:solidFill>
                <a:latin typeface="+mn-lt"/>
              </a:rPr>
              <a:t>Particle will return to a </a:t>
            </a:r>
            <a:r>
              <a:rPr lang="en-US" sz="1800" i="1" dirty="0" smtClean="0">
                <a:solidFill>
                  <a:srgbClr val="C00000"/>
                </a:solidFill>
                <a:latin typeface="+mn-lt"/>
              </a:rPr>
              <a:t>different</a:t>
            </a:r>
            <a:r>
              <a:rPr lang="en-US" sz="1800" dirty="0" smtClean="0">
                <a:solidFill>
                  <a:srgbClr val="C00000"/>
                </a:solidFill>
                <a:latin typeface="+mn-lt"/>
              </a:rPr>
              <a:t> point on the </a:t>
            </a:r>
            <a:r>
              <a:rPr lang="en-US" sz="1800" i="1" dirty="0" smtClean="0">
                <a:solidFill>
                  <a:srgbClr val="C00000"/>
                </a:solidFill>
                <a:latin typeface="+mn-lt"/>
              </a:rPr>
              <a:t>same</a:t>
            </a:r>
            <a:r>
              <a:rPr lang="en-US" sz="1800" dirty="0" smtClean="0">
                <a:solidFill>
                  <a:srgbClr val="C00000"/>
                </a:solidFill>
                <a:latin typeface="+mn-lt"/>
              </a:rPr>
              <a:t> ellipse each time around the ring.</a:t>
            </a:r>
          </a:p>
        </p:txBody>
      </p:sp>
      <p:cxnSp>
        <p:nvCxnSpPr>
          <p:cNvPr id="8" name="Straight Connector 7"/>
          <p:cNvCxnSpPr/>
          <p:nvPr/>
        </p:nvCxnSpPr>
        <p:spPr>
          <a:xfrm flipV="1">
            <a:off x="4038600" y="2438400"/>
            <a:ext cx="958273" cy="450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7564582" y="2496127"/>
            <a:ext cx="958273" cy="45027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122301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Symmetric Treatment of FODO Cell</a:t>
            </a:r>
            <a:endParaRPr lang="en-US" dirty="0"/>
          </a:p>
        </p:txBody>
      </p:sp>
      <p:sp>
        <p:nvSpPr>
          <p:cNvPr id="3" name="Content Placeholder 2"/>
          <p:cNvSpPr>
            <a:spLocks noGrp="1"/>
          </p:cNvSpPr>
          <p:nvPr>
            <p:ph idx="1"/>
          </p:nvPr>
        </p:nvSpPr>
        <p:spPr>
          <a:xfrm>
            <a:off x="503776" y="690225"/>
            <a:ext cx="8251825" cy="579017"/>
          </a:xfrm>
        </p:spPr>
        <p:txBody>
          <a:bodyPr/>
          <a:lstStyle/>
          <a:p>
            <a:r>
              <a:rPr lang="en-US" sz="1800" dirty="0" smtClean="0"/>
              <a:t>If we evaluate the cell at the </a:t>
            </a:r>
            <a:r>
              <a:rPr lang="en-US" sz="1800" i="1" dirty="0" smtClean="0"/>
              <a:t>center</a:t>
            </a:r>
            <a:r>
              <a:rPr lang="en-US" sz="1800" dirty="0" smtClean="0"/>
              <a:t> of the focusing quad, it looks like</a:t>
            </a:r>
          </a:p>
          <a:p>
            <a:endParaRPr lang="en-US" sz="1800" dirty="0" smtClean="0"/>
          </a:p>
          <a:p>
            <a:endParaRPr lang="en-US" sz="1800" dirty="0" smtClean="0"/>
          </a:p>
          <a:p>
            <a:endParaRPr lang="en-US" sz="1800" dirty="0" smtClean="0"/>
          </a:p>
          <a:p>
            <a:endParaRPr lang="en-US" sz="1800" dirty="0" smtClean="0"/>
          </a:p>
          <a:p>
            <a:pPr>
              <a:buNone/>
            </a:pPr>
            <a:endParaRPr lang="en-US" sz="1800" dirty="0" smtClean="0"/>
          </a:p>
          <a:p>
            <a:pPr>
              <a:buNone/>
            </a:pPr>
            <a:r>
              <a:rPr lang="en-US" sz="1800" dirty="0" smtClean="0"/>
              <a:t>Leading to the transfer Matrix</a:t>
            </a: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35</a:t>
            </a:fld>
            <a:endParaRPr lang="en-US"/>
          </a:p>
        </p:txBody>
      </p:sp>
      <p:grpSp>
        <p:nvGrpSpPr>
          <p:cNvPr id="7" name="Group 6"/>
          <p:cNvGrpSpPr/>
          <p:nvPr/>
        </p:nvGrpSpPr>
        <p:grpSpPr>
          <a:xfrm>
            <a:off x="2438400" y="1143000"/>
            <a:ext cx="3933755" cy="1595916"/>
            <a:chOff x="2470705" y="3392971"/>
            <a:chExt cx="3933755" cy="1595916"/>
          </a:xfrm>
        </p:grpSpPr>
        <p:sp>
          <p:nvSpPr>
            <p:cNvPr id="8" name="Freeform 7"/>
            <p:cNvSpPr>
              <a:spLocks/>
            </p:cNvSpPr>
            <p:nvPr/>
          </p:nvSpPr>
          <p:spPr bwMode="auto">
            <a:xfrm>
              <a:off x="2705110" y="3392971"/>
              <a:ext cx="147205" cy="1140624"/>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8"/>
            <p:cNvSpPr>
              <a:spLocks/>
            </p:cNvSpPr>
            <p:nvPr/>
          </p:nvSpPr>
          <p:spPr bwMode="auto">
            <a:xfrm>
              <a:off x="6019800" y="3429000"/>
              <a:ext cx="155864" cy="1140624"/>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0" name="Group 9"/>
            <p:cNvGrpSpPr>
              <a:grpSpLocks/>
            </p:cNvGrpSpPr>
            <p:nvPr/>
          </p:nvGrpSpPr>
          <p:grpSpPr bwMode="auto">
            <a:xfrm>
              <a:off x="4267236" y="3429000"/>
              <a:ext cx="381002" cy="1066800"/>
              <a:chOff x="4267" y="2160"/>
              <a:chExt cx="240" cy="481"/>
            </a:xfrm>
          </p:grpSpPr>
          <p:sp>
            <p:nvSpPr>
              <p:cNvPr id="20" name="Freeform 19"/>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1" name="TextBox 25"/>
            <p:cNvSpPr txBox="1"/>
            <p:nvPr/>
          </p:nvSpPr>
          <p:spPr>
            <a:xfrm>
              <a:off x="2470705" y="4619555"/>
              <a:ext cx="4608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2f</a:t>
              </a:r>
              <a:endParaRPr lang="en-US" dirty="0"/>
            </a:p>
          </p:txBody>
        </p:sp>
        <p:sp>
          <p:nvSpPr>
            <p:cNvPr id="12" name="TextBox 26"/>
            <p:cNvSpPr txBox="1"/>
            <p:nvPr/>
          </p:nvSpPr>
          <p:spPr>
            <a:xfrm>
              <a:off x="4275740" y="4619555"/>
              <a:ext cx="4608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-f</a:t>
              </a:r>
              <a:endParaRPr lang="en-US" dirty="0"/>
            </a:p>
          </p:txBody>
        </p:sp>
        <p:cxnSp>
          <p:nvCxnSpPr>
            <p:cNvPr id="13" name="Straight Arrow Connector 12"/>
            <p:cNvCxnSpPr/>
            <p:nvPr/>
          </p:nvCxnSpPr>
          <p:spPr>
            <a:xfrm>
              <a:off x="2701135" y="3966670"/>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67765" y="3966670"/>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29"/>
            <p:cNvSpPr txBox="1"/>
            <p:nvPr/>
          </p:nvSpPr>
          <p:spPr>
            <a:xfrm>
              <a:off x="3354020" y="4005075"/>
              <a:ext cx="4608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L</a:t>
              </a:r>
              <a:endParaRPr lang="en-US" dirty="0"/>
            </a:p>
          </p:txBody>
        </p:sp>
        <p:sp>
          <p:nvSpPr>
            <p:cNvPr id="16" name="TextBox 30"/>
            <p:cNvSpPr txBox="1"/>
            <p:nvPr/>
          </p:nvSpPr>
          <p:spPr>
            <a:xfrm>
              <a:off x="5083704" y="3931184"/>
              <a:ext cx="737645"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L</a:t>
              </a:r>
              <a:endParaRPr lang="en-US" dirty="0"/>
            </a:p>
          </p:txBody>
        </p:sp>
        <p:cxnSp>
          <p:nvCxnSpPr>
            <p:cNvPr id="17" name="Straight Connector 16"/>
            <p:cNvCxnSpPr/>
            <p:nvPr/>
          </p:nvCxnSpPr>
          <p:spPr>
            <a:xfrm>
              <a:off x="2715165" y="343327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172200" y="342900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34"/>
            <p:cNvSpPr txBox="1"/>
            <p:nvPr/>
          </p:nvSpPr>
          <p:spPr>
            <a:xfrm>
              <a:off x="5943600" y="4572000"/>
              <a:ext cx="4608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smtClean="0"/>
                <a:t>2f</a:t>
              </a:r>
              <a:endParaRPr lang="en-US" dirty="0"/>
            </a:p>
          </p:txBody>
        </p:sp>
      </p:grpSp>
      <p:graphicFrame>
        <p:nvGraphicFramePr>
          <p:cNvPr id="38" name="Object 37"/>
          <p:cNvGraphicFramePr>
            <a:graphicFrameLocks noChangeAspect="1"/>
          </p:cNvGraphicFramePr>
          <p:nvPr>
            <p:extLst>
              <p:ext uri="{D42A27DB-BD31-4B8C-83A1-F6EECF244321}">
                <p14:modId xmlns:p14="http://schemas.microsoft.com/office/powerpoint/2010/main" val="1029213409"/>
              </p:ext>
            </p:extLst>
          </p:nvPr>
        </p:nvGraphicFramePr>
        <p:xfrm>
          <a:off x="1676400" y="3352800"/>
          <a:ext cx="5867400" cy="2889889"/>
        </p:xfrm>
        <a:graphic>
          <a:graphicData uri="http://schemas.openxmlformats.org/presentationml/2006/ole">
            <mc:AlternateContent xmlns:mc="http://schemas.openxmlformats.org/markup-compatibility/2006">
              <mc:Choice xmlns:v="urn:schemas-microsoft-com:vml" Requires="v">
                <p:oleObj spid="_x0000_s625724" name="Equation" r:id="rId3" imgW="4013640" imgH="1965600" progId="">
                  <p:embed/>
                </p:oleObj>
              </mc:Choice>
              <mc:Fallback>
                <p:oleObj name="Equation" r:id="rId3" imgW="4013640" imgH="1965600" progId="">
                  <p:embed/>
                  <p:pic>
                    <p:nvPicPr>
                      <p:cNvPr id="0" name="Picture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352800"/>
                        <a:ext cx="5867400" cy="28898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TextBox 23"/>
          <p:cNvSpPr txBox="1"/>
          <p:nvPr/>
        </p:nvSpPr>
        <p:spPr>
          <a:xfrm>
            <a:off x="5562600" y="4876800"/>
            <a:ext cx="2895600" cy="646331"/>
          </a:xfrm>
          <a:prstGeom prst="rect">
            <a:avLst/>
          </a:prstGeom>
          <a:noFill/>
        </p:spPr>
        <p:txBody>
          <a:bodyPr wrap="square" rtlCol="0">
            <a:spAutoFit/>
          </a:bodyPr>
          <a:lstStyle/>
          <a:p>
            <a:r>
              <a:rPr lang="en-US" sz="1800" dirty="0" smtClean="0">
                <a:solidFill>
                  <a:srgbClr val="C00000"/>
                </a:solidFill>
                <a:latin typeface="+mn-lt"/>
              </a:rPr>
              <a:t>Note: some textbooks have </a:t>
            </a:r>
            <a:r>
              <a:rPr lang="en-US" sz="1800" i="1" dirty="0" smtClean="0">
                <a:solidFill>
                  <a:srgbClr val="C00000"/>
                </a:solidFill>
                <a:latin typeface="+mn-lt"/>
              </a:rPr>
              <a:t>L</a:t>
            </a:r>
            <a:r>
              <a:rPr lang="en-US" sz="1800" dirty="0" smtClean="0">
                <a:solidFill>
                  <a:srgbClr val="C00000"/>
                </a:solidFill>
                <a:latin typeface="+mn-lt"/>
              </a:rPr>
              <a:t>=total length</a:t>
            </a:r>
          </a:p>
        </p:txBody>
      </p:sp>
    </p:spTree>
    <p:extLst>
      <p:ext uri="{BB962C8B-B14F-4D97-AF65-F5344CB8AC3E}">
        <p14:creationId xmlns:p14="http://schemas.microsoft.com/office/powerpoint/2010/main" val="2532372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Lattice Functions in FODO Cell</a:t>
            </a:r>
            <a:endParaRPr lang="en-US"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36</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333532728"/>
              </p:ext>
            </p:extLst>
          </p:nvPr>
        </p:nvGraphicFramePr>
        <p:xfrm>
          <a:off x="990600" y="1219200"/>
          <a:ext cx="7162800" cy="1670764"/>
        </p:xfrm>
        <a:graphic>
          <a:graphicData uri="http://schemas.openxmlformats.org/presentationml/2006/ole">
            <mc:AlternateContent xmlns:mc="http://schemas.openxmlformats.org/markup-compatibility/2006">
              <mc:Choice xmlns:v="urn:schemas-microsoft-com:vml" Requires="v">
                <p:oleObj spid="_x0000_s626966" name="Equation" r:id="rId3" imgW="4461480" imgH="1032840" progId="">
                  <p:embed/>
                </p:oleObj>
              </mc:Choice>
              <mc:Fallback>
                <p:oleObj name="Equation" r:id="rId3" imgW="4461480" imgH="1032840" progId="">
                  <p:embed/>
                  <p:pic>
                    <p:nvPicPr>
                      <p:cNvPr id="0" name="Picture 2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219200"/>
                        <a:ext cx="7162800" cy="16707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457200" y="685800"/>
            <a:ext cx="8305800" cy="369332"/>
          </a:xfrm>
          <a:prstGeom prst="rect">
            <a:avLst/>
          </a:prstGeom>
          <a:noFill/>
        </p:spPr>
        <p:txBody>
          <a:bodyPr wrap="square" rtlCol="0">
            <a:spAutoFit/>
          </a:bodyPr>
          <a:lstStyle/>
          <a:p>
            <a:r>
              <a:rPr lang="en-US" sz="1800" dirty="0" smtClean="0">
                <a:solidFill>
                  <a:srgbClr val="C00000"/>
                </a:solidFill>
                <a:latin typeface="+mn-lt"/>
              </a:rPr>
              <a:t>We know from our Twiss Parameterization that this can be written as</a:t>
            </a:r>
          </a:p>
        </p:txBody>
      </p:sp>
      <p:sp>
        <p:nvSpPr>
          <p:cNvPr id="9" name="TextBox 8"/>
          <p:cNvSpPr txBox="1"/>
          <p:nvPr/>
        </p:nvSpPr>
        <p:spPr>
          <a:xfrm>
            <a:off x="533400" y="2895600"/>
            <a:ext cx="8305800" cy="369332"/>
          </a:xfrm>
          <a:prstGeom prst="rect">
            <a:avLst/>
          </a:prstGeom>
          <a:noFill/>
        </p:spPr>
        <p:txBody>
          <a:bodyPr wrap="square" rtlCol="0">
            <a:spAutoFit/>
          </a:bodyPr>
          <a:lstStyle/>
          <a:p>
            <a:r>
              <a:rPr lang="en-US" sz="1800" dirty="0" smtClean="0">
                <a:solidFill>
                  <a:srgbClr val="C00000"/>
                </a:solidFill>
                <a:latin typeface="+mn-lt"/>
              </a:rPr>
              <a:t>From which we see that the Twiss functions </a:t>
            </a:r>
            <a:r>
              <a:rPr lang="en-US" sz="1800" i="1" dirty="0" smtClean="0">
                <a:solidFill>
                  <a:srgbClr val="C00000"/>
                </a:solidFill>
                <a:latin typeface="+mn-lt"/>
              </a:rPr>
              <a:t>at the middle of the magnets</a:t>
            </a:r>
            <a:r>
              <a:rPr lang="en-US" sz="1800" dirty="0" smtClean="0">
                <a:solidFill>
                  <a:srgbClr val="C00000"/>
                </a:solidFill>
                <a:latin typeface="+mn-lt"/>
              </a:rPr>
              <a:t> are</a:t>
            </a:r>
          </a:p>
        </p:txBody>
      </p:sp>
      <p:graphicFrame>
        <p:nvGraphicFramePr>
          <p:cNvPr id="10" name="Object 9"/>
          <p:cNvGraphicFramePr>
            <a:graphicFrameLocks noChangeAspect="1"/>
          </p:cNvGraphicFramePr>
          <p:nvPr>
            <p:extLst>
              <p:ext uri="{D42A27DB-BD31-4B8C-83A1-F6EECF244321}">
                <p14:modId xmlns:p14="http://schemas.microsoft.com/office/powerpoint/2010/main" val="3611917210"/>
              </p:ext>
            </p:extLst>
          </p:nvPr>
        </p:nvGraphicFramePr>
        <p:xfrm>
          <a:off x="533400" y="3352800"/>
          <a:ext cx="3200400" cy="3147144"/>
        </p:xfrm>
        <a:graphic>
          <a:graphicData uri="http://schemas.openxmlformats.org/presentationml/2006/ole">
            <mc:AlternateContent xmlns:mc="http://schemas.openxmlformats.org/markup-compatibility/2006">
              <mc:Choice xmlns:v="urn:schemas-microsoft-com:vml" Requires="v">
                <p:oleObj spid="_x0000_s626967" name="Equation" r:id="rId5" imgW="2248920" imgH="2212560" progId="">
                  <p:embed/>
                </p:oleObj>
              </mc:Choice>
              <mc:Fallback>
                <p:oleObj name="Equation" r:id="rId5" imgW="2248920" imgH="2212560" progId="">
                  <p:embed/>
                  <p:pic>
                    <p:nvPicPr>
                      <p:cNvPr id="0" name="Picture 2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352800"/>
                        <a:ext cx="3200400" cy="3147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p:cNvSpPr/>
          <p:nvPr/>
        </p:nvSpPr>
        <p:spPr>
          <a:xfrm>
            <a:off x="1447800" y="4343400"/>
            <a:ext cx="990600" cy="5334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47800" y="5562600"/>
            <a:ext cx="2286000" cy="9144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14400" y="3276600"/>
            <a:ext cx="762000" cy="4572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1655658476"/>
              </p:ext>
            </p:extLst>
          </p:nvPr>
        </p:nvGraphicFramePr>
        <p:xfrm>
          <a:off x="4419600" y="3657600"/>
          <a:ext cx="1260988" cy="685800"/>
        </p:xfrm>
        <a:graphic>
          <a:graphicData uri="http://schemas.openxmlformats.org/presentationml/2006/ole">
            <mc:AlternateContent xmlns:mc="http://schemas.openxmlformats.org/markup-compatibility/2006">
              <mc:Choice xmlns:v="urn:schemas-microsoft-com:vml" Requires="v">
                <p:oleObj spid="_x0000_s626968" name="Equation" r:id="rId7" imgW="712800" imgH="383760" progId="">
                  <p:embed/>
                </p:oleObj>
              </mc:Choice>
              <mc:Fallback>
                <p:oleObj name="Equation" r:id="rId7" imgW="712800" imgH="383760" progId="">
                  <p:embed/>
                  <p:pic>
                    <p:nvPicPr>
                      <p:cNvPr id="0" name="Picture 2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3657600"/>
                        <a:ext cx="1260988"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4343400" y="3352800"/>
            <a:ext cx="1143000" cy="369332"/>
          </a:xfrm>
          <a:prstGeom prst="rect">
            <a:avLst/>
          </a:prstGeom>
          <a:noFill/>
        </p:spPr>
        <p:txBody>
          <a:bodyPr wrap="square" rtlCol="0">
            <a:spAutoFit/>
          </a:bodyPr>
          <a:lstStyle/>
          <a:p>
            <a:r>
              <a:rPr lang="en-US" sz="1800" dirty="0" smtClean="0">
                <a:solidFill>
                  <a:srgbClr val="C00000"/>
                </a:solidFill>
                <a:latin typeface="+mn-lt"/>
              </a:rPr>
              <a:t>recall</a:t>
            </a:r>
          </a:p>
        </p:txBody>
      </p:sp>
      <p:sp>
        <p:nvSpPr>
          <p:cNvPr id="16" name="Freeform 15"/>
          <p:cNvSpPr/>
          <p:nvPr/>
        </p:nvSpPr>
        <p:spPr>
          <a:xfrm>
            <a:off x="1738586" y="3410900"/>
            <a:ext cx="2625227" cy="2565983"/>
          </a:xfrm>
          <a:custGeom>
            <a:avLst/>
            <a:gdLst>
              <a:gd name="connsiteX0" fmla="*/ 0 w 2625227"/>
              <a:gd name="connsiteY0" fmla="*/ 52259 h 2565983"/>
              <a:gd name="connsiteX1" fmla="*/ 2575035 w 2625227"/>
              <a:gd name="connsiteY1" fmla="*/ 332534 h 2565983"/>
              <a:gd name="connsiteX2" fmla="*/ 1769242 w 2625227"/>
              <a:gd name="connsiteY2" fmla="*/ 2565983 h 2565983"/>
            </a:gdLst>
            <a:ahLst/>
            <a:cxnLst>
              <a:cxn ang="0">
                <a:pos x="connsiteX0" y="connsiteY0"/>
              </a:cxn>
              <a:cxn ang="0">
                <a:pos x="connsiteX1" y="connsiteY1"/>
              </a:cxn>
              <a:cxn ang="0">
                <a:pos x="connsiteX2" y="connsiteY2"/>
              </a:cxn>
            </a:cxnLst>
            <a:rect l="l" t="t" r="r" b="b"/>
            <a:pathLst>
              <a:path w="2625227" h="2565983">
                <a:moveTo>
                  <a:pt x="0" y="52259"/>
                </a:moveTo>
                <a:cubicBezTo>
                  <a:pt x="1140080" y="-17081"/>
                  <a:pt x="2280161" y="-86420"/>
                  <a:pt x="2575035" y="332534"/>
                </a:cubicBezTo>
                <a:cubicBezTo>
                  <a:pt x="2869909" y="751488"/>
                  <a:pt x="1769242" y="2565983"/>
                  <a:pt x="1769242" y="2565983"/>
                </a:cubicBezTo>
              </a:path>
            </a:pathLst>
          </a:cu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889194277"/>
              </p:ext>
            </p:extLst>
          </p:nvPr>
        </p:nvGraphicFramePr>
        <p:xfrm>
          <a:off x="4800600" y="5486400"/>
          <a:ext cx="2057400" cy="969352"/>
        </p:xfrm>
        <a:graphic>
          <a:graphicData uri="http://schemas.openxmlformats.org/presentationml/2006/ole">
            <mc:AlternateContent xmlns:mc="http://schemas.openxmlformats.org/markup-compatibility/2006">
              <mc:Choice xmlns:v="urn:schemas-microsoft-com:vml" Requires="v">
                <p:oleObj spid="_x0000_s626969" name="Equation" r:id="rId9" imgW="1307160" imgH="612360" progId="">
                  <p:embed/>
                </p:oleObj>
              </mc:Choice>
              <mc:Fallback>
                <p:oleObj name="Equation" r:id="rId9" imgW="1307160" imgH="612360" progId="">
                  <p:embed/>
                  <p:pic>
                    <p:nvPicPr>
                      <p:cNvPr id="0" name="Picture 26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5486400"/>
                        <a:ext cx="2057400" cy="9693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ight Arrow 16"/>
          <p:cNvSpPr/>
          <p:nvPr/>
        </p:nvSpPr>
        <p:spPr>
          <a:xfrm>
            <a:off x="3886200" y="5867400"/>
            <a:ext cx="685800" cy="381000"/>
          </a:xfrm>
          <a:prstGeom prst="rightArrow">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324600" y="4419600"/>
            <a:ext cx="1828800" cy="646331"/>
          </a:xfrm>
          <a:prstGeom prst="rect">
            <a:avLst/>
          </a:prstGeom>
          <a:noFill/>
        </p:spPr>
        <p:txBody>
          <a:bodyPr wrap="square" rtlCol="0">
            <a:spAutoFit/>
          </a:bodyPr>
          <a:lstStyle/>
          <a:p>
            <a:r>
              <a:rPr lang="en-US" sz="1800" dirty="0" smtClean="0">
                <a:solidFill>
                  <a:srgbClr val="C00000"/>
                </a:solidFill>
                <a:latin typeface="+mn-lt"/>
              </a:rPr>
              <a:t>Flip sign of f to get other plane</a:t>
            </a:r>
          </a:p>
        </p:txBody>
      </p:sp>
      <p:cxnSp>
        <p:nvCxnSpPr>
          <p:cNvPr id="20" name="Straight Arrow Connector 19"/>
          <p:cNvCxnSpPr/>
          <p:nvPr/>
        </p:nvCxnSpPr>
        <p:spPr>
          <a:xfrm flipH="1">
            <a:off x="6400800" y="5029200"/>
            <a:ext cx="228600" cy="4572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498465684"/>
              </p:ext>
            </p:extLst>
          </p:nvPr>
        </p:nvGraphicFramePr>
        <p:xfrm>
          <a:off x="6896100" y="3568700"/>
          <a:ext cx="114300" cy="165100"/>
        </p:xfrm>
        <a:graphic>
          <a:graphicData uri="http://schemas.openxmlformats.org/presentationml/2006/ole">
            <mc:AlternateContent xmlns:mc="http://schemas.openxmlformats.org/markup-compatibility/2006">
              <mc:Choice xmlns:v="urn:schemas-microsoft-com:vml" Requires="v">
                <p:oleObj spid="_x0000_s626970" name="Equation" r:id="rId11" imgW="100440" imgH="155160" progId="">
                  <p:embed/>
                </p:oleObj>
              </mc:Choice>
              <mc:Fallback>
                <p:oleObj name="Equation" r:id="rId11" imgW="100440" imgH="155160" progId="">
                  <p:embed/>
                  <p:pic>
                    <p:nvPicPr>
                      <p:cNvPr id="0" name="Picture 26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6100" y="3568700"/>
                        <a:ext cx="1143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657209778"/>
              </p:ext>
            </p:extLst>
          </p:nvPr>
        </p:nvGraphicFramePr>
        <p:xfrm>
          <a:off x="6161477" y="3648793"/>
          <a:ext cx="2155825" cy="673100"/>
        </p:xfrm>
        <a:graphic>
          <a:graphicData uri="http://schemas.openxmlformats.org/presentationml/2006/ole">
            <mc:AlternateContent xmlns:mc="http://schemas.openxmlformats.org/markup-compatibility/2006">
              <mc:Choice xmlns:v="urn:schemas-microsoft-com:vml" Requires="v">
                <p:oleObj spid="_x0000_s626971" name="Equation" r:id="rId13" imgW="1371240" imgH="420480" progId="">
                  <p:embed/>
                </p:oleObj>
              </mc:Choice>
              <mc:Fallback>
                <p:oleObj name="Equation" r:id="rId13" imgW="1371240" imgH="420480" progId="">
                  <p:embed/>
                  <p:pic>
                    <p:nvPicPr>
                      <p:cNvPr id="0" name="Picture 26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61477" y="3648793"/>
                        <a:ext cx="2155825"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21"/>
          <p:cNvSpPr/>
          <p:nvPr/>
        </p:nvSpPr>
        <p:spPr>
          <a:xfrm>
            <a:off x="4743549" y="5488653"/>
            <a:ext cx="2286000" cy="9144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81168" y="3489254"/>
            <a:ext cx="994319" cy="9144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23808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785" y="133524"/>
            <a:ext cx="8262937" cy="441325"/>
          </a:xfrm>
        </p:spPr>
        <p:txBody>
          <a:bodyPr/>
          <a:lstStyle/>
          <a:p>
            <a:r>
              <a:rPr lang="en-US" dirty="0" smtClean="0"/>
              <a:t>Lattice Function in FODO Cell (cont’d)</a:t>
            </a:r>
            <a:endParaRPr lang="en-US" dirty="0"/>
          </a:p>
        </p:txBody>
      </p:sp>
      <p:sp>
        <p:nvSpPr>
          <p:cNvPr id="3" name="Content Placeholder 2"/>
          <p:cNvSpPr>
            <a:spLocks noGrp="1"/>
          </p:cNvSpPr>
          <p:nvPr>
            <p:ph idx="1"/>
          </p:nvPr>
        </p:nvSpPr>
        <p:spPr>
          <a:xfrm>
            <a:off x="453429" y="546686"/>
            <a:ext cx="8355012" cy="806505"/>
          </a:xfrm>
        </p:spPr>
        <p:txBody>
          <a:bodyPr/>
          <a:lstStyle/>
          <a:p>
            <a:r>
              <a:rPr lang="en-US" sz="1800" dirty="0" smtClean="0"/>
              <a:t>As particles go through the lattice, the Twiss parameters will vary periodically:</a:t>
            </a:r>
            <a:endParaRPr lang="en-US" sz="1800" dirty="0"/>
          </a:p>
        </p:txBody>
      </p:sp>
      <p:grpSp>
        <p:nvGrpSpPr>
          <p:cNvPr id="4" name="Group 50"/>
          <p:cNvGrpSpPr>
            <a:grpSpLocks/>
          </p:cNvGrpSpPr>
          <p:nvPr/>
        </p:nvGrpSpPr>
        <p:grpSpPr bwMode="auto">
          <a:xfrm>
            <a:off x="1269171" y="1398893"/>
            <a:ext cx="304800" cy="1143000"/>
            <a:chOff x="3077" y="2111"/>
            <a:chExt cx="176" cy="481"/>
          </a:xfrm>
        </p:grpSpPr>
        <p:sp>
          <p:nvSpPr>
            <p:cNvPr id="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5" name="Group 53"/>
          <p:cNvGrpSpPr>
            <a:grpSpLocks/>
          </p:cNvGrpSpPr>
          <p:nvPr/>
        </p:nvGrpSpPr>
        <p:grpSpPr bwMode="auto">
          <a:xfrm>
            <a:off x="4725621" y="1437298"/>
            <a:ext cx="381000" cy="1066800"/>
            <a:chOff x="4267" y="2160"/>
            <a:chExt cx="240" cy="481"/>
          </a:xfrm>
        </p:grpSpPr>
        <p:sp>
          <p:nvSpPr>
            <p:cNvPr id="11"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2"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13"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14"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cxnSp>
        <p:nvCxnSpPr>
          <p:cNvPr id="15" name="Straight Arrow Connector 14"/>
          <p:cNvCxnSpPr>
            <a:endCxn id="12" idx="1"/>
          </p:cNvCxnSpPr>
          <p:nvPr/>
        </p:nvCxnSpPr>
        <p:spPr>
          <a:xfrm>
            <a:off x="1461196" y="1974968"/>
            <a:ext cx="3507313" cy="4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1"/>
          </p:cNvCxnSpPr>
          <p:nvPr/>
        </p:nvCxnSpPr>
        <p:spPr>
          <a:xfrm flipV="1">
            <a:off x="4968509" y="2019084"/>
            <a:ext cx="3564040" cy="37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 name="Group 50"/>
          <p:cNvGrpSpPr>
            <a:grpSpLocks/>
          </p:cNvGrpSpPr>
          <p:nvPr/>
        </p:nvGrpSpPr>
        <p:grpSpPr bwMode="auto">
          <a:xfrm>
            <a:off x="8412501" y="1475703"/>
            <a:ext cx="304800" cy="1143000"/>
            <a:chOff x="3077" y="2111"/>
            <a:chExt cx="176" cy="481"/>
          </a:xfrm>
        </p:grpSpPr>
        <p:sp>
          <p:nvSpPr>
            <p:cNvPr id="1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cxnSp>
        <p:nvCxnSpPr>
          <p:cNvPr id="33" name="Straight Arrow Connector 32"/>
          <p:cNvCxnSpPr/>
          <p:nvPr/>
        </p:nvCxnSpPr>
        <p:spPr>
          <a:xfrm>
            <a:off x="1000336" y="3549573"/>
            <a:ext cx="741216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flipH="1" flipV="1">
            <a:off x="481869" y="3069511"/>
            <a:ext cx="96012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6" name="Object 35"/>
          <p:cNvGraphicFramePr>
            <a:graphicFrameLocks noChangeAspect="1"/>
          </p:cNvGraphicFramePr>
          <p:nvPr/>
        </p:nvGraphicFramePr>
        <p:xfrm>
          <a:off x="769906" y="2704663"/>
          <a:ext cx="152400" cy="203200"/>
        </p:xfrm>
        <a:graphic>
          <a:graphicData uri="http://schemas.openxmlformats.org/presentationml/2006/ole">
            <mc:AlternateContent xmlns:mc="http://schemas.openxmlformats.org/markup-compatibility/2006">
              <mc:Choice xmlns:v="urn:schemas-microsoft-com:vml" Requires="v">
                <p:oleObj spid="_x0000_s677922" name="Equation" r:id="rId3" imgW="152033" imgH="203261" progId="Equation.3">
                  <p:embed/>
                </p:oleObj>
              </mc:Choice>
              <mc:Fallback>
                <p:oleObj name="Equation" r:id="rId3" imgW="152033" imgH="203261" progId="Equation.3">
                  <p:embed/>
                  <p:pic>
                    <p:nvPicPr>
                      <p:cNvPr id="0" name="Picture 10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06" y="2704663"/>
                        <a:ext cx="1524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997" name="Object 5"/>
          <p:cNvGraphicFramePr>
            <a:graphicFrameLocks noChangeAspect="1"/>
          </p:cNvGraphicFramePr>
          <p:nvPr/>
        </p:nvGraphicFramePr>
        <p:xfrm>
          <a:off x="8201026" y="3620221"/>
          <a:ext cx="114300" cy="139700"/>
        </p:xfrm>
        <a:graphic>
          <a:graphicData uri="http://schemas.openxmlformats.org/presentationml/2006/ole">
            <mc:AlternateContent xmlns:mc="http://schemas.openxmlformats.org/markup-compatibility/2006">
              <mc:Choice xmlns:v="urn:schemas-microsoft-com:vml" Requires="v">
                <p:oleObj spid="_x0000_s677923" name="Equation" r:id="rId5" imgW="114231" imgH="139616" progId="Equation.3">
                  <p:embed/>
                </p:oleObj>
              </mc:Choice>
              <mc:Fallback>
                <p:oleObj name="Equation" r:id="rId5" imgW="114231" imgH="139616" progId="Equation.3">
                  <p:embed/>
                  <p:pic>
                    <p:nvPicPr>
                      <p:cNvPr id="0" name="Picture 10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1026" y="3620221"/>
                        <a:ext cx="1143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0" name="Straight Connector 39"/>
          <p:cNvCxnSpPr/>
          <p:nvPr/>
        </p:nvCxnSpPr>
        <p:spPr>
          <a:xfrm>
            <a:off x="1422791" y="2819878"/>
            <a:ext cx="3494855" cy="460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V="1">
            <a:off x="4917646" y="2781472"/>
            <a:ext cx="3686880" cy="499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019538" y="4413685"/>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0800000" flipV="1">
            <a:off x="961931" y="4394483"/>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12998" name="Object 6"/>
          <p:cNvGraphicFramePr>
            <a:graphicFrameLocks noChangeAspect="1"/>
          </p:cNvGraphicFramePr>
          <p:nvPr/>
        </p:nvGraphicFramePr>
        <p:xfrm>
          <a:off x="1973264" y="4425756"/>
          <a:ext cx="127000" cy="139700"/>
        </p:xfrm>
        <a:graphic>
          <a:graphicData uri="http://schemas.openxmlformats.org/presentationml/2006/ole">
            <mc:AlternateContent xmlns:mc="http://schemas.openxmlformats.org/markup-compatibility/2006">
              <mc:Choice xmlns:v="urn:schemas-microsoft-com:vml" Requires="v">
                <p:oleObj spid="_x0000_s677924" name="Equation" r:id="rId7" imgW="126847" imgH="139531" progId="Equation.3">
                  <p:embed/>
                </p:oleObj>
              </mc:Choice>
              <mc:Fallback>
                <p:oleObj name="Equation" r:id="rId7" imgW="126847" imgH="139531" progId="Equation.3">
                  <p:embed/>
                  <p:pic>
                    <p:nvPicPr>
                      <p:cNvPr id="0" name="Picture 10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3264" y="4425756"/>
                        <a:ext cx="127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999" name="Object 7"/>
          <p:cNvGraphicFramePr>
            <a:graphicFrameLocks noChangeAspect="1"/>
          </p:cNvGraphicFramePr>
          <p:nvPr/>
        </p:nvGraphicFramePr>
        <p:xfrm>
          <a:off x="1499601" y="3818408"/>
          <a:ext cx="165100" cy="177800"/>
        </p:xfrm>
        <a:graphic>
          <a:graphicData uri="http://schemas.openxmlformats.org/presentationml/2006/ole">
            <mc:AlternateContent xmlns:mc="http://schemas.openxmlformats.org/markup-compatibility/2006">
              <mc:Choice xmlns:v="urn:schemas-microsoft-com:vml" Requires="v">
                <p:oleObj spid="_x0000_s677925" name="Equation" r:id="rId9" imgW="164603" imgH="177815" progId="Equation.3">
                  <p:embed/>
                </p:oleObj>
              </mc:Choice>
              <mc:Fallback>
                <p:oleObj name="Equation" r:id="rId9" imgW="164603" imgH="177815" progId="Equation.3">
                  <p:embed/>
                  <p:pic>
                    <p:nvPicPr>
                      <p:cNvPr id="0" name="Picture 10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99601" y="3818408"/>
                        <a:ext cx="165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Oval 56"/>
          <p:cNvSpPr/>
          <p:nvPr/>
        </p:nvSpPr>
        <p:spPr>
          <a:xfrm>
            <a:off x="1230766" y="4317673"/>
            <a:ext cx="576075" cy="1536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8" name="Straight Connector 57"/>
          <p:cNvCxnSpPr/>
          <p:nvPr/>
        </p:nvCxnSpPr>
        <p:spPr>
          <a:xfrm rot="16200000" flipH="1">
            <a:off x="2747763" y="4375280"/>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0800000" flipV="1">
            <a:off x="2690156" y="4356078"/>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0" name="Object 6"/>
          <p:cNvGraphicFramePr>
            <a:graphicFrameLocks noChangeAspect="1"/>
          </p:cNvGraphicFramePr>
          <p:nvPr/>
        </p:nvGraphicFramePr>
        <p:xfrm>
          <a:off x="3701489" y="4387351"/>
          <a:ext cx="127000" cy="139700"/>
        </p:xfrm>
        <a:graphic>
          <a:graphicData uri="http://schemas.openxmlformats.org/presentationml/2006/ole">
            <mc:AlternateContent xmlns:mc="http://schemas.openxmlformats.org/markup-compatibility/2006">
              <mc:Choice xmlns:v="urn:schemas-microsoft-com:vml" Requires="v">
                <p:oleObj spid="_x0000_s677926" name="Equation" r:id="rId11" imgW="126847" imgH="139531" progId="Equation.3">
                  <p:embed/>
                </p:oleObj>
              </mc:Choice>
              <mc:Fallback>
                <p:oleObj name="Equation" r:id="rId11" imgW="126847" imgH="139531" progId="Equation.3">
                  <p:embed/>
                  <p:pic>
                    <p:nvPicPr>
                      <p:cNvPr id="0" name="Picture 10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1489" y="4387351"/>
                        <a:ext cx="127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7"/>
          <p:cNvGraphicFramePr>
            <a:graphicFrameLocks noChangeAspect="1"/>
          </p:cNvGraphicFramePr>
          <p:nvPr/>
        </p:nvGraphicFramePr>
        <p:xfrm>
          <a:off x="3227826" y="3780003"/>
          <a:ext cx="165100" cy="177800"/>
        </p:xfrm>
        <a:graphic>
          <a:graphicData uri="http://schemas.openxmlformats.org/presentationml/2006/ole">
            <mc:AlternateContent xmlns:mc="http://schemas.openxmlformats.org/markup-compatibility/2006">
              <mc:Choice xmlns:v="urn:schemas-microsoft-com:vml" Requires="v">
                <p:oleObj spid="_x0000_s677927" name="Equation" r:id="rId13" imgW="164603" imgH="177815" progId="Equation.3">
                  <p:embed/>
                </p:oleObj>
              </mc:Choice>
              <mc:Fallback>
                <p:oleObj name="Equation" r:id="rId13" imgW="164603" imgH="177815" progId="Equation.3">
                  <p:embed/>
                  <p:pic>
                    <p:nvPicPr>
                      <p:cNvPr id="0" name="Picture 102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7826" y="3780003"/>
                        <a:ext cx="165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Oval 61"/>
          <p:cNvSpPr/>
          <p:nvPr/>
        </p:nvSpPr>
        <p:spPr>
          <a:xfrm rot="1853510">
            <a:off x="2958991" y="4279268"/>
            <a:ext cx="576075" cy="1536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3" name="Straight Connector 62"/>
          <p:cNvCxnSpPr/>
          <p:nvPr/>
        </p:nvCxnSpPr>
        <p:spPr>
          <a:xfrm flipH="1">
            <a:off x="4495191" y="4356078"/>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4437584" y="4336876"/>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5" name="Object 6"/>
          <p:cNvGraphicFramePr>
            <a:graphicFrameLocks noChangeAspect="1"/>
          </p:cNvGraphicFramePr>
          <p:nvPr/>
        </p:nvGraphicFramePr>
        <p:xfrm>
          <a:off x="5448917" y="4368149"/>
          <a:ext cx="127000" cy="139700"/>
        </p:xfrm>
        <a:graphic>
          <a:graphicData uri="http://schemas.openxmlformats.org/presentationml/2006/ole">
            <mc:AlternateContent xmlns:mc="http://schemas.openxmlformats.org/markup-compatibility/2006">
              <mc:Choice xmlns:v="urn:schemas-microsoft-com:vml" Requires="v">
                <p:oleObj spid="_x0000_s677928" name="Equation" r:id="rId15" imgW="126847" imgH="139531" progId="Equation.3">
                  <p:embed/>
                </p:oleObj>
              </mc:Choice>
              <mc:Fallback>
                <p:oleObj name="Equation" r:id="rId15" imgW="126847" imgH="139531" progId="Equation.3">
                  <p:embed/>
                  <p:pic>
                    <p:nvPicPr>
                      <p:cNvPr id="0" name="Picture 10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48917" y="4368149"/>
                        <a:ext cx="127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7"/>
          <p:cNvGraphicFramePr>
            <a:graphicFrameLocks noChangeAspect="1"/>
          </p:cNvGraphicFramePr>
          <p:nvPr/>
        </p:nvGraphicFramePr>
        <p:xfrm>
          <a:off x="4975254" y="3760801"/>
          <a:ext cx="165100" cy="177800"/>
        </p:xfrm>
        <a:graphic>
          <a:graphicData uri="http://schemas.openxmlformats.org/presentationml/2006/ole">
            <mc:AlternateContent xmlns:mc="http://schemas.openxmlformats.org/markup-compatibility/2006">
              <mc:Choice xmlns:v="urn:schemas-microsoft-com:vml" Requires="v">
                <p:oleObj spid="_x0000_s677929" name="Equation" r:id="rId16" imgW="164603" imgH="177815" progId="Equation.3">
                  <p:embed/>
                </p:oleObj>
              </mc:Choice>
              <mc:Fallback>
                <p:oleObj name="Equation" r:id="rId16" imgW="164603" imgH="177815" progId="Equation.3">
                  <p:embed/>
                  <p:pic>
                    <p:nvPicPr>
                      <p:cNvPr id="0" name="Picture 10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75254" y="3760801"/>
                        <a:ext cx="165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 name="Oval 66"/>
          <p:cNvSpPr/>
          <p:nvPr/>
        </p:nvSpPr>
        <p:spPr>
          <a:xfrm rot="5400000">
            <a:off x="4706419" y="4260066"/>
            <a:ext cx="576075" cy="1536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0" name="Straight Connector 69"/>
          <p:cNvCxnSpPr/>
          <p:nvPr/>
        </p:nvCxnSpPr>
        <p:spPr>
          <a:xfrm rot="16200000" flipH="1">
            <a:off x="6396238" y="4375280"/>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flipV="1">
            <a:off x="6338631" y="4356078"/>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2" name="Object 6"/>
          <p:cNvGraphicFramePr>
            <a:graphicFrameLocks noChangeAspect="1"/>
          </p:cNvGraphicFramePr>
          <p:nvPr/>
        </p:nvGraphicFramePr>
        <p:xfrm>
          <a:off x="7349964" y="4387351"/>
          <a:ext cx="127000" cy="139700"/>
        </p:xfrm>
        <a:graphic>
          <a:graphicData uri="http://schemas.openxmlformats.org/presentationml/2006/ole">
            <mc:AlternateContent xmlns:mc="http://schemas.openxmlformats.org/markup-compatibility/2006">
              <mc:Choice xmlns:v="urn:schemas-microsoft-com:vml" Requires="v">
                <p:oleObj spid="_x0000_s677930" name="Equation" r:id="rId17" imgW="126847" imgH="139531" progId="Equation.3">
                  <p:embed/>
                </p:oleObj>
              </mc:Choice>
              <mc:Fallback>
                <p:oleObj name="Equation" r:id="rId17" imgW="126847" imgH="139531" progId="Equation.3">
                  <p:embed/>
                  <p:pic>
                    <p:nvPicPr>
                      <p:cNvPr id="0" name="Picture 10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49964" y="4387351"/>
                        <a:ext cx="127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 name="Object 7"/>
          <p:cNvGraphicFramePr>
            <a:graphicFrameLocks noChangeAspect="1"/>
          </p:cNvGraphicFramePr>
          <p:nvPr/>
        </p:nvGraphicFramePr>
        <p:xfrm>
          <a:off x="6876301" y="3780003"/>
          <a:ext cx="165100" cy="177800"/>
        </p:xfrm>
        <a:graphic>
          <a:graphicData uri="http://schemas.openxmlformats.org/presentationml/2006/ole">
            <mc:AlternateContent xmlns:mc="http://schemas.openxmlformats.org/markup-compatibility/2006">
              <mc:Choice xmlns:v="urn:schemas-microsoft-com:vml" Requires="v">
                <p:oleObj spid="_x0000_s677931" name="Equation" r:id="rId18" imgW="164603" imgH="177815" progId="Equation.3">
                  <p:embed/>
                </p:oleObj>
              </mc:Choice>
              <mc:Fallback>
                <p:oleObj name="Equation" r:id="rId18" imgW="164603" imgH="177815" progId="Equation.3">
                  <p:embed/>
                  <p:pic>
                    <p:nvPicPr>
                      <p:cNvPr id="0" name="Picture 10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76301" y="3780003"/>
                        <a:ext cx="165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 name="Oval 73"/>
          <p:cNvSpPr/>
          <p:nvPr/>
        </p:nvSpPr>
        <p:spPr>
          <a:xfrm rot="18781640">
            <a:off x="6607466" y="4279268"/>
            <a:ext cx="576075" cy="1536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5" name="Straight Connector 74"/>
          <p:cNvCxnSpPr/>
          <p:nvPr/>
        </p:nvCxnSpPr>
        <p:spPr>
          <a:xfrm rot="16200000" flipH="1">
            <a:off x="7932438" y="4375280"/>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0800000" flipV="1">
            <a:off x="7874831" y="4356078"/>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7" name="Object 6"/>
          <p:cNvGraphicFramePr>
            <a:graphicFrameLocks noChangeAspect="1"/>
          </p:cNvGraphicFramePr>
          <p:nvPr/>
        </p:nvGraphicFramePr>
        <p:xfrm>
          <a:off x="8886164" y="4387351"/>
          <a:ext cx="127000" cy="139700"/>
        </p:xfrm>
        <a:graphic>
          <a:graphicData uri="http://schemas.openxmlformats.org/presentationml/2006/ole">
            <mc:AlternateContent xmlns:mc="http://schemas.openxmlformats.org/markup-compatibility/2006">
              <mc:Choice xmlns:v="urn:schemas-microsoft-com:vml" Requires="v">
                <p:oleObj spid="_x0000_s677932" name="Equation" r:id="rId19" imgW="126847" imgH="139531" progId="Equation.3">
                  <p:embed/>
                </p:oleObj>
              </mc:Choice>
              <mc:Fallback>
                <p:oleObj name="Equation" r:id="rId19" imgW="126847" imgH="139531" progId="Equation.3">
                  <p:embed/>
                  <p:pic>
                    <p:nvPicPr>
                      <p:cNvPr id="0" name="Picture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86164" y="4387351"/>
                        <a:ext cx="127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 name="Object 7"/>
          <p:cNvGraphicFramePr>
            <a:graphicFrameLocks noChangeAspect="1"/>
          </p:cNvGraphicFramePr>
          <p:nvPr/>
        </p:nvGraphicFramePr>
        <p:xfrm>
          <a:off x="8412501" y="3780003"/>
          <a:ext cx="165100" cy="177800"/>
        </p:xfrm>
        <a:graphic>
          <a:graphicData uri="http://schemas.openxmlformats.org/presentationml/2006/ole">
            <mc:AlternateContent xmlns:mc="http://schemas.openxmlformats.org/markup-compatibility/2006">
              <mc:Choice xmlns:v="urn:schemas-microsoft-com:vml" Requires="v">
                <p:oleObj spid="_x0000_s677933" name="Equation" r:id="rId20" imgW="164603" imgH="177815" progId="Equation.3">
                  <p:embed/>
                </p:oleObj>
              </mc:Choice>
              <mc:Fallback>
                <p:oleObj name="Equation" r:id="rId20" imgW="164603" imgH="177815" progId="Equation.3">
                  <p:embed/>
                  <p:pic>
                    <p:nvPicPr>
                      <p:cNvPr id="0" name="Picture 10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12501" y="3780003"/>
                        <a:ext cx="165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 name="Oval 78"/>
          <p:cNvSpPr/>
          <p:nvPr/>
        </p:nvSpPr>
        <p:spPr>
          <a:xfrm>
            <a:off x="8143666" y="4279268"/>
            <a:ext cx="576075" cy="1536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1" name="TextBox 100"/>
          <p:cNvSpPr txBox="1"/>
          <p:nvPr/>
        </p:nvSpPr>
        <p:spPr>
          <a:xfrm>
            <a:off x="846716" y="4970558"/>
            <a:ext cx="1267365" cy="738664"/>
          </a:xfrm>
          <a:prstGeom prst="rect">
            <a:avLst/>
          </a:prstGeom>
          <a:noFill/>
        </p:spPr>
        <p:txBody>
          <a:bodyPr wrap="square" rtlCol="0">
            <a:spAutoFit/>
          </a:bodyPr>
          <a:lstStyle/>
          <a:p>
            <a:r>
              <a:rPr lang="en-US" sz="1400" dirty="0" smtClean="0"/>
              <a:t>β = max</a:t>
            </a:r>
            <a:br>
              <a:rPr lang="en-US" sz="1400" dirty="0" smtClean="0"/>
            </a:br>
            <a:r>
              <a:rPr lang="en-US" sz="1400" dirty="0" smtClean="0"/>
              <a:t>α = 0</a:t>
            </a:r>
          </a:p>
          <a:p>
            <a:r>
              <a:rPr lang="en-US" sz="1400" dirty="0" smtClean="0">
                <a:latin typeface="Wingdings"/>
                <a:ea typeface="Wingdings"/>
                <a:cs typeface="Wingdings"/>
                <a:sym typeface="Wingdings"/>
              </a:rPr>
              <a:t></a:t>
            </a:r>
            <a:r>
              <a:rPr lang="en-US" sz="1400" dirty="0" smtClean="0">
                <a:sym typeface="Symbol"/>
              </a:rPr>
              <a:t>maximum</a:t>
            </a:r>
            <a:endParaRPr lang="en-US" sz="1400" dirty="0"/>
          </a:p>
        </p:txBody>
      </p:sp>
      <p:sp>
        <p:nvSpPr>
          <p:cNvPr id="103" name="TextBox 102"/>
          <p:cNvSpPr txBox="1"/>
          <p:nvPr/>
        </p:nvSpPr>
        <p:spPr>
          <a:xfrm>
            <a:off x="2574941" y="5008963"/>
            <a:ext cx="1459390" cy="738664"/>
          </a:xfrm>
          <a:prstGeom prst="rect">
            <a:avLst/>
          </a:prstGeom>
          <a:noFill/>
        </p:spPr>
        <p:txBody>
          <a:bodyPr wrap="square" rtlCol="0">
            <a:spAutoFit/>
          </a:bodyPr>
          <a:lstStyle/>
          <a:p>
            <a:r>
              <a:rPr lang="en-US" sz="1400" dirty="0"/>
              <a:t>β </a:t>
            </a:r>
            <a:r>
              <a:rPr lang="en-US" sz="1400" dirty="0" smtClean="0"/>
              <a:t>= decreasing</a:t>
            </a:r>
            <a:br>
              <a:rPr lang="en-US" sz="1400" dirty="0" smtClean="0"/>
            </a:br>
            <a:r>
              <a:rPr lang="en-US" sz="1400" dirty="0" smtClean="0"/>
              <a:t>α &gt;0</a:t>
            </a:r>
          </a:p>
          <a:p>
            <a:r>
              <a:rPr lang="en-US" sz="1400" dirty="0" smtClean="0">
                <a:latin typeface="Wingdings"/>
                <a:ea typeface="Wingdings"/>
                <a:cs typeface="Wingdings"/>
                <a:sym typeface="Wingdings"/>
              </a:rPr>
              <a:t></a:t>
            </a:r>
            <a:r>
              <a:rPr lang="en-US" sz="1400" dirty="0" smtClean="0">
                <a:sym typeface="Symbol"/>
              </a:rPr>
              <a:t>focusing</a:t>
            </a:r>
            <a:endParaRPr lang="en-US" sz="1400" dirty="0"/>
          </a:p>
        </p:txBody>
      </p:sp>
      <p:sp>
        <p:nvSpPr>
          <p:cNvPr id="104" name="TextBox 103"/>
          <p:cNvSpPr txBox="1"/>
          <p:nvPr/>
        </p:nvSpPr>
        <p:spPr>
          <a:xfrm>
            <a:off x="4418381" y="5047368"/>
            <a:ext cx="1267365" cy="738664"/>
          </a:xfrm>
          <a:prstGeom prst="rect">
            <a:avLst/>
          </a:prstGeom>
          <a:noFill/>
        </p:spPr>
        <p:txBody>
          <a:bodyPr wrap="square" rtlCol="0">
            <a:spAutoFit/>
          </a:bodyPr>
          <a:lstStyle/>
          <a:p>
            <a:r>
              <a:rPr lang="en-US" sz="1400" dirty="0"/>
              <a:t>β </a:t>
            </a:r>
            <a:r>
              <a:rPr lang="en-US" sz="1400" dirty="0" smtClean="0"/>
              <a:t>= min</a:t>
            </a:r>
            <a:br>
              <a:rPr lang="en-US" sz="1400" dirty="0" smtClean="0"/>
            </a:br>
            <a:r>
              <a:rPr lang="en-US" sz="1400" dirty="0" smtClean="0"/>
              <a:t>α = 0</a:t>
            </a:r>
          </a:p>
          <a:p>
            <a:r>
              <a:rPr lang="en-US" sz="1400" dirty="0" smtClean="0">
                <a:latin typeface="Wingdings"/>
                <a:ea typeface="Wingdings"/>
                <a:cs typeface="Wingdings"/>
                <a:sym typeface="Wingdings"/>
              </a:rPr>
              <a:t></a:t>
            </a:r>
            <a:r>
              <a:rPr lang="en-US" sz="1400" dirty="0" smtClean="0">
                <a:sym typeface="Symbol"/>
              </a:rPr>
              <a:t>minimum</a:t>
            </a:r>
            <a:endParaRPr lang="en-US" sz="1400" dirty="0"/>
          </a:p>
        </p:txBody>
      </p:sp>
      <p:sp>
        <p:nvSpPr>
          <p:cNvPr id="105" name="TextBox 104"/>
          <p:cNvSpPr txBox="1"/>
          <p:nvPr/>
        </p:nvSpPr>
        <p:spPr>
          <a:xfrm>
            <a:off x="6223416" y="5047368"/>
            <a:ext cx="1497795" cy="738664"/>
          </a:xfrm>
          <a:prstGeom prst="rect">
            <a:avLst/>
          </a:prstGeom>
          <a:noFill/>
        </p:spPr>
        <p:txBody>
          <a:bodyPr wrap="square" rtlCol="0">
            <a:spAutoFit/>
          </a:bodyPr>
          <a:lstStyle/>
          <a:p>
            <a:r>
              <a:rPr lang="en-US" sz="1400" dirty="0"/>
              <a:t>β </a:t>
            </a:r>
            <a:r>
              <a:rPr lang="en-US" sz="1400" dirty="0" smtClean="0"/>
              <a:t>= increasing</a:t>
            </a:r>
            <a:br>
              <a:rPr lang="en-US" sz="1400" dirty="0" smtClean="0"/>
            </a:br>
            <a:r>
              <a:rPr lang="en-US" sz="1400" dirty="0" smtClean="0"/>
              <a:t>α &lt; 0</a:t>
            </a:r>
          </a:p>
          <a:p>
            <a:r>
              <a:rPr lang="en-US" sz="1400" dirty="0" smtClean="0">
                <a:latin typeface="Wingdings"/>
                <a:ea typeface="Wingdings"/>
                <a:cs typeface="Wingdings"/>
                <a:sym typeface="Wingdings"/>
              </a:rPr>
              <a:t></a:t>
            </a:r>
            <a:r>
              <a:rPr lang="en-US" sz="1400" dirty="0" smtClean="0">
                <a:sym typeface="Symbol"/>
              </a:rPr>
              <a:t>defocusing</a:t>
            </a:r>
            <a:endParaRPr lang="en-US" sz="1400" dirty="0"/>
          </a:p>
        </p:txBody>
      </p:sp>
      <p:sp>
        <p:nvSpPr>
          <p:cNvPr id="55" name="Date Placeholder 54"/>
          <p:cNvSpPr>
            <a:spLocks noGrp="1"/>
          </p:cNvSpPr>
          <p:nvPr>
            <p:ph type="dt" sz="half" idx="10"/>
          </p:nvPr>
        </p:nvSpPr>
        <p:spPr/>
        <p:txBody>
          <a:bodyPr/>
          <a:lstStyle/>
          <a:p>
            <a:pPr>
              <a:defRPr/>
            </a:pPr>
            <a:r>
              <a:rPr lang="en-US" smtClean="0"/>
              <a:t>March 18 &amp; 20, 2014</a:t>
            </a:r>
            <a:endParaRPr lang="en-US" dirty="0"/>
          </a:p>
        </p:txBody>
      </p:sp>
      <p:sp>
        <p:nvSpPr>
          <p:cNvPr id="56" name="Slide Number Placeholder 55"/>
          <p:cNvSpPr>
            <a:spLocks noGrp="1"/>
          </p:cNvSpPr>
          <p:nvPr>
            <p:ph type="sldNum" sz="quarter" idx="12"/>
          </p:nvPr>
        </p:nvSpPr>
        <p:spPr/>
        <p:txBody>
          <a:bodyPr/>
          <a:lstStyle/>
          <a:p>
            <a:pPr>
              <a:defRPr/>
            </a:pPr>
            <a:fld id="{FBC16510-01E7-4757-9488-65999956462C}" type="slidenum">
              <a:rPr lang="en-US" smtClean="0"/>
              <a:pPr>
                <a:defRPr/>
              </a:pPr>
              <a:t>37</a:t>
            </a:fld>
            <a:endParaRPr lang="en-US"/>
          </a:p>
        </p:txBody>
      </p:sp>
      <p:sp>
        <p:nvSpPr>
          <p:cNvPr id="68" name="Footer Placeholder 67"/>
          <p:cNvSpPr>
            <a:spLocks noGrp="1"/>
          </p:cNvSpPr>
          <p:nvPr>
            <p:ph type="ftr" sz="quarter" idx="11"/>
          </p:nvPr>
        </p:nvSpPr>
        <p:spPr/>
        <p:txBody>
          <a:bodyPr/>
          <a:lstStyle/>
          <a:p>
            <a:pPr>
              <a:defRPr/>
            </a:pPr>
            <a:r>
              <a:rPr lang="fr-FR" smtClean="0"/>
              <a:t>E. Prebys, NIU Phy 790 Guest Lecture</a:t>
            </a:r>
            <a:endParaRPr lang="en-US"/>
          </a:p>
        </p:txBody>
      </p:sp>
      <p:sp>
        <p:nvSpPr>
          <p:cNvPr id="69" name="Left Brace 68"/>
          <p:cNvSpPr/>
          <p:nvPr/>
        </p:nvSpPr>
        <p:spPr>
          <a:xfrm rot="16200000">
            <a:off x="8275782" y="4950691"/>
            <a:ext cx="240146" cy="6280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TextBox 79"/>
          <p:cNvSpPr txBox="1"/>
          <p:nvPr/>
        </p:nvSpPr>
        <p:spPr>
          <a:xfrm>
            <a:off x="7620000" y="5380672"/>
            <a:ext cx="1394690" cy="461665"/>
          </a:xfrm>
          <a:prstGeom prst="rect">
            <a:avLst/>
          </a:prstGeom>
          <a:noFill/>
        </p:spPr>
        <p:txBody>
          <a:bodyPr wrap="square" rtlCol="0">
            <a:spAutoFit/>
          </a:bodyPr>
          <a:lstStyle/>
          <a:p>
            <a:r>
              <a:rPr lang="en-US" sz="1200" dirty="0" smtClean="0">
                <a:solidFill>
                  <a:srgbClr val="C00000"/>
                </a:solidFill>
                <a:latin typeface="+mn-lt"/>
              </a:rPr>
              <a:t>Motion at each point bounded by </a:t>
            </a:r>
          </a:p>
        </p:txBody>
      </p:sp>
      <p:graphicFrame>
        <p:nvGraphicFramePr>
          <p:cNvPr id="81" name="Object 80"/>
          <p:cNvGraphicFramePr>
            <a:graphicFrameLocks noChangeAspect="1"/>
          </p:cNvGraphicFramePr>
          <p:nvPr/>
        </p:nvGraphicFramePr>
        <p:xfrm>
          <a:off x="7608783" y="5854122"/>
          <a:ext cx="1310081" cy="352714"/>
        </p:xfrm>
        <a:graphic>
          <a:graphicData uri="http://schemas.openxmlformats.org/presentationml/2006/ole">
            <mc:AlternateContent xmlns:mc="http://schemas.openxmlformats.org/markup-compatibility/2006">
              <mc:Choice xmlns:v="urn:schemas-microsoft-com:vml" Requires="v">
                <p:oleObj spid="_x0000_s677934" name="Equation" r:id="rId21" imgW="989866" imgH="266608" progId="">
                  <p:embed/>
                </p:oleObj>
              </mc:Choice>
              <mc:Fallback>
                <p:oleObj name="Equation" r:id="rId21" imgW="989866" imgH="266608" progId="">
                  <p:embed/>
                  <p:pic>
                    <p:nvPicPr>
                      <p:cNvPr id="0" name="Picture 10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08783" y="5854122"/>
                        <a:ext cx="1310081" cy="3527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 name="Rectangle 81"/>
          <p:cNvSpPr/>
          <p:nvPr/>
        </p:nvSpPr>
        <p:spPr>
          <a:xfrm>
            <a:off x="7472218" y="5421745"/>
            <a:ext cx="1551709" cy="8035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68736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understanding of β</a:t>
            </a:r>
            <a:endParaRPr lang="en-US" dirty="0">
              <a:latin typeface="Symbol" pitchFamily="18" charset="2"/>
            </a:endParaRPr>
          </a:p>
        </p:txBody>
      </p:sp>
      <p:sp>
        <p:nvSpPr>
          <p:cNvPr id="6" name="Content Placeholder 5"/>
          <p:cNvSpPr>
            <a:spLocks noGrp="1"/>
          </p:cNvSpPr>
          <p:nvPr>
            <p:ph idx="1"/>
          </p:nvPr>
        </p:nvSpPr>
        <p:spPr>
          <a:xfrm>
            <a:off x="446088" y="800100"/>
            <a:ext cx="8355012" cy="1323130"/>
          </a:xfrm>
        </p:spPr>
        <p:txBody>
          <a:bodyPr/>
          <a:lstStyle/>
          <a:p>
            <a:r>
              <a:rPr lang="en-US" sz="1800" dirty="0" smtClean="0"/>
              <a:t>It’s important to remember that the </a:t>
            </a:r>
            <a:r>
              <a:rPr lang="en-US" sz="1800" dirty="0" err="1" smtClean="0"/>
              <a:t>betatron</a:t>
            </a:r>
            <a:r>
              <a:rPr lang="en-US" sz="1800" dirty="0" smtClean="0"/>
              <a:t> function represents a </a:t>
            </a:r>
            <a:r>
              <a:rPr lang="en-US" sz="1800" i="1" dirty="0" smtClean="0"/>
              <a:t>bounding envelope </a:t>
            </a:r>
            <a:r>
              <a:rPr lang="en-US" sz="1800" dirty="0" smtClean="0"/>
              <a:t>to the beam motion, not the beam motion itself</a:t>
            </a:r>
            <a:endParaRPr lang="en-US" sz="1800" dirty="0"/>
          </a:p>
        </p:txBody>
      </p:sp>
      <p:sp>
        <p:nvSpPr>
          <p:cNvPr id="3" name="Date Placeholder 2"/>
          <p:cNvSpPr>
            <a:spLocks noGrp="1"/>
          </p:cNvSpPr>
          <p:nvPr>
            <p:ph type="dt" sz="half" idx="10"/>
          </p:nvPr>
        </p:nvSpPr>
        <p:spPr/>
        <p:txBody>
          <a:bodyPr/>
          <a:lstStyle/>
          <a:p>
            <a:pPr>
              <a:defRPr/>
            </a:pPr>
            <a:r>
              <a:rPr lang="en-US" smtClean="0"/>
              <a:t>March 18 &amp; 20, 2014</a:t>
            </a:r>
            <a:endParaRPr lang="en-US" dirty="0"/>
          </a:p>
        </p:txBody>
      </p:sp>
      <p:sp>
        <p:nvSpPr>
          <p:cNvPr id="4" name="Footer Placeholder 3"/>
          <p:cNvSpPr>
            <a:spLocks noGrp="1"/>
          </p:cNvSpPr>
          <p:nvPr>
            <p:ph type="ftr" sz="quarter" idx="11"/>
          </p:nvPr>
        </p:nvSpPr>
        <p:spPr/>
        <p:txBody>
          <a:bodyPr/>
          <a:lstStyle/>
          <a:p>
            <a:pPr>
              <a:defRPr/>
            </a:pPr>
            <a:r>
              <a:rPr lang="fr-FR" smtClean="0"/>
              <a:t>E. Prebys, NIU Phy 790 Guest Lecture</a:t>
            </a:r>
            <a:endParaRPr lang="en-US"/>
          </a:p>
        </p:txBody>
      </p:sp>
      <p:sp>
        <p:nvSpPr>
          <p:cNvPr id="5" name="Slide Number Placeholder 4"/>
          <p:cNvSpPr>
            <a:spLocks noGrp="1"/>
          </p:cNvSpPr>
          <p:nvPr>
            <p:ph type="sldNum" sz="quarter" idx="12"/>
          </p:nvPr>
        </p:nvSpPr>
        <p:spPr/>
        <p:txBody>
          <a:bodyPr/>
          <a:lstStyle/>
          <a:p>
            <a:pPr>
              <a:defRPr/>
            </a:pPr>
            <a:fld id="{98CB3B5A-5052-4940-8887-DC0AFF3E24EA}" type="slidenum">
              <a:rPr lang="en-US" smtClean="0"/>
              <a:pPr>
                <a:defRPr/>
              </a:pPr>
              <a:t>38</a:t>
            </a:fld>
            <a:endParaRPr lang="en-US"/>
          </a:p>
        </p:txBody>
      </p:sp>
      <p:pic>
        <p:nvPicPr>
          <p:cNvPr id="275460" name="Picture 4"/>
          <p:cNvPicPr>
            <a:picLocks noChangeAspect="1" noChangeArrowheads="1"/>
          </p:cNvPicPr>
          <p:nvPr/>
        </p:nvPicPr>
        <p:blipFill>
          <a:blip r:embed="rId3" cstate="print"/>
          <a:srcRect/>
          <a:stretch>
            <a:fillRect/>
          </a:stretch>
        </p:blipFill>
        <p:spPr bwMode="auto">
          <a:xfrm>
            <a:off x="715946" y="1781050"/>
            <a:ext cx="3409950" cy="2228850"/>
          </a:xfrm>
          <a:prstGeom prst="rect">
            <a:avLst/>
          </a:prstGeom>
          <a:noFill/>
          <a:ln w="9525">
            <a:noFill/>
            <a:miter lim="800000"/>
            <a:headEnd/>
            <a:tailEnd/>
          </a:ln>
        </p:spPr>
      </p:pic>
      <p:sp>
        <p:nvSpPr>
          <p:cNvPr id="10" name="TextBox 9"/>
          <p:cNvSpPr txBox="1"/>
          <p:nvPr/>
        </p:nvSpPr>
        <p:spPr>
          <a:xfrm>
            <a:off x="683859" y="1426169"/>
            <a:ext cx="3379640" cy="400110"/>
          </a:xfrm>
          <a:prstGeom prst="rect">
            <a:avLst/>
          </a:prstGeom>
          <a:noFill/>
        </p:spPr>
        <p:txBody>
          <a:bodyPr wrap="square" rtlCol="0">
            <a:spAutoFit/>
          </a:bodyPr>
          <a:lstStyle/>
          <a:p>
            <a:r>
              <a:rPr lang="en-US" sz="2000" dirty="0" smtClean="0">
                <a:solidFill>
                  <a:schemeClr val="accent1"/>
                </a:solidFill>
              </a:rPr>
              <a:t>Normalized particle trajectory</a:t>
            </a:r>
            <a:endParaRPr lang="en-US" sz="2000" dirty="0">
              <a:solidFill>
                <a:schemeClr val="accent1"/>
              </a:solidFill>
            </a:endParaRPr>
          </a:p>
        </p:txBody>
      </p:sp>
      <p:pic>
        <p:nvPicPr>
          <p:cNvPr id="275461" name="Picture 5"/>
          <p:cNvPicPr>
            <a:picLocks noChangeAspect="1" noChangeArrowheads="1"/>
          </p:cNvPicPr>
          <p:nvPr/>
        </p:nvPicPr>
        <p:blipFill>
          <a:blip r:embed="rId4" cstate="print"/>
          <a:srcRect/>
          <a:stretch>
            <a:fillRect/>
          </a:stretch>
        </p:blipFill>
        <p:spPr bwMode="auto">
          <a:xfrm>
            <a:off x="4739234" y="1819454"/>
            <a:ext cx="3384183" cy="2112275"/>
          </a:xfrm>
          <a:prstGeom prst="rect">
            <a:avLst/>
          </a:prstGeom>
          <a:noFill/>
          <a:ln w="9525">
            <a:noFill/>
            <a:miter lim="800000"/>
            <a:headEnd/>
            <a:tailEnd/>
          </a:ln>
        </p:spPr>
      </p:pic>
      <p:sp>
        <p:nvSpPr>
          <p:cNvPr id="12" name="TextBox 11"/>
          <p:cNvSpPr txBox="1"/>
          <p:nvPr/>
        </p:nvSpPr>
        <p:spPr>
          <a:xfrm>
            <a:off x="4783958" y="1409155"/>
            <a:ext cx="3379640" cy="400110"/>
          </a:xfrm>
          <a:prstGeom prst="rect">
            <a:avLst/>
          </a:prstGeom>
          <a:noFill/>
        </p:spPr>
        <p:txBody>
          <a:bodyPr wrap="square" rtlCol="0">
            <a:spAutoFit/>
          </a:bodyPr>
          <a:lstStyle/>
          <a:p>
            <a:r>
              <a:rPr lang="en-US" sz="2000" dirty="0" smtClean="0">
                <a:solidFill>
                  <a:schemeClr val="accent1"/>
                </a:solidFill>
              </a:rPr>
              <a:t>Trajectories over multiple turns</a:t>
            </a:r>
            <a:endParaRPr lang="en-US" sz="2000" dirty="0">
              <a:solidFill>
                <a:schemeClr val="accent1"/>
              </a:solidFill>
            </a:endParaRPr>
          </a:p>
        </p:txBody>
      </p:sp>
      <p:pic>
        <p:nvPicPr>
          <p:cNvPr id="13" name="Object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341005" y="4037971"/>
            <a:ext cx="3500438" cy="452438"/>
          </a:xfrm>
          <a:prstGeom prst="rect">
            <a:avLst/>
          </a:prstGeom>
          <a:noFill/>
          <a:ln w="9525">
            <a:noFill/>
            <a:miter lim="800000"/>
            <a:headEnd/>
            <a:tailEnd/>
          </a:ln>
        </p:spPr>
      </p:pic>
      <p:pic>
        <p:nvPicPr>
          <p:cNvPr id="14" name="Object 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587068" y="4520571"/>
            <a:ext cx="1643062" cy="904875"/>
          </a:xfrm>
          <a:prstGeom prst="rect">
            <a:avLst/>
          </a:prstGeom>
          <a:noFill/>
          <a:ln w="9525">
            <a:noFill/>
            <a:miter lim="800000"/>
            <a:headEnd/>
            <a:tailEnd/>
          </a:ln>
        </p:spPr>
      </p:pic>
      <p:sp>
        <p:nvSpPr>
          <p:cNvPr id="15" name="Text Box 6"/>
          <p:cNvSpPr txBox="1">
            <a:spLocks noChangeArrowheads="1"/>
          </p:cNvSpPr>
          <p:nvPr/>
        </p:nvSpPr>
        <p:spPr bwMode="auto">
          <a:xfrm>
            <a:off x="3923868" y="4596771"/>
            <a:ext cx="3502169" cy="861774"/>
          </a:xfrm>
          <a:prstGeom prst="rect">
            <a:avLst/>
          </a:prstGeom>
          <a:noFill/>
          <a:ln w="9525">
            <a:solidFill>
              <a:srgbClr val="009900"/>
            </a:solidFill>
            <a:miter lim="800000"/>
            <a:headEnd/>
            <a:tailEnd/>
          </a:ln>
        </p:spPr>
        <p:txBody>
          <a:bodyPr wrap="square">
            <a:spAutoFit/>
          </a:bodyPr>
          <a:lstStyle/>
          <a:p>
            <a:pPr>
              <a:spcBef>
                <a:spcPct val="50000"/>
              </a:spcBef>
            </a:pPr>
            <a:r>
              <a:rPr lang="en-US" sz="1800" dirty="0" smtClean="0"/>
              <a:t>β</a:t>
            </a:r>
            <a:r>
              <a:rPr lang="en-US" sz="1800" i="1" dirty="0" smtClean="0">
                <a:solidFill>
                  <a:srgbClr val="009900"/>
                </a:solidFill>
                <a:latin typeface="Symbol" pitchFamily="18" charset="2"/>
              </a:rPr>
              <a:t>(</a:t>
            </a:r>
            <a:r>
              <a:rPr lang="en-US" sz="1800" i="1" dirty="0" smtClean="0">
                <a:solidFill>
                  <a:srgbClr val="009900"/>
                </a:solidFill>
              </a:rPr>
              <a:t>s</a:t>
            </a:r>
            <a:r>
              <a:rPr lang="en-US" sz="1800" i="1" dirty="0">
                <a:solidFill>
                  <a:srgbClr val="009900"/>
                </a:solidFill>
                <a:latin typeface="Symbol" pitchFamily="18" charset="2"/>
              </a:rPr>
              <a:t>)</a:t>
            </a:r>
            <a:r>
              <a:rPr lang="en-US" sz="1800" dirty="0"/>
              <a:t> </a:t>
            </a:r>
            <a:r>
              <a:rPr lang="en-US" sz="1600" dirty="0">
                <a:latin typeface="+mn-lt"/>
              </a:rPr>
              <a:t>is </a:t>
            </a:r>
            <a:r>
              <a:rPr lang="en-US" sz="1600" dirty="0" smtClean="0">
                <a:latin typeface="+mn-lt"/>
              </a:rPr>
              <a:t>also effectively </a:t>
            </a:r>
            <a:r>
              <a:rPr lang="en-US" sz="1600" dirty="0">
                <a:latin typeface="+mn-lt"/>
              </a:rPr>
              <a:t>the </a:t>
            </a:r>
            <a:r>
              <a:rPr lang="en-US" sz="1600" dirty="0">
                <a:solidFill>
                  <a:srgbClr val="009900"/>
                </a:solidFill>
                <a:latin typeface="+mn-lt"/>
              </a:rPr>
              <a:t>local </a:t>
            </a:r>
            <a:r>
              <a:rPr lang="en-US" sz="1600" dirty="0" smtClean="0">
                <a:solidFill>
                  <a:srgbClr val="009900"/>
                </a:solidFill>
                <a:latin typeface="+mn-lt"/>
              </a:rPr>
              <a:t>wave number</a:t>
            </a:r>
            <a:r>
              <a:rPr lang="en-US" sz="1600" dirty="0" smtClean="0">
                <a:latin typeface="+mn-lt"/>
              </a:rPr>
              <a:t>  which determines the rate of </a:t>
            </a:r>
            <a:r>
              <a:rPr lang="en-US" sz="1600" dirty="0" smtClean="0">
                <a:solidFill>
                  <a:srgbClr val="00B050"/>
                </a:solidFill>
                <a:latin typeface="+mn-lt"/>
              </a:rPr>
              <a:t>phase advance</a:t>
            </a:r>
            <a:endParaRPr lang="en-US" sz="1600" dirty="0">
              <a:solidFill>
                <a:srgbClr val="00B050"/>
              </a:solidFill>
              <a:latin typeface="+mn-lt"/>
            </a:endParaRPr>
          </a:p>
        </p:txBody>
      </p:sp>
      <p:sp>
        <p:nvSpPr>
          <p:cNvPr id="16" name="Line 7"/>
          <p:cNvSpPr>
            <a:spLocks noChangeShapeType="1"/>
          </p:cNvSpPr>
          <p:nvPr/>
        </p:nvSpPr>
        <p:spPr bwMode="auto">
          <a:xfrm flipH="1" flipV="1">
            <a:off x="3025343" y="4484059"/>
            <a:ext cx="898525" cy="341312"/>
          </a:xfrm>
          <a:prstGeom prst="line">
            <a:avLst/>
          </a:prstGeom>
          <a:noFill/>
          <a:ln w="9525">
            <a:solidFill>
              <a:schemeClr val="tx1"/>
            </a:solidFill>
            <a:round/>
            <a:headEnd/>
            <a:tailEnd type="triangle" w="med" len="med"/>
          </a:ln>
        </p:spPr>
        <p:txBody>
          <a:bodyPr/>
          <a:lstStyle/>
          <a:p>
            <a:endParaRPr lang="en-US"/>
          </a:p>
        </p:txBody>
      </p:sp>
      <p:sp>
        <p:nvSpPr>
          <p:cNvPr id="17" name="Line 8"/>
          <p:cNvSpPr>
            <a:spLocks noChangeShapeType="1"/>
          </p:cNvSpPr>
          <p:nvPr/>
        </p:nvSpPr>
        <p:spPr bwMode="auto">
          <a:xfrm flipH="1">
            <a:off x="3390468" y="5130171"/>
            <a:ext cx="533400" cy="76200"/>
          </a:xfrm>
          <a:prstGeom prst="line">
            <a:avLst/>
          </a:prstGeom>
          <a:noFill/>
          <a:ln w="9525">
            <a:solidFill>
              <a:schemeClr val="tx1"/>
            </a:solidFill>
            <a:round/>
            <a:headEnd/>
            <a:tailEnd type="triangle" w="med" len="med"/>
          </a:ln>
        </p:spPr>
        <p:txBody>
          <a:bodyPr/>
          <a:lstStyle/>
          <a:p>
            <a:endParaRPr lang="en-US"/>
          </a:p>
        </p:txBody>
      </p:sp>
      <p:sp>
        <p:nvSpPr>
          <p:cNvPr id="22" name="Text Box 18"/>
          <p:cNvSpPr txBox="1">
            <a:spLocks noChangeArrowheads="1"/>
          </p:cNvSpPr>
          <p:nvPr/>
        </p:nvSpPr>
        <p:spPr bwMode="auto">
          <a:xfrm>
            <a:off x="771365" y="5663717"/>
            <a:ext cx="7848600" cy="784830"/>
          </a:xfrm>
          <a:prstGeom prst="rect">
            <a:avLst/>
          </a:prstGeom>
          <a:noFill/>
          <a:ln w="9525">
            <a:noFill/>
            <a:miter lim="800000"/>
            <a:headEnd/>
            <a:tailEnd/>
          </a:ln>
        </p:spPr>
        <p:txBody>
          <a:bodyPr>
            <a:spAutoFit/>
          </a:bodyPr>
          <a:lstStyle/>
          <a:p>
            <a:pPr>
              <a:spcBef>
                <a:spcPct val="50000"/>
              </a:spcBef>
            </a:pPr>
            <a:r>
              <a:rPr lang="en-US" sz="1800" dirty="0">
                <a:solidFill>
                  <a:srgbClr val="CC0000"/>
                </a:solidFill>
                <a:latin typeface="+mn-lt"/>
              </a:rPr>
              <a:t>Closely spaced strong quads</a:t>
            </a:r>
            <a:r>
              <a:rPr lang="en-US" sz="1800" dirty="0">
                <a:latin typeface="+mn-lt"/>
              </a:rPr>
              <a:t> </a:t>
            </a:r>
            <a:r>
              <a:rPr lang="en-US" sz="1800" dirty="0" smtClean="0">
                <a:latin typeface="Wingdings"/>
                <a:ea typeface="Wingdings"/>
                <a:cs typeface="Wingdings"/>
                <a:sym typeface="Wingdings"/>
              </a:rPr>
              <a:t></a:t>
            </a:r>
            <a:r>
              <a:rPr lang="en-US" sz="1800" dirty="0" smtClean="0">
                <a:latin typeface="+mn-lt"/>
              </a:rPr>
              <a:t> </a:t>
            </a:r>
            <a:r>
              <a:rPr lang="en-US" sz="1800" dirty="0">
                <a:latin typeface="+mn-lt"/>
              </a:rPr>
              <a:t>small </a:t>
            </a:r>
            <a:r>
              <a:rPr lang="en-US" sz="1800" dirty="0" smtClean="0">
                <a:latin typeface="+mn-lt"/>
              </a:rPr>
              <a:t>β </a:t>
            </a:r>
            <a:r>
              <a:rPr lang="en-US" sz="1800" dirty="0" smtClean="0">
                <a:latin typeface="Wingdings"/>
                <a:ea typeface="Wingdings"/>
                <a:cs typeface="Wingdings"/>
                <a:sym typeface="Wingdings"/>
              </a:rPr>
              <a:t></a:t>
            </a:r>
            <a:r>
              <a:rPr lang="en-US" sz="1800" dirty="0" smtClean="0">
                <a:latin typeface="+mn-lt"/>
              </a:rPr>
              <a:t> </a:t>
            </a:r>
            <a:r>
              <a:rPr lang="en-US" sz="1800" dirty="0">
                <a:solidFill>
                  <a:srgbClr val="009900"/>
                </a:solidFill>
                <a:latin typeface="+mn-lt"/>
              </a:rPr>
              <a:t>small aperture, lots of wiggles</a:t>
            </a:r>
          </a:p>
          <a:p>
            <a:pPr>
              <a:spcBef>
                <a:spcPct val="50000"/>
              </a:spcBef>
            </a:pPr>
            <a:r>
              <a:rPr lang="en-US" sz="1800" dirty="0">
                <a:solidFill>
                  <a:srgbClr val="009900"/>
                </a:solidFill>
                <a:latin typeface="+mn-lt"/>
              </a:rPr>
              <a:t>Sparsely spaced weak quads</a:t>
            </a:r>
            <a:r>
              <a:rPr lang="en-US" sz="1800" dirty="0">
                <a:latin typeface="+mn-lt"/>
              </a:rPr>
              <a:t> </a:t>
            </a:r>
            <a:r>
              <a:rPr lang="en-US" sz="1800" dirty="0" smtClean="0">
                <a:latin typeface="Wingdings"/>
                <a:ea typeface="Wingdings"/>
                <a:cs typeface="Wingdings"/>
                <a:sym typeface="Wingdings"/>
              </a:rPr>
              <a:t></a:t>
            </a:r>
            <a:r>
              <a:rPr lang="en-US" sz="1800" dirty="0" smtClean="0">
                <a:latin typeface="+mn-lt"/>
              </a:rPr>
              <a:t> </a:t>
            </a:r>
            <a:r>
              <a:rPr lang="en-US" sz="1800" dirty="0">
                <a:latin typeface="+mn-lt"/>
              </a:rPr>
              <a:t>large </a:t>
            </a:r>
            <a:r>
              <a:rPr lang="en-US" sz="1800" dirty="0" smtClean="0">
                <a:latin typeface="+mn-lt"/>
              </a:rPr>
              <a:t>β </a:t>
            </a:r>
            <a:r>
              <a:rPr lang="en-US" sz="1800" dirty="0" smtClean="0">
                <a:latin typeface="Wingdings"/>
                <a:ea typeface="Wingdings"/>
                <a:cs typeface="Wingdings"/>
                <a:sym typeface="Wingdings"/>
              </a:rPr>
              <a:t></a:t>
            </a:r>
            <a:r>
              <a:rPr lang="en-US" sz="1800" dirty="0" smtClean="0">
                <a:sym typeface="Symbol"/>
              </a:rPr>
              <a:t> </a:t>
            </a:r>
            <a:r>
              <a:rPr lang="en-US" sz="1800" dirty="0" smtClean="0">
                <a:latin typeface="+mn-lt"/>
              </a:rPr>
              <a:t> </a:t>
            </a:r>
            <a:r>
              <a:rPr lang="en-US" sz="1800" dirty="0">
                <a:solidFill>
                  <a:srgbClr val="CC0000"/>
                </a:solidFill>
                <a:latin typeface="+mn-lt"/>
              </a:rPr>
              <a:t>large aperture, few wiggles</a:t>
            </a:r>
          </a:p>
        </p:txBody>
      </p:sp>
    </p:spTree>
    <p:extLst>
      <p:ext uri="{BB962C8B-B14F-4D97-AF65-F5344CB8AC3E}">
        <p14:creationId xmlns:p14="http://schemas.microsoft.com/office/powerpoint/2010/main" val="413107051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defRPr/>
            </a:pPr>
            <a:r>
              <a:rPr lang="en-US" dirty="0" err="1" smtClean="0"/>
              <a:t>Betatron</a:t>
            </a:r>
            <a:r>
              <a:rPr lang="en-US" dirty="0" smtClean="0"/>
              <a:t> Tune</a:t>
            </a:r>
            <a:endParaRPr lang="en-US" dirty="0"/>
          </a:p>
        </p:txBody>
      </p:sp>
      <p:sp>
        <p:nvSpPr>
          <p:cNvPr id="2053" name="Content Placeholder 19"/>
          <p:cNvSpPr>
            <a:spLocks noGrp="1"/>
          </p:cNvSpPr>
          <p:nvPr>
            <p:ph sz="half" idx="1"/>
          </p:nvPr>
        </p:nvSpPr>
        <p:spPr>
          <a:xfrm>
            <a:off x="4725620" y="971080"/>
            <a:ext cx="4060371" cy="3648475"/>
          </a:xfrm>
        </p:spPr>
        <p:txBody>
          <a:bodyPr/>
          <a:lstStyle/>
          <a:p>
            <a:r>
              <a:rPr lang="en-US" sz="1800" dirty="0" smtClean="0"/>
              <a:t>As particles go around a ring, they will undergo a number of </a:t>
            </a:r>
            <a:r>
              <a:rPr lang="en-US" sz="1800" dirty="0" err="1" smtClean="0"/>
              <a:t>betatrons</a:t>
            </a:r>
            <a:r>
              <a:rPr lang="en-US" sz="1800" dirty="0" smtClean="0"/>
              <a:t> </a:t>
            </a:r>
            <a:r>
              <a:rPr lang="en-US" sz="1800" dirty="0" smtClean="0"/>
              <a:t>oscillations </a:t>
            </a:r>
            <a:r>
              <a:rPr lang="en-US" sz="1800" i="1" dirty="0" err="1" smtClean="0"/>
              <a:t>ν</a:t>
            </a:r>
            <a:r>
              <a:rPr lang="en-US" sz="1800" dirty="0" smtClean="0"/>
              <a:t> </a:t>
            </a:r>
            <a:r>
              <a:rPr lang="en-US" sz="1800" dirty="0" smtClean="0"/>
              <a:t>(sometimes </a:t>
            </a:r>
            <a:r>
              <a:rPr lang="en-US" sz="1800" i="1" dirty="0" smtClean="0"/>
              <a:t>Q</a:t>
            </a:r>
            <a:r>
              <a:rPr lang="en-US" sz="1800" dirty="0" smtClean="0"/>
              <a:t>) given by</a:t>
            </a:r>
          </a:p>
          <a:p>
            <a:endParaRPr lang="en-US" sz="1800" dirty="0" smtClean="0"/>
          </a:p>
          <a:p>
            <a:endParaRPr lang="en-US" sz="1800" dirty="0" smtClean="0"/>
          </a:p>
          <a:p>
            <a:endParaRPr lang="en-US" sz="1800" dirty="0" smtClean="0"/>
          </a:p>
          <a:p>
            <a:endParaRPr lang="en-US" sz="1800" dirty="0" smtClean="0"/>
          </a:p>
          <a:p>
            <a:r>
              <a:rPr lang="en-US" sz="1800" dirty="0" smtClean="0"/>
              <a:t>This is referred to as the “tune”</a:t>
            </a:r>
          </a:p>
        </p:txBody>
      </p:sp>
      <p:sp>
        <p:nvSpPr>
          <p:cNvPr id="32" name="Content Placeholder 31"/>
          <p:cNvSpPr>
            <a:spLocks noGrp="1"/>
          </p:cNvSpPr>
          <p:nvPr>
            <p:ph sz="half" idx="2"/>
          </p:nvPr>
        </p:nvSpPr>
        <p:spPr>
          <a:xfrm>
            <a:off x="645453" y="4479071"/>
            <a:ext cx="8218670" cy="1344175"/>
          </a:xfrm>
        </p:spPr>
        <p:txBody>
          <a:bodyPr/>
          <a:lstStyle/>
          <a:p>
            <a:r>
              <a:rPr lang="en-US" sz="1800" dirty="0" smtClean="0"/>
              <a:t>We can generally think of the tune in two parts:</a:t>
            </a:r>
            <a:endParaRPr lang="en-US" sz="1800" dirty="0"/>
          </a:p>
        </p:txBody>
      </p:sp>
      <p:grpSp>
        <p:nvGrpSpPr>
          <p:cNvPr id="2" name="Group 9"/>
          <p:cNvGrpSpPr>
            <a:grpSpLocks noChangeAspect="1"/>
          </p:cNvGrpSpPr>
          <p:nvPr/>
        </p:nvGrpSpPr>
        <p:grpSpPr bwMode="auto">
          <a:xfrm>
            <a:off x="1484375" y="1121040"/>
            <a:ext cx="2989263" cy="2971800"/>
            <a:chOff x="1409700" y="1047135"/>
            <a:chExt cx="3162300" cy="3143865"/>
          </a:xfrm>
        </p:grpSpPr>
        <p:sp>
          <p:nvSpPr>
            <p:cNvPr id="8" name="Oval 7"/>
            <p:cNvSpPr/>
            <p:nvPr/>
          </p:nvSpPr>
          <p:spPr>
            <a:xfrm>
              <a:off x="1409700" y="1181488"/>
              <a:ext cx="3123673" cy="3009512"/>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9" name="Freeform 8"/>
            <p:cNvSpPr/>
            <p:nvPr/>
          </p:nvSpPr>
          <p:spPr>
            <a:xfrm>
              <a:off x="1485273" y="1047135"/>
              <a:ext cx="3086727" cy="3101880"/>
            </a:xfrm>
            <a:custGeom>
              <a:avLst/>
              <a:gdLst>
                <a:gd name="connsiteX0" fmla="*/ 1332271 w 3087329"/>
                <a:gd name="connsiteY0" fmla="*/ 132736 h 3102078"/>
                <a:gd name="connsiteX1" fmla="*/ 2172929 w 3087329"/>
                <a:gd name="connsiteY1" fmla="*/ 162233 h 3102078"/>
                <a:gd name="connsiteX2" fmla="*/ 2659626 w 3087329"/>
                <a:gd name="connsiteY2" fmla="*/ 619433 h 3102078"/>
                <a:gd name="connsiteX3" fmla="*/ 2939845 w 3087329"/>
                <a:gd name="connsiteY3" fmla="*/ 1430594 h 3102078"/>
                <a:gd name="connsiteX4" fmla="*/ 3057832 w 3087329"/>
                <a:gd name="connsiteY4" fmla="*/ 1828800 h 3102078"/>
                <a:gd name="connsiteX5" fmla="*/ 2969342 w 3087329"/>
                <a:gd name="connsiteY5" fmla="*/ 2551471 h 3102078"/>
                <a:gd name="connsiteX6" fmla="*/ 2349910 w 3087329"/>
                <a:gd name="connsiteY6" fmla="*/ 2890684 h 3102078"/>
                <a:gd name="connsiteX7" fmla="*/ 1553497 w 3087329"/>
                <a:gd name="connsiteY7" fmla="*/ 2993923 h 3102078"/>
                <a:gd name="connsiteX8" fmla="*/ 978310 w 3087329"/>
                <a:gd name="connsiteY8" fmla="*/ 3067665 h 3102078"/>
                <a:gd name="connsiteX9" fmla="*/ 226142 w 3087329"/>
                <a:gd name="connsiteY9" fmla="*/ 2787446 h 3102078"/>
                <a:gd name="connsiteX10" fmla="*/ 19664 w 3087329"/>
                <a:gd name="connsiteY10" fmla="*/ 2064775 h 3102078"/>
                <a:gd name="connsiteX11" fmla="*/ 108155 w 3087329"/>
                <a:gd name="connsiteY11" fmla="*/ 1401097 h 3102078"/>
                <a:gd name="connsiteX12" fmla="*/ 299884 w 3087329"/>
                <a:gd name="connsiteY12" fmla="*/ 648930 h 3102078"/>
                <a:gd name="connsiteX13" fmla="*/ 742335 w 3087329"/>
                <a:gd name="connsiteY13" fmla="*/ 147484 h 3102078"/>
                <a:gd name="connsiteX14" fmla="*/ 1450258 w 3087329"/>
                <a:gd name="connsiteY14" fmla="*/ 0 h 310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87329" h="3102078">
                  <a:moveTo>
                    <a:pt x="1332271" y="132736"/>
                  </a:moveTo>
                  <a:cubicBezTo>
                    <a:pt x="1641987" y="106926"/>
                    <a:pt x="1951703" y="81117"/>
                    <a:pt x="2172929" y="162233"/>
                  </a:cubicBezTo>
                  <a:cubicBezTo>
                    <a:pt x="2394155" y="243349"/>
                    <a:pt x="2531807" y="408040"/>
                    <a:pt x="2659626" y="619433"/>
                  </a:cubicBezTo>
                  <a:cubicBezTo>
                    <a:pt x="2787445" y="830827"/>
                    <a:pt x="2873477" y="1229033"/>
                    <a:pt x="2939845" y="1430594"/>
                  </a:cubicBezTo>
                  <a:cubicBezTo>
                    <a:pt x="3006213" y="1632155"/>
                    <a:pt x="3052916" y="1641987"/>
                    <a:pt x="3057832" y="1828800"/>
                  </a:cubicBezTo>
                  <a:cubicBezTo>
                    <a:pt x="3062748" y="2015613"/>
                    <a:pt x="3087329" y="2374490"/>
                    <a:pt x="2969342" y="2551471"/>
                  </a:cubicBezTo>
                  <a:cubicBezTo>
                    <a:pt x="2851355" y="2728452"/>
                    <a:pt x="2585884" y="2816942"/>
                    <a:pt x="2349910" y="2890684"/>
                  </a:cubicBezTo>
                  <a:cubicBezTo>
                    <a:pt x="2113936" y="2964426"/>
                    <a:pt x="1553497" y="2993923"/>
                    <a:pt x="1553497" y="2993923"/>
                  </a:cubicBezTo>
                  <a:cubicBezTo>
                    <a:pt x="1324897" y="3023420"/>
                    <a:pt x="1199536" y="3102078"/>
                    <a:pt x="978310" y="3067665"/>
                  </a:cubicBezTo>
                  <a:cubicBezTo>
                    <a:pt x="757084" y="3033252"/>
                    <a:pt x="385916" y="2954594"/>
                    <a:pt x="226142" y="2787446"/>
                  </a:cubicBezTo>
                  <a:cubicBezTo>
                    <a:pt x="66368" y="2620298"/>
                    <a:pt x="39329" y="2295833"/>
                    <a:pt x="19664" y="2064775"/>
                  </a:cubicBezTo>
                  <a:cubicBezTo>
                    <a:pt x="0" y="1833717"/>
                    <a:pt x="61452" y="1637071"/>
                    <a:pt x="108155" y="1401097"/>
                  </a:cubicBezTo>
                  <a:cubicBezTo>
                    <a:pt x="154858" y="1165123"/>
                    <a:pt x="194187" y="857866"/>
                    <a:pt x="299884" y="648930"/>
                  </a:cubicBezTo>
                  <a:cubicBezTo>
                    <a:pt x="405581" y="439995"/>
                    <a:pt x="550606" y="255639"/>
                    <a:pt x="742335" y="147484"/>
                  </a:cubicBezTo>
                  <a:cubicBezTo>
                    <a:pt x="934064" y="39329"/>
                    <a:pt x="1192161" y="19664"/>
                    <a:pt x="1450258"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
        <p:nvSpPr>
          <p:cNvPr id="2055" name="TextBox 10"/>
          <p:cNvSpPr txBox="1">
            <a:spLocks noChangeArrowheads="1"/>
          </p:cNvSpPr>
          <p:nvPr/>
        </p:nvSpPr>
        <p:spPr bwMode="auto">
          <a:xfrm>
            <a:off x="455675" y="1121040"/>
            <a:ext cx="952500" cy="830997"/>
          </a:xfrm>
          <a:prstGeom prst="rect">
            <a:avLst/>
          </a:prstGeom>
          <a:noFill/>
          <a:ln w="9525">
            <a:noFill/>
            <a:miter lim="800000"/>
            <a:headEnd/>
            <a:tailEnd/>
          </a:ln>
        </p:spPr>
        <p:txBody>
          <a:bodyPr>
            <a:spAutoFit/>
          </a:bodyPr>
          <a:lstStyle/>
          <a:p>
            <a:pPr algn="r"/>
            <a:r>
              <a:rPr lang="en-US" sz="2400" dirty="0"/>
              <a:t>Ideal orbit</a:t>
            </a:r>
          </a:p>
        </p:txBody>
      </p:sp>
      <p:cxnSp>
        <p:nvCxnSpPr>
          <p:cNvPr id="15" name="Straight Arrow Connector 14"/>
          <p:cNvCxnSpPr/>
          <p:nvPr/>
        </p:nvCxnSpPr>
        <p:spPr>
          <a:xfrm rot="16200000" flipH="1">
            <a:off x="1293875" y="1844940"/>
            <a:ext cx="30480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7" name="TextBox 15"/>
          <p:cNvSpPr txBox="1">
            <a:spLocks noChangeArrowheads="1"/>
          </p:cNvSpPr>
          <p:nvPr/>
        </p:nvSpPr>
        <p:spPr bwMode="auto">
          <a:xfrm>
            <a:off x="4379975" y="663840"/>
            <a:ext cx="2171700" cy="400110"/>
          </a:xfrm>
          <a:prstGeom prst="rect">
            <a:avLst/>
          </a:prstGeom>
          <a:noFill/>
          <a:ln w="9525">
            <a:noFill/>
            <a:miter lim="800000"/>
            <a:headEnd/>
            <a:tailEnd/>
          </a:ln>
        </p:spPr>
        <p:txBody>
          <a:bodyPr>
            <a:spAutoFit/>
          </a:bodyPr>
          <a:lstStyle/>
          <a:p>
            <a:r>
              <a:rPr lang="en-US" sz="2000" dirty="0">
                <a:solidFill>
                  <a:srgbClr val="FF0000"/>
                </a:solidFill>
              </a:rPr>
              <a:t>Particle trajectory</a:t>
            </a:r>
          </a:p>
        </p:txBody>
      </p:sp>
      <p:cxnSp>
        <p:nvCxnSpPr>
          <p:cNvPr id="18" name="Straight Arrow Connector 17"/>
          <p:cNvCxnSpPr/>
          <p:nvPr/>
        </p:nvCxnSpPr>
        <p:spPr>
          <a:xfrm rot="5400000">
            <a:off x="3998975" y="1044840"/>
            <a:ext cx="419100" cy="4191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noChangeAspect="1"/>
          </p:cNvGraphicFramePr>
          <p:nvPr>
            <p:extLst>
              <p:ext uri="{D42A27DB-BD31-4B8C-83A1-F6EECF244321}">
                <p14:modId xmlns:p14="http://schemas.microsoft.com/office/powerpoint/2010/main" val="2825663905"/>
              </p:ext>
            </p:extLst>
          </p:nvPr>
        </p:nvGraphicFramePr>
        <p:xfrm>
          <a:off x="5562600" y="2286000"/>
          <a:ext cx="2229572" cy="1034005"/>
        </p:xfrm>
        <a:graphic>
          <a:graphicData uri="http://schemas.openxmlformats.org/presentationml/2006/ole">
            <mc:AlternateContent xmlns:mc="http://schemas.openxmlformats.org/markup-compatibility/2006">
              <mc:Choice xmlns:v="urn:schemas-microsoft-com:vml" Requires="v">
                <p:oleObj spid="_x0000_s499810" name="Equation" r:id="rId3" imgW="901723" imgH="418893" progId="">
                  <p:embed/>
                </p:oleObj>
              </mc:Choice>
              <mc:Fallback>
                <p:oleObj name="Equation" r:id="rId3" imgW="901723" imgH="418893" progId="">
                  <p:embed/>
                  <p:pic>
                    <p:nvPicPr>
                      <p:cNvPr id="0" name="Picture 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2286000"/>
                        <a:ext cx="2229572" cy="10340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 Box 6"/>
          <p:cNvSpPr txBox="1">
            <a:spLocks noChangeArrowheads="1"/>
          </p:cNvSpPr>
          <p:nvPr/>
        </p:nvSpPr>
        <p:spPr bwMode="auto">
          <a:xfrm>
            <a:off x="4494034" y="4801146"/>
            <a:ext cx="1600200" cy="369888"/>
          </a:xfrm>
          <a:prstGeom prst="rect">
            <a:avLst/>
          </a:prstGeom>
          <a:noFill/>
          <a:ln w="9525">
            <a:noFill/>
            <a:miter lim="800000"/>
            <a:headEnd/>
            <a:tailEnd/>
          </a:ln>
        </p:spPr>
        <p:txBody>
          <a:bodyPr>
            <a:spAutoFit/>
          </a:bodyPr>
          <a:lstStyle/>
          <a:p>
            <a:pPr>
              <a:spcBef>
                <a:spcPct val="50000"/>
              </a:spcBef>
            </a:pPr>
            <a:r>
              <a:rPr lang="en-US">
                <a:solidFill>
                  <a:srgbClr val="009900"/>
                </a:solidFill>
              </a:rPr>
              <a:t>6</a:t>
            </a:r>
            <a:r>
              <a:rPr lang="en-US"/>
              <a:t>.</a:t>
            </a:r>
            <a:r>
              <a:rPr lang="en-US">
                <a:solidFill>
                  <a:srgbClr val="CC0000"/>
                </a:solidFill>
              </a:rPr>
              <a:t>7</a:t>
            </a:r>
          </a:p>
        </p:txBody>
      </p:sp>
      <p:sp>
        <p:nvSpPr>
          <p:cNvPr id="34" name="Text Box 7"/>
          <p:cNvSpPr txBox="1">
            <a:spLocks noChangeArrowheads="1"/>
          </p:cNvSpPr>
          <p:nvPr/>
        </p:nvSpPr>
        <p:spPr bwMode="auto">
          <a:xfrm>
            <a:off x="1823374" y="4953546"/>
            <a:ext cx="2289050" cy="923330"/>
          </a:xfrm>
          <a:prstGeom prst="rect">
            <a:avLst/>
          </a:prstGeom>
          <a:noFill/>
          <a:ln w="9525">
            <a:noFill/>
            <a:miter lim="800000"/>
            <a:headEnd/>
            <a:tailEnd/>
          </a:ln>
        </p:spPr>
        <p:txBody>
          <a:bodyPr wrap="square">
            <a:spAutoFit/>
          </a:bodyPr>
          <a:lstStyle/>
          <a:p>
            <a:pPr algn="r">
              <a:spcBef>
                <a:spcPct val="50000"/>
              </a:spcBef>
            </a:pPr>
            <a:r>
              <a:rPr lang="en-US" sz="1800" dirty="0">
                <a:solidFill>
                  <a:srgbClr val="009900"/>
                </a:solidFill>
                <a:latin typeface="+mn-lt"/>
              </a:rPr>
              <a:t>Integer : magnet/aperture optimization</a:t>
            </a:r>
          </a:p>
        </p:txBody>
      </p:sp>
      <p:sp>
        <p:nvSpPr>
          <p:cNvPr id="35" name="Text Box 8"/>
          <p:cNvSpPr txBox="1">
            <a:spLocks noChangeArrowheads="1"/>
          </p:cNvSpPr>
          <p:nvPr/>
        </p:nvSpPr>
        <p:spPr bwMode="auto">
          <a:xfrm>
            <a:off x="5529169" y="4996663"/>
            <a:ext cx="1676400" cy="646331"/>
          </a:xfrm>
          <a:prstGeom prst="rect">
            <a:avLst/>
          </a:prstGeom>
          <a:noFill/>
          <a:ln w="9525">
            <a:noFill/>
            <a:miter lim="800000"/>
            <a:headEnd/>
            <a:tailEnd/>
          </a:ln>
        </p:spPr>
        <p:txBody>
          <a:bodyPr>
            <a:spAutoFit/>
          </a:bodyPr>
          <a:lstStyle/>
          <a:p>
            <a:pPr>
              <a:spcBef>
                <a:spcPct val="50000"/>
              </a:spcBef>
            </a:pPr>
            <a:r>
              <a:rPr lang="en-US" sz="1800" dirty="0">
                <a:solidFill>
                  <a:srgbClr val="CC0000"/>
                </a:solidFill>
                <a:latin typeface="+mn-lt"/>
              </a:rPr>
              <a:t>Fraction: Beam Stability</a:t>
            </a:r>
          </a:p>
        </p:txBody>
      </p:sp>
      <p:sp>
        <p:nvSpPr>
          <p:cNvPr id="36" name="Line 9"/>
          <p:cNvSpPr>
            <a:spLocks noChangeShapeType="1"/>
          </p:cNvSpPr>
          <p:nvPr/>
        </p:nvSpPr>
        <p:spPr bwMode="auto">
          <a:xfrm flipH="1" flipV="1">
            <a:off x="5146106" y="5066597"/>
            <a:ext cx="304800" cy="152400"/>
          </a:xfrm>
          <a:prstGeom prst="line">
            <a:avLst/>
          </a:prstGeom>
          <a:noFill/>
          <a:ln w="9525">
            <a:solidFill>
              <a:srgbClr val="CC0000"/>
            </a:solidFill>
            <a:round/>
            <a:headEnd/>
            <a:tailEnd type="triangle" w="med" len="med"/>
          </a:ln>
        </p:spPr>
        <p:txBody>
          <a:bodyPr/>
          <a:lstStyle/>
          <a:p>
            <a:endParaRPr lang="en-US"/>
          </a:p>
        </p:txBody>
      </p:sp>
      <p:sp>
        <p:nvSpPr>
          <p:cNvPr id="37" name="Line 10"/>
          <p:cNvSpPr>
            <a:spLocks noChangeShapeType="1"/>
          </p:cNvSpPr>
          <p:nvPr/>
        </p:nvSpPr>
        <p:spPr bwMode="auto">
          <a:xfrm flipV="1">
            <a:off x="4265434" y="5105946"/>
            <a:ext cx="228600" cy="152400"/>
          </a:xfrm>
          <a:prstGeom prst="line">
            <a:avLst/>
          </a:prstGeom>
          <a:noFill/>
          <a:ln w="9525">
            <a:solidFill>
              <a:srgbClr val="009900"/>
            </a:solidFill>
            <a:round/>
            <a:headEnd/>
            <a:tailEnd type="triangle" w="med" len="med"/>
          </a:ln>
        </p:spPr>
        <p:txBody>
          <a:bodyPr/>
          <a:lstStyle/>
          <a:p>
            <a:endParaRPr lang="en-US"/>
          </a:p>
        </p:txBody>
      </p:sp>
      <p:sp>
        <p:nvSpPr>
          <p:cNvPr id="21" name="Date Placeholder 20"/>
          <p:cNvSpPr>
            <a:spLocks noGrp="1"/>
          </p:cNvSpPr>
          <p:nvPr>
            <p:ph type="dt" sz="half" idx="10"/>
          </p:nvPr>
        </p:nvSpPr>
        <p:spPr/>
        <p:txBody>
          <a:bodyPr/>
          <a:lstStyle/>
          <a:p>
            <a:pPr>
              <a:defRPr/>
            </a:pPr>
            <a:r>
              <a:rPr lang="en-US" smtClean="0"/>
              <a:t>March 18 &amp; 20, 2014</a:t>
            </a:r>
            <a:endParaRPr lang="en-US" dirty="0"/>
          </a:p>
        </p:txBody>
      </p:sp>
      <p:sp>
        <p:nvSpPr>
          <p:cNvPr id="22" name="Slide Number Placeholder 21"/>
          <p:cNvSpPr>
            <a:spLocks noGrp="1"/>
          </p:cNvSpPr>
          <p:nvPr>
            <p:ph type="sldNum" sz="quarter" idx="12"/>
          </p:nvPr>
        </p:nvSpPr>
        <p:spPr/>
        <p:txBody>
          <a:bodyPr/>
          <a:lstStyle/>
          <a:p>
            <a:pPr>
              <a:defRPr/>
            </a:pPr>
            <a:fld id="{6FC6E6A2-F555-4934-B7BB-3127D0BCFC20}" type="slidenum">
              <a:rPr lang="en-US" smtClean="0"/>
              <a:pPr>
                <a:defRPr/>
              </a:pPr>
              <a:t>39</a:t>
            </a:fld>
            <a:endParaRPr lang="en-US"/>
          </a:p>
        </p:txBody>
      </p:sp>
      <p:sp>
        <p:nvSpPr>
          <p:cNvPr id="23" name="Footer Placeholder 22"/>
          <p:cNvSpPr>
            <a:spLocks noGrp="1"/>
          </p:cNvSpPr>
          <p:nvPr>
            <p:ph type="ftr" sz="quarter" idx="11"/>
          </p:nvPr>
        </p:nvSpPr>
        <p:spPr/>
        <p:txBody>
          <a:bodyPr/>
          <a:lstStyle/>
          <a:p>
            <a:pPr>
              <a:defRPr/>
            </a:pPr>
            <a:r>
              <a:rPr lang="fr-FR" smtClean="0"/>
              <a:t>E. Prebys, NIU Phy 790 Guest Lecture</a:t>
            </a:r>
            <a:endParaRPr lang="en-US"/>
          </a:p>
        </p:txBody>
      </p:sp>
    </p:spTree>
    <p:extLst>
      <p:ext uri="{BB962C8B-B14F-4D97-AF65-F5344CB8AC3E}">
        <p14:creationId xmlns:p14="http://schemas.microsoft.com/office/powerpoint/2010/main" val="388716257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533400" y="152400"/>
            <a:ext cx="7772400" cy="524164"/>
          </a:xfrm>
        </p:spPr>
        <p:txBody>
          <a:bodyPr/>
          <a:lstStyle/>
          <a:p>
            <a:pPr>
              <a:defRPr/>
            </a:pPr>
            <a:r>
              <a:rPr lang="en-US" dirty="0" smtClean="0"/>
              <a:t>The Cyclotron (1930’s)</a:t>
            </a:r>
            <a:endParaRPr lang="en-US" dirty="0"/>
          </a:p>
        </p:txBody>
      </p:sp>
      <p:sp>
        <p:nvSpPr>
          <p:cNvPr id="32771" name="Rectangle 42"/>
          <p:cNvSpPr>
            <a:spLocks noGrp="1" noChangeArrowheads="1"/>
          </p:cNvSpPr>
          <p:nvPr>
            <p:ph type="body" sz="half" idx="1"/>
          </p:nvPr>
        </p:nvSpPr>
        <p:spPr>
          <a:xfrm>
            <a:off x="501070" y="740650"/>
            <a:ext cx="4262955" cy="1069850"/>
          </a:xfrm>
        </p:spPr>
        <p:txBody>
          <a:bodyPr/>
          <a:lstStyle/>
          <a:p>
            <a:pPr>
              <a:lnSpc>
                <a:spcPct val="90000"/>
              </a:lnSpc>
            </a:pPr>
            <a:r>
              <a:rPr lang="en-US" sz="2000" dirty="0" smtClean="0"/>
              <a:t>A charged particle </a:t>
            </a:r>
            <a:r>
              <a:rPr lang="en-US" sz="2000" dirty="0" smtClean="0">
                <a:solidFill>
                  <a:srgbClr val="FF0000"/>
                </a:solidFill>
              </a:rPr>
              <a:t>(v&lt;&lt;c)</a:t>
            </a:r>
            <a:r>
              <a:rPr lang="en-US" sz="2000" dirty="0" smtClean="0"/>
              <a:t> in a uniform magnetic field will follow a circular path of radius</a:t>
            </a:r>
          </a:p>
          <a:p>
            <a:pPr>
              <a:lnSpc>
                <a:spcPct val="90000"/>
              </a:lnSpc>
            </a:pPr>
            <a:endParaRPr lang="en-US" sz="2000" dirty="0" smtClean="0"/>
          </a:p>
          <a:p>
            <a:pPr>
              <a:lnSpc>
                <a:spcPct val="90000"/>
              </a:lnSpc>
            </a:pPr>
            <a:endParaRPr lang="en-US" sz="2000" dirty="0" smtClean="0"/>
          </a:p>
          <a:p>
            <a:pPr>
              <a:lnSpc>
                <a:spcPct val="90000"/>
              </a:lnSpc>
            </a:pPr>
            <a:endParaRPr lang="en-US" sz="2000" dirty="0" smtClean="0"/>
          </a:p>
        </p:txBody>
      </p:sp>
      <p:grpSp>
        <p:nvGrpSpPr>
          <p:cNvPr id="2" name="Group 30"/>
          <p:cNvGrpSpPr/>
          <p:nvPr/>
        </p:nvGrpSpPr>
        <p:grpSpPr>
          <a:xfrm>
            <a:off x="4764025" y="587030"/>
            <a:ext cx="3619500" cy="2171700"/>
            <a:chOff x="4089205" y="360565"/>
            <a:chExt cx="3619500" cy="2171700"/>
          </a:xfrm>
        </p:grpSpPr>
        <p:grpSp>
          <p:nvGrpSpPr>
            <p:cNvPr id="3" name="Group 51"/>
            <p:cNvGrpSpPr>
              <a:grpSpLocks/>
            </p:cNvGrpSpPr>
            <p:nvPr/>
          </p:nvGrpSpPr>
          <p:grpSpPr bwMode="auto">
            <a:xfrm>
              <a:off x="4089205" y="360565"/>
              <a:ext cx="1524000" cy="2095500"/>
              <a:chOff x="895350" y="725487"/>
              <a:chExt cx="1143000" cy="1752600"/>
            </a:xfrm>
          </p:grpSpPr>
          <p:sp>
            <p:nvSpPr>
              <p:cNvPr id="32809" name="Rectangle 19"/>
              <p:cNvSpPr>
                <a:spLocks noChangeArrowheads="1"/>
              </p:cNvSpPr>
              <p:nvPr/>
            </p:nvSpPr>
            <p:spPr bwMode="auto">
              <a:xfrm>
                <a:off x="1200150" y="1030287"/>
                <a:ext cx="685800" cy="533400"/>
              </a:xfrm>
              <a:prstGeom prst="rect">
                <a:avLst/>
              </a:prstGeom>
              <a:solidFill>
                <a:srgbClr val="FF99CC"/>
              </a:solidFill>
              <a:ln w="9525">
                <a:solidFill>
                  <a:schemeClr val="tx1"/>
                </a:solidFill>
                <a:miter lim="800000"/>
                <a:headEnd/>
                <a:tailEnd/>
              </a:ln>
            </p:spPr>
            <p:txBody>
              <a:bodyPr wrap="none" anchor="ctr"/>
              <a:lstStyle/>
              <a:p>
                <a:pPr algn="ctr"/>
                <a:endParaRPr lang="en-US"/>
              </a:p>
            </p:txBody>
          </p:sp>
          <p:sp>
            <p:nvSpPr>
              <p:cNvPr id="32810" name="Line 20"/>
              <p:cNvSpPr>
                <a:spLocks noChangeShapeType="1"/>
              </p:cNvSpPr>
              <p:nvPr/>
            </p:nvSpPr>
            <p:spPr bwMode="auto">
              <a:xfrm flipV="1">
                <a:off x="1123950" y="1411287"/>
                <a:ext cx="838200" cy="76200"/>
              </a:xfrm>
              <a:prstGeom prst="line">
                <a:avLst/>
              </a:prstGeom>
              <a:noFill/>
              <a:ln w="9525">
                <a:solidFill>
                  <a:schemeClr val="tx1"/>
                </a:solidFill>
                <a:round/>
                <a:headEnd/>
                <a:tailEnd/>
              </a:ln>
            </p:spPr>
            <p:txBody>
              <a:bodyPr/>
              <a:lstStyle/>
              <a:p>
                <a:endParaRPr lang="en-US"/>
              </a:p>
            </p:txBody>
          </p:sp>
          <p:sp>
            <p:nvSpPr>
              <p:cNvPr id="32811" name="Line 21"/>
              <p:cNvSpPr>
                <a:spLocks noChangeShapeType="1"/>
              </p:cNvSpPr>
              <p:nvPr/>
            </p:nvSpPr>
            <p:spPr bwMode="auto">
              <a:xfrm flipV="1">
                <a:off x="1123950" y="1258887"/>
                <a:ext cx="838200" cy="76200"/>
              </a:xfrm>
              <a:prstGeom prst="line">
                <a:avLst/>
              </a:prstGeom>
              <a:noFill/>
              <a:ln w="9525">
                <a:solidFill>
                  <a:schemeClr val="tx1"/>
                </a:solidFill>
                <a:round/>
                <a:headEnd/>
                <a:tailEnd/>
              </a:ln>
            </p:spPr>
            <p:txBody>
              <a:bodyPr/>
              <a:lstStyle/>
              <a:p>
                <a:endParaRPr lang="en-US"/>
              </a:p>
            </p:txBody>
          </p:sp>
          <p:sp>
            <p:nvSpPr>
              <p:cNvPr id="32812" name="Line 22"/>
              <p:cNvSpPr>
                <a:spLocks noChangeShapeType="1"/>
              </p:cNvSpPr>
              <p:nvPr/>
            </p:nvSpPr>
            <p:spPr bwMode="auto">
              <a:xfrm flipV="1">
                <a:off x="1123950" y="1106487"/>
                <a:ext cx="838200" cy="76200"/>
              </a:xfrm>
              <a:prstGeom prst="line">
                <a:avLst/>
              </a:prstGeom>
              <a:noFill/>
              <a:ln w="9525">
                <a:solidFill>
                  <a:schemeClr val="tx1"/>
                </a:solidFill>
                <a:round/>
                <a:headEnd/>
                <a:tailEnd/>
              </a:ln>
            </p:spPr>
            <p:txBody>
              <a:bodyPr/>
              <a:lstStyle/>
              <a:p>
                <a:endParaRPr lang="en-US"/>
              </a:p>
            </p:txBody>
          </p:sp>
          <p:sp>
            <p:nvSpPr>
              <p:cNvPr id="32813" name="Rectangle 23"/>
              <p:cNvSpPr>
                <a:spLocks noChangeArrowheads="1"/>
              </p:cNvSpPr>
              <p:nvPr/>
            </p:nvSpPr>
            <p:spPr bwMode="auto">
              <a:xfrm>
                <a:off x="1200150" y="1944687"/>
                <a:ext cx="685800" cy="533400"/>
              </a:xfrm>
              <a:prstGeom prst="rect">
                <a:avLst/>
              </a:prstGeom>
              <a:solidFill>
                <a:srgbClr val="FF99CC"/>
              </a:solidFill>
              <a:ln w="9525">
                <a:solidFill>
                  <a:schemeClr val="tx1"/>
                </a:solidFill>
                <a:miter lim="800000"/>
                <a:headEnd/>
                <a:tailEnd/>
              </a:ln>
            </p:spPr>
            <p:txBody>
              <a:bodyPr wrap="none" anchor="ctr"/>
              <a:lstStyle/>
              <a:p>
                <a:pPr algn="ctr"/>
                <a:endParaRPr lang="en-US"/>
              </a:p>
            </p:txBody>
          </p:sp>
          <p:sp>
            <p:nvSpPr>
              <p:cNvPr id="32814" name="Line 24"/>
              <p:cNvSpPr>
                <a:spLocks noChangeShapeType="1"/>
              </p:cNvSpPr>
              <p:nvPr/>
            </p:nvSpPr>
            <p:spPr bwMode="auto">
              <a:xfrm flipV="1">
                <a:off x="1123950" y="2325687"/>
                <a:ext cx="838200" cy="76200"/>
              </a:xfrm>
              <a:prstGeom prst="line">
                <a:avLst/>
              </a:prstGeom>
              <a:noFill/>
              <a:ln w="9525">
                <a:solidFill>
                  <a:schemeClr val="tx1"/>
                </a:solidFill>
                <a:round/>
                <a:headEnd/>
                <a:tailEnd/>
              </a:ln>
            </p:spPr>
            <p:txBody>
              <a:bodyPr/>
              <a:lstStyle/>
              <a:p>
                <a:endParaRPr lang="en-US"/>
              </a:p>
            </p:txBody>
          </p:sp>
          <p:sp>
            <p:nvSpPr>
              <p:cNvPr id="32815" name="Line 25"/>
              <p:cNvSpPr>
                <a:spLocks noChangeShapeType="1"/>
              </p:cNvSpPr>
              <p:nvPr/>
            </p:nvSpPr>
            <p:spPr bwMode="auto">
              <a:xfrm flipV="1">
                <a:off x="1123950" y="2173287"/>
                <a:ext cx="838200" cy="76200"/>
              </a:xfrm>
              <a:prstGeom prst="line">
                <a:avLst/>
              </a:prstGeom>
              <a:noFill/>
              <a:ln w="9525">
                <a:solidFill>
                  <a:schemeClr val="tx1"/>
                </a:solidFill>
                <a:round/>
                <a:headEnd/>
                <a:tailEnd/>
              </a:ln>
            </p:spPr>
            <p:txBody>
              <a:bodyPr/>
              <a:lstStyle/>
              <a:p>
                <a:endParaRPr lang="en-US"/>
              </a:p>
            </p:txBody>
          </p:sp>
          <p:sp>
            <p:nvSpPr>
              <p:cNvPr id="32816" name="Line 26"/>
              <p:cNvSpPr>
                <a:spLocks noChangeShapeType="1"/>
              </p:cNvSpPr>
              <p:nvPr/>
            </p:nvSpPr>
            <p:spPr bwMode="auto">
              <a:xfrm flipV="1">
                <a:off x="1123950" y="2020887"/>
                <a:ext cx="838200" cy="76200"/>
              </a:xfrm>
              <a:prstGeom prst="line">
                <a:avLst/>
              </a:prstGeom>
              <a:noFill/>
              <a:ln w="9525">
                <a:solidFill>
                  <a:schemeClr val="tx1"/>
                </a:solidFill>
                <a:round/>
                <a:headEnd/>
                <a:tailEnd/>
              </a:ln>
            </p:spPr>
            <p:txBody>
              <a:bodyPr/>
              <a:lstStyle/>
              <a:p>
                <a:endParaRPr lang="en-US"/>
              </a:p>
            </p:txBody>
          </p:sp>
          <p:sp>
            <p:nvSpPr>
              <p:cNvPr id="32817" name="Line 27"/>
              <p:cNvSpPr>
                <a:spLocks noChangeShapeType="1"/>
              </p:cNvSpPr>
              <p:nvPr/>
            </p:nvSpPr>
            <p:spPr bwMode="auto">
              <a:xfrm flipV="1">
                <a:off x="1276350" y="1563687"/>
                <a:ext cx="0" cy="381000"/>
              </a:xfrm>
              <a:prstGeom prst="line">
                <a:avLst/>
              </a:prstGeom>
              <a:noFill/>
              <a:ln w="9525">
                <a:solidFill>
                  <a:schemeClr val="tx1"/>
                </a:solidFill>
                <a:round/>
                <a:headEnd/>
                <a:tailEnd type="triangle" w="med" len="med"/>
              </a:ln>
            </p:spPr>
            <p:txBody>
              <a:bodyPr/>
              <a:lstStyle/>
              <a:p>
                <a:endParaRPr lang="en-US"/>
              </a:p>
            </p:txBody>
          </p:sp>
          <p:sp>
            <p:nvSpPr>
              <p:cNvPr id="32818" name="Line 28"/>
              <p:cNvSpPr>
                <a:spLocks noChangeShapeType="1"/>
              </p:cNvSpPr>
              <p:nvPr/>
            </p:nvSpPr>
            <p:spPr bwMode="auto">
              <a:xfrm flipV="1">
                <a:off x="1428750" y="1563687"/>
                <a:ext cx="0" cy="381000"/>
              </a:xfrm>
              <a:prstGeom prst="line">
                <a:avLst/>
              </a:prstGeom>
              <a:noFill/>
              <a:ln w="9525">
                <a:solidFill>
                  <a:schemeClr val="tx1"/>
                </a:solidFill>
                <a:round/>
                <a:headEnd/>
                <a:tailEnd type="triangle" w="med" len="med"/>
              </a:ln>
            </p:spPr>
            <p:txBody>
              <a:bodyPr/>
              <a:lstStyle/>
              <a:p>
                <a:endParaRPr lang="en-US"/>
              </a:p>
            </p:txBody>
          </p:sp>
          <p:sp>
            <p:nvSpPr>
              <p:cNvPr id="32819" name="Line 29"/>
              <p:cNvSpPr>
                <a:spLocks noChangeShapeType="1"/>
              </p:cNvSpPr>
              <p:nvPr/>
            </p:nvSpPr>
            <p:spPr bwMode="auto">
              <a:xfrm flipV="1">
                <a:off x="1581150" y="1563687"/>
                <a:ext cx="0" cy="381000"/>
              </a:xfrm>
              <a:prstGeom prst="line">
                <a:avLst/>
              </a:prstGeom>
              <a:noFill/>
              <a:ln w="9525">
                <a:solidFill>
                  <a:schemeClr val="tx1"/>
                </a:solidFill>
                <a:round/>
                <a:headEnd/>
                <a:tailEnd type="triangle" w="med" len="med"/>
              </a:ln>
            </p:spPr>
            <p:txBody>
              <a:bodyPr/>
              <a:lstStyle/>
              <a:p>
                <a:endParaRPr lang="en-US"/>
              </a:p>
            </p:txBody>
          </p:sp>
          <p:sp>
            <p:nvSpPr>
              <p:cNvPr id="32820" name="Line 30"/>
              <p:cNvSpPr>
                <a:spLocks noChangeShapeType="1"/>
              </p:cNvSpPr>
              <p:nvPr/>
            </p:nvSpPr>
            <p:spPr bwMode="auto">
              <a:xfrm flipV="1">
                <a:off x="1733550" y="1563687"/>
                <a:ext cx="0" cy="381000"/>
              </a:xfrm>
              <a:prstGeom prst="line">
                <a:avLst/>
              </a:prstGeom>
              <a:noFill/>
              <a:ln w="9525">
                <a:solidFill>
                  <a:schemeClr val="tx1"/>
                </a:solidFill>
                <a:round/>
                <a:headEnd/>
                <a:tailEnd type="triangle" w="med" len="med"/>
              </a:ln>
            </p:spPr>
            <p:txBody>
              <a:bodyPr/>
              <a:lstStyle/>
              <a:p>
                <a:endParaRPr lang="en-US"/>
              </a:p>
            </p:txBody>
          </p:sp>
          <p:sp>
            <p:nvSpPr>
              <p:cNvPr id="32821" name="Text Box 32"/>
              <p:cNvSpPr txBox="1">
                <a:spLocks noChangeArrowheads="1"/>
              </p:cNvSpPr>
              <p:nvPr/>
            </p:nvSpPr>
            <p:spPr bwMode="auto">
              <a:xfrm>
                <a:off x="971550" y="725487"/>
                <a:ext cx="1066800" cy="304800"/>
              </a:xfrm>
              <a:prstGeom prst="rect">
                <a:avLst/>
              </a:prstGeom>
              <a:noFill/>
              <a:ln w="9525">
                <a:noFill/>
                <a:miter lim="800000"/>
                <a:headEnd/>
                <a:tailEnd/>
              </a:ln>
            </p:spPr>
            <p:txBody>
              <a:bodyPr>
                <a:spAutoFit/>
              </a:bodyPr>
              <a:lstStyle/>
              <a:p>
                <a:pPr algn="ctr">
                  <a:spcBef>
                    <a:spcPct val="50000"/>
                  </a:spcBef>
                </a:pPr>
                <a:r>
                  <a:rPr lang="en-US" sz="1400"/>
                  <a:t>side view</a:t>
                </a:r>
              </a:p>
            </p:txBody>
          </p:sp>
        </p:grpSp>
        <p:sp>
          <p:nvSpPr>
            <p:cNvPr id="32774" name="Rectangle 33"/>
            <p:cNvSpPr>
              <a:spLocks noChangeArrowheads="1"/>
            </p:cNvSpPr>
            <p:nvPr/>
          </p:nvSpPr>
          <p:spPr bwMode="auto">
            <a:xfrm>
              <a:off x="6146605" y="855865"/>
              <a:ext cx="1562100" cy="1676400"/>
            </a:xfrm>
            <a:prstGeom prst="rect">
              <a:avLst/>
            </a:prstGeom>
            <a:solidFill>
              <a:srgbClr val="CCFFFF"/>
            </a:solidFill>
            <a:ln w="9525">
              <a:solidFill>
                <a:schemeClr val="tx1"/>
              </a:solidFill>
              <a:miter lim="800000"/>
              <a:headEnd/>
              <a:tailEnd/>
            </a:ln>
          </p:spPr>
          <p:txBody>
            <a:bodyPr wrap="none" anchor="ctr"/>
            <a:lstStyle/>
            <a:p>
              <a:pPr algn="ctr"/>
              <a:endParaRPr lang="en-US"/>
            </a:p>
          </p:txBody>
        </p:sp>
        <p:sp>
          <p:nvSpPr>
            <p:cNvPr id="32775" name="Line 35"/>
            <p:cNvSpPr>
              <a:spLocks noChangeShapeType="1"/>
            </p:cNvSpPr>
            <p:nvPr/>
          </p:nvSpPr>
          <p:spPr bwMode="auto">
            <a:xfrm flipV="1">
              <a:off x="6984805" y="1351165"/>
              <a:ext cx="325438" cy="381000"/>
            </a:xfrm>
            <a:prstGeom prst="line">
              <a:avLst/>
            </a:prstGeom>
            <a:noFill/>
            <a:ln w="9525">
              <a:solidFill>
                <a:schemeClr val="tx1"/>
              </a:solidFill>
              <a:round/>
              <a:headEnd/>
              <a:tailEnd type="triangle" w="med" len="med"/>
            </a:ln>
          </p:spPr>
          <p:txBody>
            <a:bodyPr/>
            <a:lstStyle/>
            <a:p>
              <a:endParaRPr lang="en-US"/>
            </a:p>
          </p:txBody>
        </p:sp>
        <p:pic>
          <p:nvPicPr>
            <p:cNvPr id="32776" name="Object 1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65805" y="855865"/>
              <a:ext cx="317500" cy="355600"/>
            </a:xfrm>
            <a:prstGeom prst="rect">
              <a:avLst/>
            </a:prstGeom>
            <a:noFill/>
            <a:ln w="9525">
              <a:noFill/>
              <a:miter lim="800000"/>
              <a:headEnd/>
              <a:tailEnd/>
            </a:ln>
          </p:spPr>
        </p:pic>
        <p:pic>
          <p:nvPicPr>
            <p:cNvPr id="32777" name="Object 1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99105" y="1465465"/>
              <a:ext cx="317500" cy="393700"/>
            </a:xfrm>
            <a:prstGeom prst="rect">
              <a:avLst/>
            </a:prstGeom>
            <a:noFill/>
            <a:ln w="9525">
              <a:noFill/>
              <a:miter lim="800000"/>
              <a:headEnd/>
              <a:tailEnd/>
            </a:ln>
          </p:spPr>
        </p:pic>
        <p:sp>
          <p:nvSpPr>
            <p:cNvPr id="32778" name="Text Box 38"/>
            <p:cNvSpPr txBox="1">
              <a:spLocks noChangeArrowheads="1"/>
            </p:cNvSpPr>
            <p:nvPr/>
          </p:nvSpPr>
          <p:spPr bwMode="auto">
            <a:xfrm>
              <a:off x="6146605" y="474865"/>
              <a:ext cx="1204913" cy="355600"/>
            </a:xfrm>
            <a:prstGeom prst="rect">
              <a:avLst/>
            </a:prstGeom>
            <a:noFill/>
            <a:ln w="9525">
              <a:noFill/>
              <a:miter lim="800000"/>
              <a:headEnd/>
              <a:tailEnd/>
            </a:ln>
          </p:spPr>
          <p:txBody>
            <a:bodyPr>
              <a:spAutoFit/>
            </a:bodyPr>
            <a:lstStyle/>
            <a:p>
              <a:pPr algn="ctr">
                <a:spcBef>
                  <a:spcPct val="50000"/>
                </a:spcBef>
              </a:pPr>
              <a:r>
                <a:rPr lang="en-US" sz="1400"/>
                <a:t>top view</a:t>
              </a:r>
            </a:p>
          </p:txBody>
        </p:sp>
        <p:sp>
          <p:nvSpPr>
            <p:cNvPr id="51" name="Oval 50"/>
            <p:cNvSpPr>
              <a:spLocks noChangeAspect="1"/>
            </p:cNvSpPr>
            <p:nvPr/>
          </p:nvSpPr>
          <p:spPr>
            <a:xfrm>
              <a:off x="6413305" y="1198765"/>
              <a:ext cx="1096963" cy="1096963"/>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53" name="Oval 52"/>
            <p:cNvSpPr/>
            <p:nvPr/>
          </p:nvSpPr>
          <p:spPr>
            <a:xfrm>
              <a:off x="4660705" y="1541665"/>
              <a:ext cx="609600" cy="76200"/>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55" name="Straight Arrow Connector 54"/>
            <p:cNvCxnSpPr>
              <a:stCxn id="51" idx="5"/>
            </p:cNvCxnSpPr>
            <p:nvPr/>
          </p:nvCxnSpPr>
          <p:spPr>
            <a:xfrm rot="5400000">
              <a:off x="7235630" y="2113165"/>
              <a:ext cx="92075" cy="136525"/>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1" idx="1"/>
            </p:cNvCxnSpPr>
            <p:nvPr/>
          </p:nvCxnSpPr>
          <p:spPr>
            <a:xfrm rot="5400000" flipH="1" flipV="1">
              <a:off x="6603805" y="1206703"/>
              <a:ext cx="122238" cy="182562"/>
            </a:xfrm>
            <a:prstGeom prst="straightConnector1">
              <a:avLst/>
            </a:prstGeom>
            <a:ln w="254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2796" name="Object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89205" y="1362278"/>
              <a:ext cx="374650" cy="365125"/>
            </a:xfrm>
            <a:prstGeom prst="rect">
              <a:avLst/>
            </a:prstGeom>
            <a:noFill/>
            <a:ln w="9525">
              <a:noFill/>
              <a:miter lim="800000"/>
              <a:headEnd/>
              <a:tailEnd/>
            </a:ln>
          </p:spPr>
        </p:pic>
      </p:grpSp>
      <p:graphicFrame>
        <p:nvGraphicFramePr>
          <p:cNvPr id="54" name="Object 53"/>
          <p:cNvGraphicFramePr>
            <a:graphicFrameLocks noChangeAspect="1"/>
          </p:cNvGraphicFramePr>
          <p:nvPr/>
        </p:nvGraphicFramePr>
        <p:xfrm>
          <a:off x="732271" y="1828799"/>
          <a:ext cx="3008313" cy="3051175"/>
        </p:xfrm>
        <a:graphic>
          <a:graphicData uri="http://schemas.openxmlformats.org/presentationml/2006/ole">
            <mc:AlternateContent xmlns:mc="http://schemas.openxmlformats.org/markup-compatibility/2006">
              <mc:Choice xmlns:v="urn:schemas-microsoft-com:vml" Requires="v">
                <p:oleObj spid="_x0000_s423132" name="Equation" r:id="rId6" imgW="1498095" imgH="1523449" progId="Equation.3">
                  <p:embed/>
                </p:oleObj>
              </mc:Choice>
              <mc:Fallback>
                <p:oleObj name="Equation" r:id="rId6" imgW="1498095" imgH="1523449" progId="Equation.3">
                  <p:embed/>
                  <p:pic>
                    <p:nvPicPr>
                      <p:cNvPr id="0" name="Picture 2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271" y="1828799"/>
                        <a:ext cx="3008313" cy="30511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1380" name="Picture 4" descr="File:Cyclotron patent.png"/>
          <p:cNvPicPr>
            <a:picLocks noChangeAspect="1" noChangeArrowheads="1"/>
          </p:cNvPicPr>
          <p:nvPr/>
        </p:nvPicPr>
        <p:blipFill>
          <a:blip r:embed="rId8" cstate="print"/>
          <a:srcRect/>
          <a:stretch>
            <a:fillRect/>
          </a:stretch>
        </p:blipFill>
        <p:spPr bwMode="auto">
          <a:xfrm>
            <a:off x="4149545" y="3505810"/>
            <a:ext cx="4800625" cy="2592338"/>
          </a:xfrm>
          <a:prstGeom prst="rect">
            <a:avLst/>
          </a:prstGeom>
          <a:noFill/>
        </p:spPr>
      </p:pic>
      <p:graphicFrame>
        <p:nvGraphicFramePr>
          <p:cNvPr id="101381" name="Object 5"/>
          <p:cNvGraphicFramePr>
            <a:graphicFrameLocks noChangeAspect="1"/>
          </p:cNvGraphicFramePr>
          <p:nvPr/>
        </p:nvGraphicFramePr>
        <p:xfrm>
          <a:off x="1049771" y="5801591"/>
          <a:ext cx="2805113" cy="457200"/>
        </p:xfrm>
        <a:graphic>
          <a:graphicData uri="http://schemas.openxmlformats.org/presentationml/2006/ole">
            <mc:AlternateContent xmlns:mc="http://schemas.openxmlformats.org/markup-compatibility/2006">
              <mc:Choice xmlns:v="urn:schemas-microsoft-com:vml" Requires="v">
                <p:oleObj spid="_x0000_s423133" name="Equation" r:id="rId9" imgW="1396678" imgH="228738" progId="">
                  <p:embed/>
                </p:oleObj>
              </mc:Choice>
              <mc:Fallback>
                <p:oleObj name="Equation" r:id="rId9" imgW="1396678" imgH="228738" progId="">
                  <p:embed/>
                  <p:pic>
                    <p:nvPicPr>
                      <p:cNvPr id="0" name="Picture 2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9771" y="5801591"/>
                        <a:ext cx="28051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32"/>
          <p:cNvSpPr txBox="1"/>
          <p:nvPr/>
        </p:nvSpPr>
        <p:spPr>
          <a:xfrm>
            <a:off x="4194244" y="2968140"/>
            <a:ext cx="2688350" cy="400110"/>
          </a:xfrm>
          <a:prstGeom prst="rect">
            <a:avLst/>
          </a:prstGeom>
          <a:noFill/>
        </p:spPr>
        <p:txBody>
          <a:bodyPr wrap="square" rtlCol="0">
            <a:spAutoFit/>
          </a:bodyPr>
          <a:lstStyle/>
          <a:p>
            <a:r>
              <a:rPr lang="en-US" sz="2000" dirty="0" smtClean="0"/>
              <a:t>“Cyclotron Frequency”</a:t>
            </a:r>
            <a:endParaRPr lang="en-US" sz="2000" dirty="0"/>
          </a:p>
        </p:txBody>
      </p:sp>
      <p:cxnSp>
        <p:nvCxnSpPr>
          <p:cNvPr id="35" name="Straight Arrow Connector 34"/>
          <p:cNvCxnSpPr/>
          <p:nvPr/>
        </p:nvCxnSpPr>
        <p:spPr>
          <a:xfrm flipH="1">
            <a:off x="3796146" y="3278909"/>
            <a:ext cx="507999" cy="29556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16426" y="5327836"/>
            <a:ext cx="2688350" cy="369332"/>
          </a:xfrm>
          <a:prstGeom prst="rect">
            <a:avLst/>
          </a:prstGeom>
          <a:noFill/>
        </p:spPr>
        <p:txBody>
          <a:bodyPr wrap="square" rtlCol="0">
            <a:spAutoFit/>
          </a:bodyPr>
          <a:lstStyle/>
          <a:p>
            <a:r>
              <a:rPr lang="en-US" dirty="0" smtClean="0"/>
              <a:t>For a proton:</a:t>
            </a:r>
            <a:endParaRPr lang="en-US" dirty="0"/>
          </a:p>
        </p:txBody>
      </p:sp>
      <p:sp>
        <p:nvSpPr>
          <p:cNvPr id="37" name="TextBox 36"/>
          <p:cNvSpPr txBox="1"/>
          <p:nvPr/>
        </p:nvSpPr>
        <p:spPr>
          <a:xfrm>
            <a:off x="5570530" y="6194160"/>
            <a:ext cx="2688350" cy="400110"/>
          </a:xfrm>
          <a:prstGeom prst="rect">
            <a:avLst/>
          </a:prstGeom>
          <a:noFill/>
        </p:spPr>
        <p:txBody>
          <a:bodyPr wrap="square" rtlCol="0">
            <a:spAutoFit/>
          </a:bodyPr>
          <a:lstStyle/>
          <a:p>
            <a:r>
              <a:rPr lang="en-US" sz="2000" dirty="0" smtClean="0"/>
              <a:t>Accelerating “DEES”</a:t>
            </a:r>
            <a:endParaRPr lang="en-US" sz="2000" dirty="0"/>
          </a:p>
        </p:txBody>
      </p:sp>
      <p:cxnSp>
        <p:nvCxnSpPr>
          <p:cNvPr id="39" name="Straight Arrow Connector 38"/>
          <p:cNvCxnSpPr/>
          <p:nvPr/>
        </p:nvCxnSpPr>
        <p:spPr>
          <a:xfrm rot="10800000">
            <a:off x="6415440" y="5925325"/>
            <a:ext cx="230431" cy="230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Slide Number Placeholder 37"/>
          <p:cNvSpPr>
            <a:spLocks noGrp="1"/>
          </p:cNvSpPr>
          <p:nvPr>
            <p:ph type="sldNum" sz="quarter" idx="10"/>
          </p:nvPr>
        </p:nvSpPr>
        <p:spPr/>
        <p:txBody>
          <a:bodyPr/>
          <a:lstStyle/>
          <a:p>
            <a:pPr>
              <a:defRPr/>
            </a:pPr>
            <a:fld id="{9713596B-8B8C-4972-9B9B-79ED7B91296B}" type="slidenum">
              <a:rPr lang="en-US" smtClean="0"/>
              <a:pPr>
                <a:defRPr/>
              </a:pPr>
              <a:t>4</a:t>
            </a:fld>
            <a:endParaRPr lang="en-US"/>
          </a:p>
        </p:txBody>
      </p:sp>
      <p:sp>
        <p:nvSpPr>
          <p:cNvPr id="42" name="Date Placeholder 41"/>
          <p:cNvSpPr>
            <a:spLocks noGrp="1"/>
          </p:cNvSpPr>
          <p:nvPr>
            <p:ph type="dt" sz="half" idx="10"/>
          </p:nvPr>
        </p:nvSpPr>
        <p:spPr/>
        <p:txBody>
          <a:bodyPr/>
          <a:lstStyle/>
          <a:p>
            <a:pPr>
              <a:defRPr/>
            </a:pPr>
            <a:r>
              <a:rPr lang="en-US" smtClean="0"/>
              <a:t>March 18 &amp; 20, 2014</a:t>
            </a:r>
            <a:endParaRPr lang="en-US"/>
          </a:p>
        </p:txBody>
      </p:sp>
      <p:sp>
        <p:nvSpPr>
          <p:cNvPr id="43" name="Footer Placeholder 42"/>
          <p:cNvSpPr>
            <a:spLocks noGrp="1"/>
          </p:cNvSpPr>
          <p:nvPr>
            <p:ph type="ftr" sz="quarter" idx="11"/>
          </p:nvPr>
        </p:nvSpPr>
        <p:spPr/>
        <p:txBody>
          <a:bodyPr/>
          <a:lstStyle/>
          <a:p>
            <a:pPr>
              <a:defRPr/>
            </a:pPr>
            <a:r>
              <a:rPr lang="en-US" smtClean="0"/>
              <a:t>E. Prebys, NIU Phy 790 Guest Lecture</a:t>
            </a:r>
            <a:endParaRPr lang="en-US">
              <a:latin typeface="+mn-lt"/>
            </a:endParaRPr>
          </a:p>
        </p:txBody>
      </p:sp>
    </p:spTree>
    <p:extLst>
      <p:ext uri="{BB962C8B-B14F-4D97-AF65-F5344CB8AC3E}">
        <p14:creationId xmlns:p14="http://schemas.microsoft.com/office/powerpoint/2010/main" val="148656582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Tune, Stability, and the Tune Plane</a:t>
            </a:r>
            <a:endParaRPr lang="en-US" dirty="0"/>
          </a:p>
        </p:txBody>
      </p:sp>
      <p:sp>
        <p:nvSpPr>
          <p:cNvPr id="9" name="Content Placeholder 8"/>
          <p:cNvSpPr>
            <a:spLocks noGrp="1"/>
          </p:cNvSpPr>
          <p:nvPr>
            <p:ph idx="1"/>
          </p:nvPr>
        </p:nvSpPr>
        <p:spPr>
          <a:xfrm>
            <a:off x="513013" y="958081"/>
            <a:ext cx="8483205" cy="5535084"/>
          </a:xfrm>
        </p:spPr>
        <p:txBody>
          <a:bodyPr/>
          <a:lstStyle/>
          <a:p>
            <a:r>
              <a:rPr lang="en-US" sz="1800" dirty="0" smtClean="0"/>
              <a:t>If the tune is an integer, or low order rational number, then the effect of any imperfection or perturbation will tend be reinforced on subsequent orbits.</a:t>
            </a:r>
          </a:p>
          <a:p>
            <a:r>
              <a:rPr lang="en-US" sz="1800" dirty="0" smtClean="0"/>
              <a:t>When we add the effects of coupling between the planes, we find this is also true for </a:t>
            </a:r>
            <a:r>
              <a:rPr lang="en-US" sz="1800" i="1" dirty="0" smtClean="0"/>
              <a:t>combinations</a:t>
            </a:r>
            <a:r>
              <a:rPr lang="en-US" sz="1800" dirty="0" smtClean="0"/>
              <a:t> of the tunes from both planes, so in general, we want to avoid</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pPr>
              <a:buNone/>
            </a:pPr>
            <a:endParaRPr lang="en-US" sz="1800" dirty="0" smtClean="0"/>
          </a:p>
          <a:p>
            <a:r>
              <a:rPr lang="en-US" sz="1800" dirty="0" smtClean="0"/>
              <a:t>Many instabilities occur when something perturbs the tune of the beam, or part of the beam, until it falls onto a resonance, thus you will often hear effects characterized by the “tune shift” they produce.</a:t>
            </a:r>
            <a:endParaRPr lang="en-US" sz="1800" dirty="0"/>
          </a:p>
        </p:txBody>
      </p:sp>
      <p:graphicFrame>
        <p:nvGraphicFramePr>
          <p:cNvPr id="10" name="Object 3"/>
          <p:cNvGraphicFramePr>
            <a:graphicFrameLocks noChangeAspect="1"/>
          </p:cNvGraphicFramePr>
          <p:nvPr/>
        </p:nvGraphicFramePr>
        <p:xfrm>
          <a:off x="530240" y="2555902"/>
          <a:ext cx="5683940" cy="497713"/>
        </p:xfrm>
        <a:graphic>
          <a:graphicData uri="http://schemas.openxmlformats.org/presentationml/2006/ole">
            <mc:AlternateContent xmlns:mc="http://schemas.openxmlformats.org/markup-compatibility/2006">
              <mc:Choice xmlns:v="urn:schemas-microsoft-com:vml" Requires="v">
                <p:oleObj spid="_x0000_s500834" name="Equation" r:id="rId3" imgW="2755326" imgH="241415" progId="">
                  <p:embed/>
                </p:oleObj>
              </mc:Choice>
              <mc:Fallback>
                <p:oleObj name="Equation" r:id="rId3" imgW="2755326" imgH="241415" progId="">
                  <p:embed/>
                  <p:pic>
                    <p:nvPicPr>
                      <p:cNvPr id="0" name="Picture 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40" y="2555902"/>
                        <a:ext cx="5683940" cy="497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 Box 13"/>
          <p:cNvSpPr txBox="1">
            <a:spLocks noChangeArrowheads="1"/>
          </p:cNvSpPr>
          <p:nvPr/>
        </p:nvSpPr>
        <p:spPr bwMode="auto">
          <a:xfrm>
            <a:off x="614370" y="3435710"/>
            <a:ext cx="1752600" cy="369332"/>
          </a:xfrm>
          <a:prstGeom prst="rect">
            <a:avLst/>
          </a:prstGeom>
          <a:noFill/>
          <a:ln w="9525">
            <a:noFill/>
            <a:miter lim="800000"/>
            <a:headEnd/>
            <a:tailEnd/>
          </a:ln>
        </p:spPr>
        <p:txBody>
          <a:bodyPr>
            <a:spAutoFit/>
          </a:bodyPr>
          <a:lstStyle/>
          <a:p>
            <a:pPr>
              <a:spcBef>
                <a:spcPct val="50000"/>
              </a:spcBef>
            </a:pPr>
            <a:r>
              <a:rPr lang="en-US" sz="1800" dirty="0">
                <a:solidFill>
                  <a:srgbClr val="CC0000"/>
                </a:solidFill>
              </a:rPr>
              <a:t>“small” integers</a:t>
            </a:r>
          </a:p>
        </p:txBody>
      </p:sp>
      <p:sp>
        <p:nvSpPr>
          <p:cNvPr id="12" name="Line 14"/>
          <p:cNvSpPr>
            <a:spLocks noChangeShapeType="1"/>
          </p:cNvSpPr>
          <p:nvPr/>
        </p:nvSpPr>
        <p:spPr bwMode="auto">
          <a:xfrm flipH="1" flipV="1">
            <a:off x="690570" y="3054710"/>
            <a:ext cx="228600" cy="304800"/>
          </a:xfrm>
          <a:prstGeom prst="line">
            <a:avLst/>
          </a:prstGeom>
          <a:noFill/>
          <a:ln w="9525">
            <a:solidFill>
              <a:schemeClr val="tx1"/>
            </a:solidFill>
            <a:round/>
            <a:headEnd/>
            <a:tailEnd type="triangle" w="med" len="med"/>
          </a:ln>
        </p:spPr>
        <p:txBody>
          <a:bodyPr/>
          <a:lstStyle/>
          <a:p>
            <a:endParaRPr lang="en-US"/>
          </a:p>
        </p:txBody>
      </p:sp>
      <p:sp>
        <p:nvSpPr>
          <p:cNvPr id="13" name="Line 15"/>
          <p:cNvSpPr>
            <a:spLocks noChangeShapeType="1"/>
          </p:cNvSpPr>
          <p:nvPr/>
        </p:nvSpPr>
        <p:spPr bwMode="auto">
          <a:xfrm flipV="1">
            <a:off x="1528770" y="3054710"/>
            <a:ext cx="76200" cy="228600"/>
          </a:xfrm>
          <a:prstGeom prst="line">
            <a:avLst/>
          </a:prstGeom>
          <a:noFill/>
          <a:ln w="9525">
            <a:solidFill>
              <a:schemeClr val="tx1"/>
            </a:solidFill>
            <a:round/>
            <a:headEnd/>
            <a:tailEnd type="triangle" w="med" len="med"/>
          </a:ln>
        </p:spPr>
        <p:txBody>
          <a:bodyPr/>
          <a:lstStyle/>
          <a:p>
            <a:endParaRPr lang="en-US"/>
          </a:p>
        </p:txBody>
      </p:sp>
      <p:grpSp>
        <p:nvGrpSpPr>
          <p:cNvPr id="2" name="Group 21"/>
          <p:cNvGrpSpPr>
            <a:grpSpLocks/>
          </p:cNvGrpSpPr>
          <p:nvPr/>
        </p:nvGrpSpPr>
        <p:grpSpPr bwMode="auto">
          <a:xfrm>
            <a:off x="6371295" y="2402282"/>
            <a:ext cx="2609850" cy="2470150"/>
            <a:chOff x="3360" y="2688"/>
            <a:chExt cx="1644" cy="1556"/>
          </a:xfrm>
        </p:grpSpPr>
        <p:pic>
          <p:nvPicPr>
            <p:cNvPr id="16" name="Picture 22" descr="tuneplane"/>
            <p:cNvPicPr>
              <a:picLocks noChangeAspect="1" noChangeArrowheads="1"/>
            </p:cNvPicPr>
            <p:nvPr/>
          </p:nvPicPr>
          <p:blipFill>
            <a:blip r:embed="rId5" cstate="print"/>
            <a:srcRect/>
            <a:stretch>
              <a:fillRect/>
            </a:stretch>
          </p:blipFill>
          <p:spPr bwMode="auto">
            <a:xfrm>
              <a:off x="3504" y="2688"/>
              <a:ext cx="1500" cy="1467"/>
            </a:xfrm>
            <a:prstGeom prst="rect">
              <a:avLst/>
            </a:prstGeom>
            <a:noFill/>
            <a:ln w="9525">
              <a:noFill/>
              <a:miter lim="800000"/>
              <a:headEnd/>
              <a:tailEnd/>
            </a:ln>
          </p:spPr>
        </p:pic>
        <p:sp>
          <p:nvSpPr>
            <p:cNvPr id="17" name="Text Box 23"/>
            <p:cNvSpPr txBox="1">
              <a:spLocks noChangeArrowheads="1"/>
            </p:cNvSpPr>
            <p:nvPr/>
          </p:nvSpPr>
          <p:spPr bwMode="auto">
            <a:xfrm>
              <a:off x="3648" y="4032"/>
              <a:ext cx="1248" cy="212"/>
            </a:xfrm>
            <a:prstGeom prst="rect">
              <a:avLst/>
            </a:prstGeom>
            <a:noFill/>
            <a:ln w="9525">
              <a:noFill/>
              <a:miter lim="800000"/>
              <a:headEnd/>
              <a:tailEnd/>
            </a:ln>
          </p:spPr>
          <p:txBody>
            <a:bodyPr>
              <a:spAutoFit/>
            </a:bodyPr>
            <a:lstStyle/>
            <a:p>
              <a:pPr>
                <a:spcBef>
                  <a:spcPct val="50000"/>
                </a:spcBef>
              </a:pPr>
              <a:r>
                <a:rPr lang="en-US" sz="1600"/>
                <a:t>fract. part of X tune</a:t>
              </a:r>
            </a:p>
          </p:txBody>
        </p:sp>
        <p:sp>
          <p:nvSpPr>
            <p:cNvPr id="18" name="Text Box 24"/>
            <p:cNvSpPr txBox="1">
              <a:spLocks noChangeArrowheads="1"/>
            </p:cNvSpPr>
            <p:nvPr/>
          </p:nvSpPr>
          <p:spPr bwMode="auto">
            <a:xfrm rot="-5400000">
              <a:off x="2842" y="3302"/>
              <a:ext cx="1248" cy="212"/>
            </a:xfrm>
            <a:prstGeom prst="rect">
              <a:avLst/>
            </a:prstGeom>
            <a:noFill/>
            <a:ln w="9525">
              <a:noFill/>
              <a:miter lim="800000"/>
              <a:headEnd/>
              <a:tailEnd/>
            </a:ln>
          </p:spPr>
          <p:txBody>
            <a:bodyPr>
              <a:spAutoFit/>
            </a:bodyPr>
            <a:lstStyle/>
            <a:p>
              <a:pPr>
                <a:spcBef>
                  <a:spcPct val="50000"/>
                </a:spcBef>
              </a:pPr>
              <a:r>
                <a:rPr lang="en-US" sz="1600"/>
                <a:t>fract. part of Y tune</a:t>
              </a:r>
            </a:p>
          </p:txBody>
        </p:sp>
      </p:grpSp>
      <p:sp>
        <p:nvSpPr>
          <p:cNvPr id="19" name="TextBox 18"/>
          <p:cNvSpPr txBox="1"/>
          <p:nvPr/>
        </p:nvSpPr>
        <p:spPr>
          <a:xfrm>
            <a:off x="3909880" y="3362407"/>
            <a:ext cx="2073870" cy="707886"/>
          </a:xfrm>
          <a:prstGeom prst="rect">
            <a:avLst/>
          </a:prstGeom>
          <a:noFill/>
        </p:spPr>
        <p:txBody>
          <a:bodyPr wrap="square" rtlCol="0">
            <a:spAutoFit/>
          </a:bodyPr>
          <a:lstStyle/>
          <a:p>
            <a:pPr algn="r"/>
            <a:r>
              <a:rPr lang="en-US" sz="2000" dirty="0" smtClean="0">
                <a:solidFill>
                  <a:srgbClr val="FF0000"/>
                </a:solidFill>
                <a:latin typeface="Wingdings"/>
                <a:ea typeface="Wingdings"/>
                <a:cs typeface="Wingdings"/>
                <a:sym typeface="Wingdings"/>
              </a:rPr>
              <a:t></a:t>
            </a:r>
            <a:r>
              <a:rPr lang="en-US" sz="2000" dirty="0" smtClean="0">
                <a:solidFill>
                  <a:srgbClr val="FF0000"/>
                </a:solidFill>
                <a:sym typeface="Symbol"/>
              </a:rPr>
              <a:t>Avoid lines in the “tune plane”</a:t>
            </a:r>
            <a:endParaRPr lang="en-US" sz="2000" dirty="0">
              <a:solidFill>
                <a:srgbClr val="FF0000"/>
              </a:solidFill>
            </a:endParaRPr>
          </a:p>
        </p:txBody>
      </p:sp>
      <p:cxnSp>
        <p:nvCxnSpPr>
          <p:cNvPr id="21" name="Straight Arrow Connector 20"/>
          <p:cNvCxnSpPr>
            <a:stCxn id="19" idx="3"/>
          </p:cNvCxnSpPr>
          <p:nvPr/>
        </p:nvCxnSpPr>
        <p:spPr>
          <a:xfrm flipV="1">
            <a:off x="5983750" y="3545284"/>
            <a:ext cx="387545" cy="17106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Date Placeholder 19"/>
          <p:cNvSpPr>
            <a:spLocks noGrp="1"/>
          </p:cNvSpPr>
          <p:nvPr>
            <p:ph type="dt" sz="half" idx="10"/>
          </p:nvPr>
        </p:nvSpPr>
        <p:spPr/>
        <p:txBody>
          <a:bodyPr/>
          <a:lstStyle/>
          <a:p>
            <a:pPr>
              <a:defRPr/>
            </a:pPr>
            <a:r>
              <a:rPr lang="en-US" smtClean="0"/>
              <a:t>March 18 &amp; 20, 2014</a:t>
            </a:r>
            <a:endParaRPr lang="en-US" dirty="0"/>
          </a:p>
        </p:txBody>
      </p:sp>
      <p:sp>
        <p:nvSpPr>
          <p:cNvPr id="22" name="Slide Number Placeholder 21"/>
          <p:cNvSpPr>
            <a:spLocks noGrp="1"/>
          </p:cNvSpPr>
          <p:nvPr>
            <p:ph type="sldNum" sz="quarter" idx="12"/>
          </p:nvPr>
        </p:nvSpPr>
        <p:spPr/>
        <p:txBody>
          <a:bodyPr/>
          <a:lstStyle/>
          <a:p>
            <a:pPr>
              <a:defRPr/>
            </a:pPr>
            <a:fld id="{FBC16510-01E7-4757-9488-65999956462C}" type="slidenum">
              <a:rPr lang="en-US" smtClean="0"/>
              <a:pPr>
                <a:defRPr/>
              </a:pPr>
              <a:t>40</a:t>
            </a:fld>
            <a:endParaRPr lang="en-US"/>
          </a:p>
        </p:txBody>
      </p:sp>
      <p:sp>
        <p:nvSpPr>
          <p:cNvPr id="23" name="Footer Placeholder 22"/>
          <p:cNvSpPr>
            <a:spLocks noGrp="1"/>
          </p:cNvSpPr>
          <p:nvPr>
            <p:ph type="ftr" sz="quarter" idx="11"/>
          </p:nvPr>
        </p:nvSpPr>
        <p:spPr/>
        <p:txBody>
          <a:bodyPr/>
          <a:lstStyle/>
          <a:p>
            <a:pPr>
              <a:defRPr/>
            </a:pPr>
            <a:r>
              <a:rPr lang="fr-FR" smtClean="0"/>
              <a:t>E. Prebys, NIU Phy 790 Guest Lecture</a:t>
            </a:r>
            <a:endParaRPr lang="en-US"/>
          </a:p>
        </p:txBody>
      </p:sp>
    </p:spTree>
    <p:extLst>
      <p:ext uri="{BB962C8B-B14F-4D97-AF65-F5344CB8AC3E}">
        <p14:creationId xmlns:p14="http://schemas.microsoft.com/office/powerpoint/2010/main" val="362254547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pPr>
              <a:defRPr/>
            </a:pPr>
            <a:r>
              <a:rPr lang="en-US" dirty="0" smtClean="0"/>
              <a:t>Characterizing an Ensemble: Emittance</a:t>
            </a:r>
            <a:endParaRPr lang="en-US" dirty="0"/>
          </a:p>
        </p:txBody>
      </p:sp>
      <p:sp>
        <p:nvSpPr>
          <p:cNvPr id="35844" name="Line 5"/>
          <p:cNvSpPr>
            <a:spLocks noChangeShapeType="1"/>
          </p:cNvSpPr>
          <p:nvPr/>
        </p:nvSpPr>
        <p:spPr bwMode="auto">
          <a:xfrm>
            <a:off x="1219200" y="1490663"/>
            <a:ext cx="0" cy="1828800"/>
          </a:xfrm>
          <a:prstGeom prst="line">
            <a:avLst/>
          </a:prstGeom>
          <a:noFill/>
          <a:ln w="9525">
            <a:solidFill>
              <a:schemeClr val="tx1"/>
            </a:solidFill>
            <a:round/>
            <a:headEnd/>
            <a:tailEnd/>
          </a:ln>
        </p:spPr>
        <p:txBody>
          <a:bodyPr/>
          <a:lstStyle/>
          <a:p>
            <a:endParaRPr lang="en-US"/>
          </a:p>
        </p:txBody>
      </p:sp>
      <p:sp>
        <p:nvSpPr>
          <p:cNvPr id="35845" name="Line 6"/>
          <p:cNvSpPr>
            <a:spLocks noChangeShapeType="1"/>
          </p:cNvSpPr>
          <p:nvPr/>
        </p:nvSpPr>
        <p:spPr bwMode="auto">
          <a:xfrm>
            <a:off x="381000" y="2405063"/>
            <a:ext cx="2057400" cy="0"/>
          </a:xfrm>
          <a:prstGeom prst="line">
            <a:avLst/>
          </a:prstGeom>
          <a:noFill/>
          <a:ln w="9525">
            <a:solidFill>
              <a:schemeClr val="tx1"/>
            </a:solidFill>
            <a:round/>
            <a:headEnd/>
            <a:tailEnd/>
          </a:ln>
        </p:spPr>
        <p:txBody>
          <a:bodyPr/>
          <a:lstStyle/>
          <a:p>
            <a:endParaRPr lang="en-US"/>
          </a:p>
        </p:txBody>
      </p:sp>
      <p:sp>
        <p:nvSpPr>
          <p:cNvPr id="35846" name="Oval 7"/>
          <p:cNvSpPr>
            <a:spLocks noChangeArrowheads="1"/>
          </p:cNvSpPr>
          <p:nvPr/>
        </p:nvSpPr>
        <p:spPr bwMode="auto">
          <a:xfrm rot="2700000">
            <a:off x="1000919" y="1600994"/>
            <a:ext cx="457200" cy="1601788"/>
          </a:xfrm>
          <a:prstGeom prst="ellipse">
            <a:avLst/>
          </a:prstGeom>
          <a:noFill/>
          <a:ln w="25400">
            <a:solidFill>
              <a:srgbClr val="CC0000"/>
            </a:solidFill>
            <a:round/>
            <a:headEnd/>
            <a:tailEnd/>
          </a:ln>
        </p:spPr>
        <p:txBody>
          <a:bodyPr wrap="none" anchor="ctr"/>
          <a:lstStyle/>
          <a:p>
            <a:endParaRPr lang="en-US"/>
          </a:p>
        </p:txBody>
      </p:sp>
      <p:pic>
        <p:nvPicPr>
          <p:cNvPr id="35854" name="Object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95400" y="990600"/>
            <a:ext cx="481013" cy="598488"/>
          </a:xfrm>
          <a:prstGeom prst="rect">
            <a:avLst/>
          </a:prstGeom>
          <a:noFill/>
          <a:ln w="9525">
            <a:noFill/>
            <a:miter lim="800000"/>
            <a:headEnd/>
            <a:tailEnd/>
          </a:ln>
        </p:spPr>
      </p:pic>
      <p:pic>
        <p:nvPicPr>
          <p:cNvPr id="35855" name="Object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3600" y="1828800"/>
            <a:ext cx="401638" cy="522288"/>
          </a:xfrm>
          <a:prstGeom prst="rect">
            <a:avLst/>
          </a:prstGeom>
          <a:noFill/>
          <a:ln w="9525">
            <a:noFill/>
            <a:miter lim="800000"/>
            <a:headEnd/>
            <a:tailEnd/>
          </a:ln>
        </p:spPr>
      </p:pic>
      <p:pic>
        <p:nvPicPr>
          <p:cNvPr id="35856" name="Object 6"/>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249488" y="2451100"/>
            <a:ext cx="282575" cy="312738"/>
          </a:xfrm>
          <a:prstGeom prst="rect">
            <a:avLst/>
          </a:prstGeom>
          <a:noFill/>
          <a:ln w="9525">
            <a:noFill/>
            <a:miter lim="800000"/>
            <a:headEnd/>
            <a:tailEnd/>
          </a:ln>
        </p:spPr>
      </p:pic>
      <p:pic>
        <p:nvPicPr>
          <p:cNvPr id="35857" name="Object 7"/>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23913" y="1339850"/>
            <a:ext cx="338137" cy="396875"/>
          </a:xfrm>
          <a:prstGeom prst="rect">
            <a:avLst/>
          </a:prstGeom>
          <a:noFill/>
          <a:ln w="9525">
            <a:noFill/>
            <a:miter lim="800000"/>
            <a:headEnd/>
            <a:tailEnd/>
          </a:ln>
        </p:spPr>
      </p:pic>
      <p:sp>
        <p:nvSpPr>
          <p:cNvPr id="35858" name="Line 19"/>
          <p:cNvSpPr>
            <a:spLocks noChangeShapeType="1"/>
          </p:cNvSpPr>
          <p:nvPr/>
        </p:nvSpPr>
        <p:spPr bwMode="auto">
          <a:xfrm>
            <a:off x="1839913" y="1828800"/>
            <a:ext cx="304800" cy="0"/>
          </a:xfrm>
          <a:prstGeom prst="line">
            <a:avLst/>
          </a:prstGeom>
          <a:noFill/>
          <a:ln w="9525">
            <a:solidFill>
              <a:schemeClr val="tx1"/>
            </a:solidFill>
            <a:round/>
            <a:headEnd/>
            <a:tailEnd/>
          </a:ln>
        </p:spPr>
        <p:txBody>
          <a:bodyPr/>
          <a:lstStyle/>
          <a:p>
            <a:endParaRPr lang="en-US"/>
          </a:p>
        </p:txBody>
      </p:sp>
      <p:sp>
        <p:nvSpPr>
          <p:cNvPr id="35859" name="Line 20"/>
          <p:cNvSpPr>
            <a:spLocks noChangeShapeType="1"/>
          </p:cNvSpPr>
          <p:nvPr/>
        </p:nvSpPr>
        <p:spPr bwMode="auto">
          <a:xfrm>
            <a:off x="1992313" y="1828800"/>
            <a:ext cx="0" cy="533400"/>
          </a:xfrm>
          <a:prstGeom prst="line">
            <a:avLst/>
          </a:prstGeom>
          <a:noFill/>
          <a:ln w="9525">
            <a:solidFill>
              <a:srgbClr val="009900"/>
            </a:solidFill>
            <a:round/>
            <a:headEnd type="triangle" w="med" len="med"/>
            <a:tailEnd type="triangle" w="med" len="med"/>
          </a:ln>
        </p:spPr>
        <p:txBody>
          <a:bodyPr/>
          <a:lstStyle/>
          <a:p>
            <a:endParaRPr lang="en-US"/>
          </a:p>
        </p:txBody>
      </p:sp>
      <p:sp>
        <p:nvSpPr>
          <p:cNvPr id="35860" name="Line 21"/>
          <p:cNvSpPr>
            <a:spLocks noChangeShapeType="1"/>
          </p:cNvSpPr>
          <p:nvPr/>
        </p:nvSpPr>
        <p:spPr bwMode="auto">
          <a:xfrm>
            <a:off x="1811338" y="1497013"/>
            <a:ext cx="0" cy="266700"/>
          </a:xfrm>
          <a:prstGeom prst="line">
            <a:avLst/>
          </a:prstGeom>
          <a:noFill/>
          <a:ln w="9525">
            <a:solidFill>
              <a:schemeClr val="tx1"/>
            </a:solidFill>
            <a:round/>
            <a:headEnd/>
            <a:tailEnd/>
          </a:ln>
        </p:spPr>
        <p:txBody>
          <a:bodyPr/>
          <a:lstStyle/>
          <a:p>
            <a:endParaRPr lang="en-US"/>
          </a:p>
        </p:txBody>
      </p:sp>
      <p:sp>
        <p:nvSpPr>
          <p:cNvPr id="35861" name="Line 22"/>
          <p:cNvSpPr>
            <a:spLocks noChangeShapeType="1"/>
          </p:cNvSpPr>
          <p:nvPr/>
        </p:nvSpPr>
        <p:spPr bwMode="auto">
          <a:xfrm>
            <a:off x="1230313" y="1676400"/>
            <a:ext cx="533400" cy="0"/>
          </a:xfrm>
          <a:prstGeom prst="line">
            <a:avLst/>
          </a:prstGeom>
          <a:noFill/>
          <a:ln w="9525">
            <a:solidFill>
              <a:srgbClr val="009900"/>
            </a:solidFill>
            <a:round/>
            <a:headEnd type="triangle" w="med" len="med"/>
            <a:tailEnd type="triangle" w="med" len="med"/>
          </a:ln>
        </p:spPr>
        <p:txBody>
          <a:bodyPr/>
          <a:lstStyle/>
          <a:p>
            <a:endParaRPr lang="en-US"/>
          </a:p>
        </p:txBody>
      </p:sp>
      <p:sp>
        <p:nvSpPr>
          <p:cNvPr id="35862" name="Text Box 23"/>
          <p:cNvSpPr txBox="1">
            <a:spLocks noChangeArrowheads="1"/>
          </p:cNvSpPr>
          <p:nvPr/>
        </p:nvSpPr>
        <p:spPr bwMode="auto">
          <a:xfrm>
            <a:off x="2743200" y="1143000"/>
            <a:ext cx="6172200" cy="1200329"/>
          </a:xfrm>
          <a:prstGeom prst="rect">
            <a:avLst/>
          </a:prstGeom>
          <a:noFill/>
          <a:ln w="9525">
            <a:noFill/>
            <a:miter lim="800000"/>
            <a:headEnd/>
            <a:tailEnd/>
          </a:ln>
        </p:spPr>
        <p:txBody>
          <a:bodyPr>
            <a:spAutoFit/>
          </a:bodyPr>
          <a:lstStyle/>
          <a:p>
            <a:pPr>
              <a:spcBef>
                <a:spcPct val="50000"/>
              </a:spcBef>
            </a:pPr>
            <a:r>
              <a:rPr lang="en-US" sz="1800" dirty="0" smtClean="0">
                <a:latin typeface="+mn-lt"/>
              </a:rPr>
              <a:t>If each particle is described by an ellipse with a particular amplitude, then an </a:t>
            </a:r>
            <a:r>
              <a:rPr lang="en-US" sz="1800" i="1" dirty="0" smtClean="0">
                <a:latin typeface="+mn-lt"/>
              </a:rPr>
              <a:t>ensemble</a:t>
            </a:r>
            <a:r>
              <a:rPr lang="en-US" sz="1800" dirty="0" smtClean="0">
                <a:latin typeface="+mn-lt"/>
              </a:rPr>
              <a:t> of particles will always remain within a bounding ellipse of a particular area: </a:t>
            </a:r>
            <a:endParaRPr lang="en-US" sz="1800" dirty="0">
              <a:latin typeface="+mn-lt"/>
            </a:endParaRPr>
          </a:p>
        </p:txBody>
      </p:sp>
      <p:sp>
        <p:nvSpPr>
          <p:cNvPr id="35863" name="Text Box 24"/>
          <p:cNvSpPr txBox="1">
            <a:spLocks noChangeArrowheads="1"/>
          </p:cNvSpPr>
          <p:nvPr/>
        </p:nvSpPr>
        <p:spPr bwMode="auto">
          <a:xfrm>
            <a:off x="1676400" y="2895600"/>
            <a:ext cx="1219200" cy="400110"/>
          </a:xfrm>
          <a:prstGeom prst="rect">
            <a:avLst/>
          </a:prstGeom>
          <a:noFill/>
          <a:ln w="9525">
            <a:noFill/>
            <a:miter lim="800000"/>
            <a:headEnd/>
            <a:tailEnd/>
          </a:ln>
        </p:spPr>
        <p:txBody>
          <a:bodyPr>
            <a:spAutoFit/>
          </a:bodyPr>
          <a:lstStyle/>
          <a:p>
            <a:pPr>
              <a:spcBef>
                <a:spcPct val="50000"/>
              </a:spcBef>
            </a:pPr>
            <a:r>
              <a:rPr lang="en-US" sz="2000" dirty="0"/>
              <a:t>Area = </a:t>
            </a:r>
            <a:r>
              <a:rPr lang="en-US" sz="2000" dirty="0" err="1" smtClean="0"/>
              <a:t>ε</a:t>
            </a:r>
            <a:endParaRPr lang="en-US" sz="2000" i="1" dirty="0">
              <a:latin typeface="Symbol" pitchFamily="18" charset="2"/>
            </a:endParaRPr>
          </a:p>
        </p:txBody>
      </p:sp>
      <p:sp>
        <p:nvSpPr>
          <p:cNvPr id="35864" name="Freeform 25"/>
          <p:cNvSpPr>
            <a:spLocks/>
          </p:cNvSpPr>
          <p:nvPr/>
        </p:nvSpPr>
        <p:spPr bwMode="auto">
          <a:xfrm>
            <a:off x="1371600" y="2286000"/>
            <a:ext cx="304800" cy="838200"/>
          </a:xfrm>
          <a:custGeom>
            <a:avLst/>
            <a:gdLst>
              <a:gd name="T0" fmla="*/ 2147483647 w 240"/>
              <a:gd name="T1" fmla="*/ 2147483647 h 456"/>
              <a:gd name="T2" fmla="*/ 2147483647 w 240"/>
              <a:gd name="T3" fmla="*/ 2147483647 h 456"/>
              <a:gd name="T4" fmla="*/ 0 w 240"/>
              <a:gd name="T5" fmla="*/ 0 h 456"/>
              <a:gd name="T6" fmla="*/ 0 60000 65536"/>
              <a:gd name="T7" fmla="*/ 0 60000 65536"/>
              <a:gd name="T8" fmla="*/ 0 60000 65536"/>
              <a:gd name="T9" fmla="*/ 0 w 240"/>
              <a:gd name="T10" fmla="*/ 0 h 456"/>
              <a:gd name="T11" fmla="*/ 240 w 240"/>
              <a:gd name="T12" fmla="*/ 456 h 456"/>
            </a:gdLst>
            <a:ahLst/>
            <a:cxnLst>
              <a:cxn ang="T6">
                <a:pos x="T0" y="T1"/>
              </a:cxn>
              <a:cxn ang="T7">
                <a:pos x="T2" y="T3"/>
              </a:cxn>
              <a:cxn ang="T8">
                <a:pos x="T4" y="T5"/>
              </a:cxn>
            </a:cxnLst>
            <a:rect l="T9" t="T10" r="T11" b="T12"/>
            <a:pathLst>
              <a:path w="240" h="456">
                <a:moveTo>
                  <a:pt x="240" y="432"/>
                </a:moveTo>
                <a:cubicBezTo>
                  <a:pt x="164" y="444"/>
                  <a:pt x="88" y="456"/>
                  <a:pt x="48" y="384"/>
                </a:cubicBezTo>
                <a:cubicBezTo>
                  <a:pt x="8" y="312"/>
                  <a:pt x="4" y="156"/>
                  <a:pt x="0" y="0"/>
                </a:cubicBezTo>
              </a:path>
            </a:pathLst>
          </a:custGeom>
          <a:noFill/>
          <a:ln w="9525" cap="flat" cmpd="sng">
            <a:solidFill>
              <a:srgbClr val="009900"/>
            </a:solidFill>
            <a:prstDash val="solid"/>
            <a:round/>
            <a:headEnd/>
            <a:tailEnd type="triangle" w="med" len="med"/>
          </a:ln>
        </p:spPr>
        <p:txBody>
          <a:bodyPr/>
          <a:lstStyle/>
          <a:p>
            <a:endParaRPr lang="en-US"/>
          </a:p>
        </p:txBody>
      </p:sp>
      <p:sp>
        <p:nvSpPr>
          <p:cNvPr id="35869" name="Text Box 30"/>
          <p:cNvSpPr txBox="1">
            <a:spLocks noChangeArrowheads="1"/>
          </p:cNvSpPr>
          <p:nvPr/>
        </p:nvSpPr>
        <p:spPr bwMode="auto">
          <a:xfrm>
            <a:off x="618823" y="3494701"/>
            <a:ext cx="8077200" cy="1892826"/>
          </a:xfrm>
          <a:prstGeom prst="rect">
            <a:avLst/>
          </a:prstGeom>
          <a:noFill/>
          <a:ln w="9525">
            <a:noFill/>
            <a:miter lim="800000"/>
            <a:headEnd/>
            <a:tailEnd/>
          </a:ln>
        </p:spPr>
        <p:txBody>
          <a:bodyPr>
            <a:spAutoFit/>
          </a:bodyPr>
          <a:lstStyle/>
          <a:p>
            <a:pPr>
              <a:spcBef>
                <a:spcPct val="50000"/>
              </a:spcBef>
            </a:pPr>
            <a:r>
              <a:rPr lang="en-US" sz="1800" dirty="0" smtClean="0">
                <a:latin typeface="+mn-lt"/>
              </a:rPr>
              <a:t>Either leave the </a:t>
            </a:r>
            <a:r>
              <a:rPr lang="en-US" sz="1800" dirty="0" smtClean="0"/>
              <a:t>π</a:t>
            </a:r>
            <a:r>
              <a:rPr lang="en-US" sz="1800" dirty="0" smtClean="0">
                <a:latin typeface="+mn-lt"/>
              </a:rPr>
              <a:t> out, or include it explicitly as a “unit”. Thus</a:t>
            </a:r>
          </a:p>
          <a:p>
            <a:pPr lvl="1">
              <a:spcBef>
                <a:spcPct val="50000"/>
              </a:spcBef>
              <a:buFont typeface="Arial" pitchFamily="34" charset="0"/>
              <a:buChar char="•"/>
            </a:pPr>
            <a:r>
              <a:rPr lang="en-US" sz="1800" dirty="0" smtClean="0">
                <a:latin typeface="+mn-lt"/>
              </a:rPr>
              <a:t> microns (CERN) and</a:t>
            </a:r>
          </a:p>
          <a:p>
            <a:pPr lvl="1">
              <a:spcBef>
                <a:spcPct val="50000"/>
              </a:spcBef>
              <a:buFont typeface="Arial" pitchFamily="34" charset="0"/>
              <a:buChar char="•"/>
            </a:pPr>
            <a:r>
              <a:rPr lang="en-US" sz="1800" dirty="0" smtClean="0">
                <a:latin typeface="+mn-lt"/>
              </a:rPr>
              <a:t> π-mm-</a:t>
            </a:r>
            <a:r>
              <a:rPr lang="en-US" sz="1800" dirty="0" err="1" smtClean="0">
                <a:latin typeface="+mn-lt"/>
              </a:rPr>
              <a:t>mr</a:t>
            </a:r>
            <a:r>
              <a:rPr lang="en-US" sz="1800" dirty="0" smtClean="0">
                <a:latin typeface="+mn-lt"/>
              </a:rPr>
              <a:t> (FNAL)</a:t>
            </a:r>
          </a:p>
          <a:p>
            <a:pPr>
              <a:spcBef>
                <a:spcPct val="50000"/>
              </a:spcBef>
            </a:pPr>
            <a:r>
              <a:rPr lang="en-US" sz="1800" dirty="0" smtClean="0">
                <a:latin typeface="+mn-lt"/>
              </a:rPr>
              <a:t>Are actually the same units (just remember you’ll </a:t>
            </a:r>
            <a:r>
              <a:rPr lang="en-US" sz="1800" i="1" dirty="0" smtClean="0">
                <a:latin typeface="+mn-lt"/>
              </a:rPr>
              <a:t>never have to </a:t>
            </a:r>
            <a:r>
              <a:rPr lang="en-US" sz="1800" i="1" dirty="0" err="1" smtClean="0">
                <a:latin typeface="+mn-lt"/>
              </a:rPr>
              <a:t>explicity</a:t>
            </a:r>
            <a:r>
              <a:rPr lang="en-US" sz="1800" i="1" dirty="0" smtClean="0">
                <a:latin typeface="+mn-lt"/>
              </a:rPr>
              <a:t> use π in the calculation</a:t>
            </a:r>
            <a:r>
              <a:rPr lang="en-US" sz="1800" dirty="0" smtClean="0">
                <a:latin typeface="+mn-lt"/>
              </a:rPr>
              <a:t>)</a:t>
            </a:r>
          </a:p>
        </p:txBody>
      </p:sp>
      <p:sp>
        <p:nvSpPr>
          <p:cNvPr id="44" name="Oval 7"/>
          <p:cNvSpPr>
            <a:spLocks noChangeAspect="1" noChangeArrowheads="1"/>
          </p:cNvSpPr>
          <p:nvPr/>
        </p:nvSpPr>
        <p:spPr bwMode="auto">
          <a:xfrm rot="2700000">
            <a:off x="1072451" y="1657269"/>
            <a:ext cx="365454" cy="1441609"/>
          </a:xfrm>
          <a:prstGeom prst="ellipse">
            <a:avLst/>
          </a:prstGeom>
          <a:noFill/>
          <a:ln w="12700">
            <a:solidFill>
              <a:schemeClr val="tx1"/>
            </a:solidFill>
            <a:round/>
            <a:headEnd/>
            <a:tailEnd/>
          </a:ln>
        </p:spPr>
        <p:txBody>
          <a:bodyPr wrap="none" anchor="ctr"/>
          <a:lstStyle/>
          <a:p>
            <a:endParaRPr lang="en-US"/>
          </a:p>
        </p:txBody>
      </p:sp>
      <p:sp>
        <p:nvSpPr>
          <p:cNvPr id="45" name="Oval 7"/>
          <p:cNvSpPr>
            <a:spLocks noChangeAspect="1" noChangeArrowheads="1"/>
          </p:cNvSpPr>
          <p:nvPr/>
        </p:nvSpPr>
        <p:spPr bwMode="auto">
          <a:xfrm rot="2700000">
            <a:off x="1100410" y="1817669"/>
            <a:ext cx="265206" cy="1153287"/>
          </a:xfrm>
          <a:prstGeom prst="ellipse">
            <a:avLst/>
          </a:prstGeom>
          <a:noFill/>
          <a:ln w="12700">
            <a:solidFill>
              <a:schemeClr val="tx1"/>
            </a:solidFill>
            <a:round/>
            <a:headEnd/>
            <a:tailEnd/>
          </a:ln>
        </p:spPr>
        <p:txBody>
          <a:bodyPr wrap="none" anchor="ctr"/>
          <a:lstStyle/>
          <a:p>
            <a:endParaRPr lang="en-US"/>
          </a:p>
        </p:txBody>
      </p:sp>
      <p:sp>
        <p:nvSpPr>
          <p:cNvPr id="46" name="Oval 7"/>
          <p:cNvSpPr>
            <a:spLocks noChangeAspect="1" noChangeArrowheads="1"/>
          </p:cNvSpPr>
          <p:nvPr/>
        </p:nvSpPr>
        <p:spPr bwMode="auto">
          <a:xfrm rot="2700000">
            <a:off x="1152979" y="1959432"/>
            <a:ext cx="136127" cy="922630"/>
          </a:xfrm>
          <a:prstGeom prst="ellipse">
            <a:avLst/>
          </a:prstGeom>
          <a:noFill/>
          <a:ln w="12700">
            <a:solidFill>
              <a:schemeClr val="tx1"/>
            </a:solidFill>
            <a:round/>
            <a:headEnd/>
            <a:tailEnd/>
          </a:ln>
        </p:spPr>
        <p:txBody>
          <a:bodyPr wrap="none" anchor="ctr"/>
          <a:lstStyle/>
          <a:p>
            <a:endParaRPr lang="en-US"/>
          </a:p>
        </p:txBody>
      </p:sp>
      <p:sp>
        <p:nvSpPr>
          <p:cNvPr id="47" name="Date Placeholder 46"/>
          <p:cNvSpPr>
            <a:spLocks noGrp="1"/>
          </p:cNvSpPr>
          <p:nvPr>
            <p:ph type="dt" sz="half" idx="10"/>
          </p:nvPr>
        </p:nvSpPr>
        <p:spPr/>
        <p:txBody>
          <a:bodyPr/>
          <a:lstStyle/>
          <a:p>
            <a:pPr>
              <a:defRPr/>
            </a:pPr>
            <a:r>
              <a:rPr lang="en-US" smtClean="0"/>
              <a:t>March 18 &amp; 20, 2014</a:t>
            </a:r>
            <a:endParaRPr lang="en-US" dirty="0"/>
          </a:p>
        </p:txBody>
      </p:sp>
      <p:sp>
        <p:nvSpPr>
          <p:cNvPr id="48" name="Slide Number Placeholder 47"/>
          <p:cNvSpPr>
            <a:spLocks noGrp="1"/>
          </p:cNvSpPr>
          <p:nvPr>
            <p:ph type="sldNum" sz="quarter" idx="12"/>
          </p:nvPr>
        </p:nvSpPr>
        <p:spPr/>
        <p:txBody>
          <a:bodyPr/>
          <a:lstStyle/>
          <a:p>
            <a:pPr>
              <a:defRPr/>
            </a:pPr>
            <a:fld id="{98CB3B5A-5052-4940-8887-DC0AFF3E24EA}" type="slidenum">
              <a:rPr lang="en-US" smtClean="0"/>
              <a:pPr>
                <a:defRPr/>
              </a:pPr>
              <a:t>41</a:t>
            </a:fld>
            <a:endParaRPr lang="en-US"/>
          </a:p>
        </p:txBody>
      </p:sp>
      <p:sp>
        <p:nvSpPr>
          <p:cNvPr id="49" name="Footer Placeholder 48"/>
          <p:cNvSpPr>
            <a:spLocks noGrp="1"/>
          </p:cNvSpPr>
          <p:nvPr>
            <p:ph type="ftr" sz="quarter" idx="11"/>
          </p:nvPr>
        </p:nvSpPr>
        <p:spPr/>
        <p:txBody>
          <a:bodyPr/>
          <a:lstStyle/>
          <a:p>
            <a:pPr>
              <a:defRPr/>
            </a:pPr>
            <a:r>
              <a:rPr lang="fr-FR" smtClean="0"/>
              <a:t>E. Prebys, NIU Phy 790 Guest Lecture</a:t>
            </a:r>
            <a:endParaRPr lang="en-US"/>
          </a:p>
        </p:txBody>
      </p:sp>
      <p:graphicFrame>
        <p:nvGraphicFramePr>
          <p:cNvPr id="387075" name="Object 3"/>
          <p:cNvGraphicFramePr>
            <a:graphicFrameLocks noChangeAspect="1"/>
          </p:cNvGraphicFramePr>
          <p:nvPr>
            <p:extLst>
              <p:ext uri="{D42A27DB-BD31-4B8C-83A1-F6EECF244321}">
                <p14:modId xmlns:p14="http://schemas.microsoft.com/office/powerpoint/2010/main" val="2469821746"/>
              </p:ext>
            </p:extLst>
          </p:nvPr>
        </p:nvGraphicFramePr>
        <p:xfrm>
          <a:off x="3298825" y="2184400"/>
          <a:ext cx="4657725" cy="1085850"/>
        </p:xfrm>
        <a:graphic>
          <a:graphicData uri="http://schemas.openxmlformats.org/presentationml/2006/ole">
            <mc:AlternateContent xmlns:mc="http://schemas.openxmlformats.org/markup-compatibility/2006">
              <mc:Choice xmlns:v="urn:schemas-microsoft-com:vml" Requires="v">
                <p:oleObj spid="_x0000_s467060" name="Equation" r:id="rId7" imgW="1672920" imgH="383760" progId="">
                  <p:embed/>
                </p:oleObj>
              </mc:Choice>
              <mc:Fallback>
                <p:oleObj name="Equation" r:id="rId7" imgW="1672920" imgH="383760" progId="">
                  <p:embed/>
                  <p:pic>
                    <p:nvPicPr>
                      <p:cNvPr id="0" name="Picture 1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8825" y="2184400"/>
                        <a:ext cx="4657725" cy="1085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p:cNvSpPr txBox="1"/>
          <p:nvPr/>
        </p:nvSpPr>
        <p:spPr>
          <a:xfrm>
            <a:off x="3658857" y="4149695"/>
            <a:ext cx="3671431" cy="369332"/>
          </a:xfrm>
          <a:prstGeom prst="rect">
            <a:avLst/>
          </a:prstGeom>
          <a:noFill/>
        </p:spPr>
        <p:txBody>
          <a:bodyPr wrap="square" rtlCol="0">
            <a:spAutoFit/>
          </a:bodyPr>
          <a:lstStyle/>
          <a:p>
            <a:r>
              <a:rPr lang="en-US" sz="1800" dirty="0" smtClean="0">
                <a:solidFill>
                  <a:srgbClr val="C00000"/>
                </a:solidFill>
                <a:latin typeface="+mn-lt"/>
              </a:rPr>
              <a:t>These are really the same</a:t>
            </a:r>
          </a:p>
        </p:txBody>
      </p:sp>
      <p:cxnSp>
        <p:nvCxnSpPr>
          <p:cNvPr id="4" name="Straight Arrow Connector 3"/>
          <p:cNvCxnSpPr/>
          <p:nvPr/>
        </p:nvCxnSpPr>
        <p:spPr>
          <a:xfrm flipH="1" flipV="1">
            <a:off x="3382243" y="4111971"/>
            <a:ext cx="226321" cy="11317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3270603" y="4451491"/>
            <a:ext cx="388254" cy="39228"/>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012932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of Emittance</a:t>
            </a:r>
            <a:endParaRPr lang="en-US" dirty="0"/>
          </a:p>
        </p:txBody>
      </p:sp>
      <p:sp>
        <p:nvSpPr>
          <p:cNvPr id="3" name="Content Placeholder 2"/>
          <p:cNvSpPr>
            <a:spLocks noGrp="1"/>
          </p:cNvSpPr>
          <p:nvPr>
            <p:ph idx="1"/>
          </p:nvPr>
        </p:nvSpPr>
        <p:spPr>
          <a:xfrm>
            <a:off x="503776" y="690226"/>
            <a:ext cx="8251825" cy="524426"/>
          </a:xfrm>
        </p:spPr>
        <p:txBody>
          <a:bodyPr/>
          <a:lstStyle/>
          <a:p>
            <a:r>
              <a:rPr lang="en-US" dirty="0" smtClean="0"/>
              <a:t>Because distributions normally have long tails, we have to adopt a convention for defining the emittance.  The two most common are</a:t>
            </a:r>
          </a:p>
          <a:p>
            <a:pPr lvl="1"/>
            <a:r>
              <a:rPr lang="en-US" dirty="0" smtClean="0"/>
              <a:t>Gaussian (electron machines, CERN):</a:t>
            </a:r>
          </a:p>
          <a:p>
            <a:pPr lvl="1"/>
            <a:endParaRPr lang="en-US" sz="1800" dirty="0" smtClean="0"/>
          </a:p>
          <a:p>
            <a:pPr lvl="1"/>
            <a:endParaRPr lang="en-US" sz="1800" dirty="0" smtClean="0"/>
          </a:p>
          <a:p>
            <a:pPr lvl="1"/>
            <a:endParaRPr lang="en-US" sz="1400" dirty="0" smtClean="0"/>
          </a:p>
          <a:p>
            <a:pPr lvl="1"/>
            <a:endParaRPr lang="en-US" sz="1800" dirty="0" smtClean="0"/>
          </a:p>
          <a:p>
            <a:pPr lvl="1"/>
            <a:r>
              <a:rPr lang="en-US" dirty="0" smtClean="0"/>
              <a:t>95% Emittance (FNAL):</a:t>
            </a:r>
          </a:p>
          <a:p>
            <a:pPr lvl="1"/>
            <a:endParaRPr lang="en-US" dirty="0"/>
          </a:p>
          <a:p>
            <a:pPr lvl="1"/>
            <a:endParaRPr lang="en-US" dirty="0" smtClean="0"/>
          </a:p>
          <a:p>
            <a:pPr lvl="1"/>
            <a:endParaRPr lang="en-US" sz="1600" dirty="0"/>
          </a:p>
          <a:p>
            <a:pPr lvl="1"/>
            <a:endParaRPr lang="en-US" dirty="0" smtClean="0"/>
          </a:p>
          <a:p>
            <a:pPr lvl="1"/>
            <a:endParaRPr lang="en-US" dirty="0"/>
          </a:p>
          <a:p>
            <a:r>
              <a:rPr lang="en-US" dirty="0" smtClean="0"/>
              <a:t>In general, emittance can be different in the two planes, but we won’t worry about that.</a:t>
            </a:r>
          </a:p>
          <a:p>
            <a:pPr lvl="1"/>
            <a:endParaRPr lang="en-US" dirty="0" smtClean="0"/>
          </a:p>
          <a:p>
            <a:pPr lvl="1"/>
            <a:endParaRPr lang="en-US" dirty="0" smtClean="0"/>
          </a:p>
          <a:p>
            <a:pPr lvl="1"/>
            <a:endParaRPr lang="en-US" dirty="0" smtClean="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42</a:t>
            </a:fld>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514595921"/>
              </p:ext>
            </p:extLst>
          </p:nvPr>
        </p:nvGraphicFramePr>
        <p:xfrm>
          <a:off x="2038672" y="2174124"/>
          <a:ext cx="4081462" cy="1368425"/>
        </p:xfrm>
        <a:graphic>
          <a:graphicData uri="http://schemas.openxmlformats.org/presentationml/2006/ole">
            <mc:AlternateContent xmlns:mc="http://schemas.openxmlformats.org/markup-compatibility/2006">
              <mc:Choice xmlns:v="urn:schemas-microsoft-com:vml" Requires="v">
                <p:oleObj spid="_x0000_s468193" name="Equation" r:id="rId3" imgW="2148480" imgH="712800" progId="">
                  <p:embed/>
                </p:oleObj>
              </mc:Choice>
              <mc:Fallback>
                <p:oleObj name="Equation" r:id="rId3" imgW="2148480" imgH="712800" progId="">
                  <p:embed/>
                  <p:pic>
                    <p:nvPicPr>
                      <p:cNvPr id="0" name="Picture 2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8672" y="2174124"/>
                        <a:ext cx="4081462" cy="1368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8100" name="Object 4"/>
          <p:cNvGraphicFramePr>
            <a:graphicFrameLocks noChangeAspect="1"/>
          </p:cNvGraphicFramePr>
          <p:nvPr>
            <p:extLst>
              <p:ext uri="{D42A27DB-BD31-4B8C-83A1-F6EECF244321}">
                <p14:modId xmlns:p14="http://schemas.microsoft.com/office/powerpoint/2010/main" val="751802156"/>
              </p:ext>
            </p:extLst>
          </p:nvPr>
        </p:nvGraphicFramePr>
        <p:xfrm>
          <a:off x="2265322" y="3960879"/>
          <a:ext cx="4573588" cy="1768475"/>
        </p:xfrm>
        <a:graphic>
          <a:graphicData uri="http://schemas.openxmlformats.org/presentationml/2006/ole">
            <mc:AlternateContent xmlns:mc="http://schemas.openxmlformats.org/markup-compatibility/2006">
              <mc:Choice xmlns:v="urn:schemas-microsoft-com:vml" Requires="v">
                <p:oleObj spid="_x0000_s468194" name="Equation" r:id="rId5" imgW="2322000" imgH="886680" progId="">
                  <p:embed/>
                </p:oleObj>
              </mc:Choice>
              <mc:Fallback>
                <p:oleObj name="Equation" r:id="rId5" imgW="2322000" imgH="886680" progId="">
                  <p:embed/>
                  <p:pic>
                    <p:nvPicPr>
                      <p:cNvPr id="0" name="Picture 2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5322" y="3960879"/>
                        <a:ext cx="4573588" cy="176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7538252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785" y="133524"/>
            <a:ext cx="8262937" cy="441325"/>
          </a:xfrm>
        </p:spPr>
        <p:txBody>
          <a:bodyPr/>
          <a:lstStyle/>
          <a:p>
            <a:r>
              <a:rPr lang="en-US" dirty="0" smtClean="0"/>
              <a:t>Emittance and Beam Distributions</a:t>
            </a:r>
            <a:endParaRPr lang="en-US" dirty="0"/>
          </a:p>
        </p:txBody>
      </p:sp>
      <p:sp>
        <p:nvSpPr>
          <p:cNvPr id="3" name="Content Placeholder 2"/>
          <p:cNvSpPr>
            <a:spLocks noGrp="1"/>
          </p:cNvSpPr>
          <p:nvPr>
            <p:ph idx="1"/>
          </p:nvPr>
        </p:nvSpPr>
        <p:spPr>
          <a:xfrm>
            <a:off x="453429" y="546686"/>
            <a:ext cx="8355012" cy="806505"/>
          </a:xfrm>
        </p:spPr>
        <p:txBody>
          <a:bodyPr/>
          <a:lstStyle/>
          <a:p>
            <a:r>
              <a:rPr lang="en-US" sz="1800" dirty="0" smtClean="0"/>
              <a:t>As we go through a lattice, the bounding emittance remains constant</a:t>
            </a:r>
            <a:endParaRPr lang="en-US" sz="1800" dirty="0"/>
          </a:p>
        </p:txBody>
      </p:sp>
      <p:grpSp>
        <p:nvGrpSpPr>
          <p:cNvPr id="4" name="Group 50"/>
          <p:cNvGrpSpPr>
            <a:grpSpLocks/>
          </p:cNvGrpSpPr>
          <p:nvPr/>
        </p:nvGrpSpPr>
        <p:grpSpPr bwMode="auto">
          <a:xfrm>
            <a:off x="1269171" y="1398893"/>
            <a:ext cx="304800" cy="1143000"/>
            <a:chOff x="3077" y="2111"/>
            <a:chExt cx="176" cy="481"/>
          </a:xfrm>
        </p:grpSpPr>
        <p:sp>
          <p:nvSpPr>
            <p:cNvPr id="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5" name="Group 53"/>
          <p:cNvGrpSpPr>
            <a:grpSpLocks/>
          </p:cNvGrpSpPr>
          <p:nvPr/>
        </p:nvGrpSpPr>
        <p:grpSpPr bwMode="auto">
          <a:xfrm>
            <a:off x="4725621" y="1437298"/>
            <a:ext cx="381000" cy="1066800"/>
            <a:chOff x="4267" y="2160"/>
            <a:chExt cx="240" cy="481"/>
          </a:xfrm>
        </p:grpSpPr>
        <p:sp>
          <p:nvSpPr>
            <p:cNvPr id="11"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2"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13"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14"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cxnSp>
        <p:nvCxnSpPr>
          <p:cNvPr id="15" name="Straight Arrow Connector 14"/>
          <p:cNvCxnSpPr>
            <a:endCxn id="12" idx="1"/>
          </p:cNvCxnSpPr>
          <p:nvPr/>
        </p:nvCxnSpPr>
        <p:spPr>
          <a:xfrm>
            <a:off x="1461196" y="1974968"/>
            <a:ext cx="3507313" cy="4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1"/>
          </p:cNvCxnSpPr>
          <p:nvPr/>
        </p:nvCxnSpPr>
        <p:spPr>
          <a:xfrm flipV="1">
            <a:off x="4968509" y="2019084"/>
            <a:ext cx="3564040" cy="37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 name="Group 50"/>
          <p:cNvGrpSpPr>
            <a:grpSpLocks/>
          </p:cNvGrpSpPr>
          <p:nvPr/>
        </p:nvGrpSpPr>
        <p:grpSpPr bwMode="auto">
          <a:xfrm>
            <a:off x="8412501" y="1475703"/>
            <a:ext cx="304800" cy="1143000"/>
            <a:chOff x="3077" y="2111"/>
            <a:chExt cx="176" cy="481"/>
          </a:xfrm>
        </p:grpSpPr>
        <p:sp>
          <p:nvSpPr>
            <p:cNvPr id="1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cxnSp>
        <p:nvCxnSpPr>
          <p:cNvPr id="33" name="Straight Arrow Connector 32"/>
          <p:cNvCxnSpPr/>
          <p:nvPr/>
        </p:nvCxnSpPr>
        <p:spPr>
          <a:xfrm>
            <a:off x="1000336" y="3549573"/>
            <a:ext cx="741216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flipH="1" flipV="1">
            <a:off x="481869" y="3069511"/>
            <a:ext cx="96012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6" name="Object 35"/>
          <p:cNvGraphicFramePr>
            <a:graphicFrameLocks noChangeAspect="1"/>
          </p:cNvGraphicFramePr>
          <p:nvPr/>
        </p:nvGraphicFramePr>
        <p:xfrm>
          <a:off x="769906" y="2704663"/>
          <a:ext cx="152400" cy="203200"/>
        </p:xfrm>
        <a:graphic>
          <a:graphicData uri="http://schemas.openxmlformats.org/presentationml/2006/ole">
            <mc:AlternateContent xmlns:mc="http://schemas.openxmlformats.org/markup-compatibility/2006">
              <mc:Choice xmlns:v="urn:schemas-microsoft-com:vml" Requires="v">
                <p:oleObj spid="_x0000_s644526" name="Equation" r:id="rId3" imgW="152033" imgH="203261" progId="Equation.3">
                  <p:embed/>
                </p:oleObj>
              </mc:Choice>
              <mc:Fallback>
                <p:oleObj name="Equation" r:id="rId3" imgW="152033" imgH="203261" progId="Equation.3">
                  <p:embed/>
                  <p:pic>
                    <p:nvPicPr>
                      <p:cNvPr id="0" name="Picture 3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906" y="2704663"/>
                        <a:ext cx="1524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997" name="Object 5"/>
          <p:cNvGraphicFramePr>
            <a:graphicFrameLocks noChangeAspect="1"/>
          </p:cNvGraphicFramePr>
          <p:nvPr/>
        </p:nvGraphicFramePr>
        <p:xfrm>
          <a:off x="8201026" y="3620221"/>
          <a:ext cx="114300" cy="139700"/>
        </p:xfrm>
        <a:graphic>
          <a:graphicData uri="http://schemas.openxmlformats.org/presentationml/2006/ole">
            <mc:AlternateContent xmlns:mc="http://schemas.openxmlformats.org/markup-compatibility/2006">
              <mc:Choice xmlns:v="urn:schemas-microsoft-com:vml" Requires="v">
                <p:oleObj spid="_x0000_s644527" name="Equation" r:id="rId5" imgW="114231" imgH="139616" progId="Equation.3">
                  <p:embed/>
                </p:oleObj>
              </mc:Choice>
              <mc:Fallback>
                <p:oleObj name="Equation" r:id="rId5" imgW="114231" imgH="139616" progId="Equation.3">
                  <p:embed/>
                  <p:pic>
                    <p:nvPicPr>
                      <p:cNvPr id="0" name="Picture 3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1026" y="3620221"/>
                        <a:ext cx="1143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0" name="Straight Connector 39"/>
          <p:cNvCxnSpPr/>
          <p:nvPr/>
        </p:nvCxnSpPr>
        <p:spPr>
          <a:xfrm>
            <a:off x="1422791" y="2819878"/>
            <a:ext cx="3494855" cy="460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V="1">
            <a:off x="4917646" y="2781472"/>
            <a:ext cx="3686880" cy="499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1019538" y="4413685"/>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0800000" flipV="1">
            <a:off x="961931" y="4394483"/>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12998" name="Object 6"/>
          <p:cNvGraphicFramePr>
            <a:graphicFrameLocks noChangeAspect="1"/>
          </p:cNvGraphicFramePr>
          <p:nvPr/>
        </p:nvGraphicFramePr>
        <p:xfrm>
          <a:off x="1973264" y="4425756"/>
          <a:ext cx="127000" cy="139700"/>
        </p:xfrm>
        <a:graphic>
          <a:graphicData uri="http://schemas.openxmlformats.org/presentationml/2006/ole">
            <mc:AlternateContent xmlns:mc="http://schemas.openxmlformats.org/markup-compatibility/2006">
              <mc:Choice xmlns:v="urn:schemas-microsoft-com:vml" Requires="v">
                <p:oleObj spid="_x0000_s644528" name="Equation" r:id="rId7" imgW="126847" imgH="139531" progId="Equation.3">
                  <p:embed/>
                </p:oleObj>
              </mc:Choice>
              <mc:Fallback>
                <p:oleObj name="Equation" r:id="rId7" imgW="126847" imgH="139531" progId="Equation.3">
                  <p:embed/>
                  <p:pic>
                    <p:nvPicPr>
                      <p:cNvPr id="0" name="Picture 3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3264" y="4425756"/>
                        <a:ext cx="127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2999" name="Object 7"/>
          <p:cNvGraphicFramePr>
            <a:graphicFrameLocks noChangeAspect="1"/>
          </p:cNvGraphicFramePr>
          <p:nvPr/>
        </p:nvGraphicFramePr>
        <p:xfrm>
          <a:off x="1499601" y="3818408"/>
          <a:ext cx="165100" cy="177800"/>
        </p:xfrm>
        <a:graphic>
          <a:graphicData uri="http://schemas.openxmlformats.org/presentationml/2006/ole">
            <mc:AlternateContent xmlns:mc="http://schemas.openxmlformats.org/markup-compatibility/2006">
              <mc:Choice xmlns:v="urn:schemas-microsoft-com:vml" Requires="v">
                <p:oleObj spid="_x0000_s644529" name="Equation" r:id="rId9" imgW="164603" imgH="177815" progId="Equation.3">
                  <p:embed/>
                </p:oleObj>
              </mc:Choice>
              <mc:Fallback>
                <p:oleObj name="Equation" r:id="rId9" imgW="164603" imgH="177815" progId="Equation.3">
                  <p:embed/>
                  <p:pic>
                    <p:nvPicPr>
                      <p:cNvPr id="0" name="Picture 39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99601" y="3818408"/>
                        <a:ext cx="165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Oval 56"/>
          <p:cNvSpPr/>
          <p:nvPr/>
        </p:nvSpPr>
        <p:spPr>
          <a:xfrm>
            <a:off x="1230766" y="4317673"/>
            <a:ext cx="576075" cy="15362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8" name="Straight Connector 57"/>
          <p:cNvCxnSpPr/>
          <p:nvPr/>
        </p:nvCxnSpPr>
        <p:spPr>
          <a:xfrm rot="16200000" flipH="1">
            <a:off x="2747763" y="4375280"/>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0800000" flipV="1">
            <a:off x="2690156" y="4356078"/>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0" name="Object 6"/>
          <p:cNvGraphicFramePr>
            <a:graphicFrameLocks noChangeAspect="1"/>
          </p:cNvGraphicFramePr>
          <p:nvPr/>
        </p:nvGraphicFramePr>
        <p:xfrm>
          <a:off x="3701489" y="4387351"/>
          <a:ext cx="127000" cy="139700"/>
        </p:xfrm>
        <a:graphic>
          <a:graphicData uri="http://schemas.openxmlformats.org/presentationml/2006/ole">
            <mc:AlternateContent xmlns:mc="http://schemas.openxmlformats.org/markup-compatibility/2006">
              <mc:Choice xmlns:v="urn:schemas-microsoft-com:vml" Requires="v">
                <p:oleObj spid="_x0000_s644530" name="Equation" r:id="rId11" imgW="126847" imgH="139531" progId="Equation.3">
                  <p:embed/>
                </p:oleObj>
              </mc:Choice>
              <mc:Fallback>
                <p:oleObj name="Equation" r:id="rId11" imgW="126847" imgH="139531" progId="Equation.3">
                  <p:embed/>
                  <p:pic>
                    <p:nvPicPr>
                      <p:cNvPr id="0" name="Picture 39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1489" y="4387351"/>
                        <a:ext cx="127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Object 7"/>
          <p:cNvGraphicFramePr>
            <a:graphicFrameLocks noChangeAspect="1"/>
          </p:cNvGraphicFramePr>
          <p:nvPr/>
        </p:nvGraphicFramePr>
        <p:xfrm>
          <a:off x="3227826" y="3780003"/>
          <a:ext cx="165100" cy="177800"/>
        </p:xfrm>
        <a:graphic>
          <a:graphicData uri="http://schemas.openxmlformats.org/presentationml/2006/ole">
            <mc:AlternateContent xmlns:mc="http://schemas.openxmlformats.org/markup-compatibility/2006">
              <mc:Choice xmlns:v="urn:schemas-microsoft-com:vml" Requires="v">
                <p:oleObj spid="_x0000_s644531" name="Equation" r:id="rId13" imgW="164603" imgH="177815" progId="Equation.3">
                  <p:embed/>
                </p:oleObj>
              </mc:Choice>
              <mc:Fallback>
                <p:oleObj name="Equation" r:id="rId13" imgW="164603" imgH="177815" progId="Equation.3">
                  <p:embed/>
                  <p:pic>
                    <p:nvPicPr>
                      <p:cNvPr id="0" name="Picture 39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7826" y="3780003"/>
                        <a:ext cx="165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Oval 61"/>
          <p:cNvSpPr/>
          <p:nvPr/>
        </p:nvSpPr>
        <p:spPr>
          <a:xfrm rot="1853510">
            <a:off x="2958991" y="4279268"/>
            <a:ext cx="576075" cy="15362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3" name="Straight Connector 62"/>
          <p:cNvCxnSpPr/>
          <p:nvPr/>
        </p:nvCxnSpPr>
        <p:spPr>
          <a:xfrm flipH="1">
            <a:off x="4495191" y="4356078"/>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4437584" y="4336876"/>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5" name="Object 6"/>
          <p:cNvGraphicFramePr>
            <a:graphicFrameLocks noChangeAspect="1"/>
          </p:cNvGraphicFramePr>
          <p:nvPr/>
        </p:nvGraphicFramePr>
        <p:xfrm>
          <a:off x="5448917" y="4368149"/>
          <a:ext cx="127000" cy="139700"/>
        </p:xfrm>
        <a:graphic>
          <a:graphicData uri="http://schemas.openxmlformats.org/presentationml/2006/ole">
            <mc:AlternateContent xmlns:mc="http://schemas.openxmlformats.org/markup-compatibility/2006">
              <mc:Choice xmlns:v="urn:schemas-microsoft-com:vml" Requires="v">
                <p:oleObj spid="_x0000_s644532" name="Equation" r:id="rId15" imgW="126847" imgH="139531" progId="Equation.3">
                  <p:embed/>
                </p:oleObj>
              </mc:Choice>
              <mc:Fallback>
                <p:oleObj name="Equation" r:id="rId15" imgW="126847" imgH="139531" progId="Equation.3">
                  <p:embed/>
                  <p:pic>
                    <p:nvPicPr>
                      <p:cNvPr id="0" name="Picture 39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48917" y="4368149"/>
                        <a:ext cx="127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 name="Object 7"/>
          <p:cNvGraphicFramePr>
            <a:graphicFrameLocks noChangeAspect="1"/>
          </p:cNvGraphicFramePr>
          <p:nvPr/>
        </p:nvGraphicFramePr>
        <p:xfrm>
          <a:off x="4975254" y="3760801"/>
          <a:ext cx="165100" cy="177800"/>
        </p:xfrm>
        <a:graphic>
          <a:graphicData uri="http://schemas.openxmlformats.org/presentationml/2006/ole">
            <mc:AlternateContent xmlns:mc="http://schemas.openxmlformats.org/markup-compatibility/2006">
              <mc:Choice xmlns:v="urn:schemas-microsoft-com:vml" Requires="v">
                <p:oleObj spid="_x0000_s644533" name="Equation" r:id="rId16" imgW="164603" imgH="177815" progId="Equation.3">
                  <p:embed/>
                </p:oleObj>
              </mc:Choice>
              <mc:Fallback>
                <p:oleObj name="Equation" r:id="rId16" imgW="164603" imgH="177815" progId="Equation.3">
                  <p:embed/>
                  <p:pic>
                    <p:nvPicPr>
                      <p:cNvPr id="0" name="Picture 40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75254" y="3760801"/>
                        <a:ext cx="165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 name="Oval 66"/>
          <p:cNvSpPr/>
          <p:nvPr/>
        </p:nvSpPr>
        <p:spPr>
          <a:xfrm rot="5400000">
            <a:off x="4706419" y="4260066"/>
            <a:ext cx="576075" cy="15362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0" name="Straight Connector 69"/>
          <p:cNvCxnSpPr/>
          <p:nvPr/>
        </p:nvCxnSpPr>
        <p:spPr>
          <a:xfrm rot="16200000" flipH="1">
            <a:off x="6396238" y="4375280"/>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flipV="1">
            <a:off x="6338631" y="4356078"/>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2" name="Object 6"/>
          <p:cNvGraphicFramePr>
            <a:graphicFrameLocks noChangeAspect="1"/>
          </p:cNvGraphicFramePr>
          <p:nvPr/>
        </p:nvGraphicFramePr>
        <p:xfrm>
          <a:off x="7349964" y="4387351"/>
          <a:ext cx="127000" cy="139700"/>
        </p:xfrm>
        <a:graphic>
          <a:graphicData uri="http://schemas.openxmlformats.org/presentationml/2006/ole">
            <mc:AlternateContent xmlns:mc="http://schemas.openxmlformats.org/markup-compatibility/2006">
              <mc:Choice xmlns:v="urn:schemas-microsoft-com:vml" Requires="v">
                <p:oleObj spid="_x0000_s644534" name="Equation" r:id="rId17" imgW="126847" imgH="139531" progId="Equation.3">
                  <p:embed/>
                </p:oleObj>
              </mc:Choice>
              <mc:Fallback>
                <p:oleObj name="Equation" r:id="rId17" imgW="126847" imgH="139531" progId="Equation.3">
                  <p:embed/>
                  <p:pic>
                    <p:nvPicPr>
                      <p:cNvPr id="0" name="Picture 40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49964" y="4387351"/>
                        <a:ext cx="127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3" name="Object 7"/>
          <p:cNvGraphicFramePr>
            <a:graphicFrameLocks noChangeAspect="1"/>
          </p:cNvGraphicFramePr>
          <p:nvPr/>
        </p:nvGraphicFramePr>
        <p:xfrm>
          <a:off x="6876301" y="3780003"/>
          <a:ext cx="165100" cy="177800"/>
        </p:xfrm>
        <a:graphic>
          <a:graphicData uri="http://schemas.openxmlformats.org/presentationml/2006/ole">
            <mc:AlternateContent xmlns:mc="http://schemas.openxmlformats.org/markup-compatibility/2006">
              <mc:Choice xmlns:v="urn:schemas-microsoft-com:vml" Requires="v">
                <p:oleObj spid="_x0000_s644535" name="Equation" r:id="rId18" imgW="164603" imgH="177815" progId="Equation.3">
                  <p:embed/>
                </p:oleObj>
              </mc:Choice>
              <mc:Fallback>
                <p:oleObj name="Equation" r:id="rId18" imgW="164603" imgH="177815" progId="Equation.3">
                  <p:embed/>
                  <p:pic>
                    <p:nvPicPr>
                      <p:cNvPr id="0" name="Picture 40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76301" y="3780003"/>
                        <a:ext cx="165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 name="Oval 73"/>
          <p:cNvSpPr/>
          <p:nvPr/>
        </p:nvSpPr>
        <p:spPr>
          <a:xfrm rot="18781640">
            <a:off x="6607466" y="4279268"/>
            <a:ext cx="576075" cy="15362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5" name="Straight Connector 74"/>
          <p:cNvCxnSpPr/>
          <p:nvPr/>
        </p:nvCxnSpPr>
        <p:spPr>
          <a:xfrm rot="16200000" flipH="1">
            <a:off x="7932438" y="4375280"/>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0800000" flipV="1">
            <a:off x="7874831" y="4356078"/>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7" name="Object 6"/>
          <p:cNvGraphicFramePr>
            <a:graphicFrameLocks noChangeAspect="1"/>
          </p:cNvGraphicFramePr>
          <p:nvPr/>
        </p:nvGraphicFramePr>
        <p:xfrm>
          <a:off x="8886164" y="4387351"/>
          <a:ext cx="127000" cy="139700"/>
        </p:xfrm>
        <a:graphic>
          <a:graphicData uri="http://schemas.openxmlformats.org/presentationml/2006/ole">
            <mc:AlternateContent xmlns:mc="http://schemas.openxmlformats.org/markup-compatibility/2006">
              <mc:Choice xmlns:v="urn:schemas-microsoft-com:vml" Requires="v">
                <p:oleObj spid="_x0000_s644536" name="Equation" r:id="rId19" imgW="126847" imgH="139531" progId="Equation.3">
                  <p:embed/>
                </p:oleObj>
              </mc:Choice>
              <mc:Fallback>
                <p:oleObj name="Equation" r:id="rId19" imgW="126847" imgH="139531" progId="Equation.3">
                  <p:embed/>
                  <p:pic>
                    <p:nvPicPr>
                      <p:cNvPr id="0" name="Picture 40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86164" y="4387351"/>
                        <a:ext cx="127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 name="Object 7"/>
          <p:cNvGraphicFramePr>
            <a:graphicFrameLocks noChangeAspect="1"/>
          </p:cNvGraphicFramePr>
          <p:nvPr/>
        </p:nvGraphicFramePr>
        <p:xfrm>
          <a:off x="8412501" y="3780003"/>
          <a:ext cx="165100" cy="177800"/>
        </p:xfrm>
        <a:graphic>
          <a:graphicData uri="http://schemas.openxmlformats.org/presentationml/2006/ole">
            <mc:AlternateContent xmlns:mc="http://schemas.openxmlformats.org/markup-compatibility/2006">
              <mc:Choice xmlns:v="urn:schemas-microsoft-com:vml" Requires="v">
                <p:oleObj spid="_x0000_s644537" name="Equation" r:id="rId20" imgW="164603" imgH="177815" progId="Equation.3">
                  <p:embed/>
                </p:oleObj>
              </mc:Choice>
              <mc:Fallback>
                <p:oleObj name="Equation" r:id="rId20" imgW="164603" imgH="177815" progId="Equation.3">
                  <p:embed/>
                  <p:pic>
                    <p:nvPicPr>
                      <p:cNvPr id="0" name="Picture 40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12501" y="3780003"/>
                        <a:ext cx="1651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 name="Oval 78"/>
          <p:cNvSpPr/>
          <p:nvPr/>
        </p:nvSpPr>
        <p:spPr>
          <a:xfrm>
            <a:off x="8143666" y="4279268"/>
            <a:ext cx="576075" cy="15362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Date Placeholder 54"/>
          <p:cNvSpPr>
            <a:spLocks noGrp="1"/>
          </p:cNvSpPr>
          <p:nvPr>
            <p:ph type="dt" sz="half" idx="10"/>
          </p:nvPr>
        </p:nvSpPr>
        <p:spPr/>
        <p:txBody>
          <a:bodyPr/>
          <a:lstStyle/>
          <a:p>
            <a:pPr>
              <a:defRPr/>
            </a:pPr>
            <a:r>
              <a:rPr lang="en-US" smtClean="0"/>
              <a:t>March 18 &amp; 20, 2014</a:t>
            </a:r>
            <a:endParaRPr lang="en-US" dirty="0"/>
          </a:p>
        </p:txBody>
      </p:sp>
      <p:sp>
        <p:nvSpPr>
          <p:cNvPr id="56" name="Slide Number Placeholder 55"/>
          <p:cNvSpPr>
            <a:spLocks noGrp="1"/>
          </p:cNvSpPr>
          <p:nvPr>
            <p:ph type="sldNum" sz="quarter" idx="12"/>
          </p:nvPr>
        </p:nvSpPr>
        <p:spPr/>
        <p:txBody>
          <a:bodyPr/>
          <a:lstStyle/>
          <a:p>
            <a:pPr>
              <a:defRPr/>
            </a:pPr>
            <a:fld id="{FBC16510-01E7-4757-9488-65999956462C}" type="slidenum">
              <a:rPr lang="en-US" smtClean="0"/>
              <a:pPr>
                <a:defRPr/>
              </a:pPr>
              <a:t>43</a:t>
            </a:fld>
            <a:endParaRPr lang="en-US"/>
          </a:p>
        </p:txBody>
      </p:sp>
      <p:sp>
        <p:nvSpPr>
          <p:cNvPr id="68" name="Footer Placeholder 67"/>
          <p:cNvSpPr>
            <a:spLocks noGrp="1"/>
          </p:cNvSpPr>
          <p:nvPr>
            <p:ph type="ftr" sz="quarter" idx="11"/>
          </p:nvPr>
        </p:nvSpPr>
        <p:spPr/>
        <p:txBody>
          <a:bodyPr/>
          <a:lstStyle/>
          <a:p>
            <a:pPr>
              <a:defRPr/>
            </a:pPr>
            <a:r>
              <a:rPr lang="fr-FR" smtClean="0"/>
              <a:t>E. Prebys, NIU Phy 790 Guest Lecture</a:t>
            </a:r>
            <a:endParaRPr lang="en-US"/>
          </a:p>
        </p:txBody>
      </p:sp>
      <p:sp>
        <p:nvSpPr>
          <p:cNvPr id="7" name="TextBox 6"/>
          <p:cNvSpPr txBox="1"/>
          <p:nvPr/>
        </p:nvSpPr>
        <p:spPr>
          <a:xfrm>
            <a:off x="616097" y="5004783"/>
            <a:ext cx="2778720" cy="523220"/>
          </a:xfrm>
          <a:prstGeom prst="rect">
            <a:avLst/>
          </a:prstGeom>
          <a:noFill/>
        </p:spPr>
        <p:txBody>
          <a:bodyPr wrap="square" rtlCol="0">
            <a:spAutoFit/>
          </a:bodyPr>
          <a:lstStyle/>
          <a:p>
            <a:r>
              <a:rPr lang="en-US" sz="1400" dirty="0" smtClean="0">
                <a:solidFill>
                  <a:srgbClr val="C00000"/>
                </a:solidFill>
                <a:latin typeface="+mn-lt"/>
              </a:rPr>
              <a:t>large spatial distribution</a:t>
            </a:r>
          </a:p>
          <a:p>
            <a:r>
              <a:rPr lang="en-US" sz="1400" dirty="0" smtClean="0">
                <a:solidFill>
                  <a:srgbClr val="C00000"/>
                </a:solidFill>
                <a:latin typeface="+mn-lt"/>
              </a:rPr>
              <a:t>small angular distribution</a:t>
            </a:r>
          </a:p>
        </p:txBody>
      </p:sp>
      <p:sp>
        <p:nvSpPr>
          <p:cNvPr id="83" name="TextBox 82"/>
          <p:cNvSpPr txBox="1"/>
          <p:nvPr/>
        </p:nvSpPr>
        <p:spPr>
          <a:xfrm>
            <a:off x="3987285" y="5006286"/>
            <a:ext cx="2778720" cy="523220"/>
          </a:xfrm>
          <a:prstGeom prst="rect">
            <a:avLst/>
          </a:prstGeom>
          <a:noFill/>
        </p:spPr>
        <p:txBody>
          <a:bodyPr wrap="square" rtlCol="0">
            <a:spAutoFit/>
          </a:bodyPr>
          <a:lstStyle/>
          <a:p>
            <a:r>
              <a:rPr lang="en-US" sz="1400" dirty="0" smtClean="0">
                <a:solidFill>
                  <a:srgbClr val="C00000"/>
                </a:solidFill>
                <a:latin typeface="+mn-lt"/>
              </a:rPr>
              <a:t>small spatial distribution</a:t>
            </a:r>
          </a:p>
          <a:p>
            <a:r>
              <a:rPr lang="en-US" sz="1400" dirty="0" smtClean="0">
                <a:solidFill>
                  <a:srgbClr val="C00000"/>
                </a:solidFill>
                <a:latin typeface="+mn-lt"/>
              </a:rPr>
              <a:t>large angular distribution</a:t>
            </a:r>
          </a:p>
        </p:txBody>
      </p:sp>
    </p:spTree>
    <p:extLst>
      <p:ext uri="{BB962C8B-B14F-4D97-AF65-F5344CB8AC3E}">
        <p14:creationId xmlns:p14="http://schemas.microsoft.com/office/powerpoint/2010/main" val="143640653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Adiabatic Damping</a:t>
            </a:r>
            <a:endParaRPr lang="en-US" dirty="0"/>
          </a:p>
        </p:txBody>
      </p:sp>
      <p:sp>
        <p:nvSpPr>
          <p:cNvPr id="3" name="Content Placeholder 2"/>
          <p:cNvSpPr>
            <a:spLocks noGrp="1"/>
          </p:cNvSpPr>
          <p:nvPr>
            <p:ph idx="1"/>
          </p:nvPr>
        </p:nvSpPr>
        <p:spPr>
          <a:xfrm>
            <a:off x="503776" y="690226"/>
            <a:ext cx="8251825" cy="633608"/>
          </a:xfrm>
        </p:spPr>
        <p:txBody>
          <a:bodyPr/>
          <a:lstStyle/>
          <a:p>
            <a:r>
              <a:rPr lang="en-US" sz="1800" dirty="0" smtClean="0"/>
              <a:t>In our discussions up to now, we assume that all fields scale with momentum, so our lattice remains the same, but what happens to the ensemble of particles?  Consider what happens to the slope of a particle as the forward momentum incrementally increases.</a:t>
            </a:r>
          </a:p>
          <a:p>
            <a:endParaRPr lang="en-US" sz="1800" dirty="0" smtClean="0"/>
          </a:p>
          <a:p>
            <a:endParaRPr lang="en-US" sz="1800" dirty="0" smtClean="0"/>
          </a:p>
          <a:p>
            <a:endParaRPr lang="en-US" sz="1800" dirty="0" smtClean="0"/>
          </a:p>
          <a:p>
            <a:endParaRPr lang="en-US" sz="1800" dirty="0" smtClean="0"/>
          </a:p>
          <a:p>
            <a:r>
              <a:rPr lang="en-US" sz="1800" dirty="0" smtClean="0"/>
              <a:t>If we evaluate the emittance at a point where </a:t>
            </a:r>
            <a:r>
              <a:rPr lang="en-US" sz="1800" dirty="0" smtClean="0">
                <a:latin typeface="Symbol" pitchFamily="18" charset="2"/>
              </a:rPr>
              <a:t>α</a:t>
            </a:r>
            <a:r>
              <a:rPr lang="en-US" sz="1800" dirty="0" smtClean="0"/>
              <a:t>=0, we have</a:t>
            </a: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44</a:t>
            </a:fld>
            <a:endParaRPr lang="en-US"/>
          </a:p>
        </p:txBody>
      </p:sp>
      <p:cxnSp>
        <p:nvCxnSpPr>
          <p:cNvPr id="8" name="Straight Arrow Connector 7"/>
          <p:cNvCxnSpPr/>
          <p:nvPr/>
        </p:nvCxnSpPr>
        <p:spPr>
          <a:xfrm>
            <a:off x="914400" y="2811439"/>
            <a:ext cx="1446663" cy="136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900752" y="2210937"/>
            <a:ext cx="1446663" cy="6005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361063" y="2238233"/>
            <a:ext cx="0" cy="57320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4" name="Object 13"/>
          <p:cNvGraphicFramePr>
            <a:graphicFrameLocks noChangeAspect="1"/>
          </p:cNvGraphicFramePr>
          <p:nvPr/>
        </p:nvGraphicFramePr>
        <p:xfrm>
          <a:off x="1665311" y="2823380"/>
          <a:ext cx="190500" cy="342900"/>
        </p:xfrm>
        <a:graphic>
          <a:graphicData uri="http://schemas.openxmlformats.org/presentationml/2006/ole">
            <mc:AlternateContent xmlns:mc="http://schemas.openxmlformats.org/markup-compatibility/2006">
              <mc:Choice xmlns:v="urn:schemas-microsoft-com:vml" Requires="v">
                <p:oleObj spid="_x0000_s469678" name="Equation" r:id="rId3" imgW="190477" imgH="228462" progId="Equation.3">
                  <p:embed/>
                </p:oleObj>
              </mc:Choice>
              <mc:Fallback>
                <p:oleObj name="Equation" r:id="rId3" imgW="190477" imgH="228462" progId="Equation.3">
                  <p:embed/>
                  <p:pic>
                    <p:nvPicPr>
                      <p:cNvPr id="0" name="Picture 6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311" y="2823380"/>
                        <a:ext cx="190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23" name="Object 3"/>
          <p:cNvGraphicFramePr>
            <a:graphicFrameLocks noChangeAspect="1"/>
          </p:cNvGraphicFramePr>
          <p:nvPr/>
        </p:nvGraphicFramePr>
        <p:xfrm>
          <a:off x="2403902" y="2347699"/>
          <a:ext cx="190500" cy="342900"/>
        </p:xfrm>
        <a:graphic>
          <a:graphicData uri="http://schemas.openxmlformats.org/presentationml/2006/ole">
            <mc:AlternateContent xmlns:mc="http://schemas.openxmlformats.org/markup-compatibility/2006">
              <mc:Choice xmlns:v="urn:schemas-microsoft-com:vml" Requires="v">
                <p:oleObj spid="_x0000_s469679" name="Equation" r:id="rId5" imgW="190477" imgH="228462" progId="Equation.3">
                  <p:embed/>
                </p:oleObj>
              </mc:Choice>
              <mc:Fallback>
                <p:oleObj name="Equation" r:id="rId5" imgW="190477" imgH="228462" progId="Equation.3">
                  <p:embed/>
                  <p:pic>
                    <p:nvPicPr>
                      <p:cNvPr id="0" name="Picture 6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3902" y="2347699"/>
                        <a:ext cx="190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Straight Arrow Connector 15"/>
          <p:cNvCxnSpPr/>
          <p:nvPr/>
        </p:nvCxnSpPr>
        <p:spPr>
          <a:xfrm>
            <a:off x="4042012" y="2827361"/>
            <a:ext cx="1771934" cy="113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028364" y="2251880"/>
            <a:ext cx="1785582" cy="575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29869" y="2240507"/>
            <a:ext cx="0" cy="57320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9" name="Object 18"/>
          <p:cNvGraphicFramePr>
            <a:graphicFrameLocks noChangeAspect="1"/>
          </p:cNvGraphicFramePr>
          <p:nvPr/>
        </p:nvGraphicFramePr>
        <p:xfrm>
          <a:off x="4633771" y="2839397"/>
          <a:ext cx="508000" cy="342900"/>
        </p:xfrm>
        <a:graphic>
          <a:graphicData uri="http://schemas.openxmlformats.org/presentationml/2006/ole">
            <mc:AlternateContent xmlns:mc="http://schemas.openxmlformats.org/markup-compatibility/2006">
              <mc:Choice xmlns:v="urn:schemas-microsoft-com:vml" Requires="v">
                <p:oleObj spid="_x0000_s469680" name="Equation" r:id="rId7" imgW="507633" imgH="228738" progId="Equation.3">
                  <p:embed/>
                </p:oleObj>
              </mc:Choice>
              <mc:Fallback>
                <p:oleObj name="Equation" r:id="rId7" imgW="507633" imgH="228738" progId="Equation.3">
                  <p:embed/>
                  <p:pic>
                    <p:nvPicPr>
                      <p:cNvPr id="0" name="Picture 6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3771" y="2839397"/>
                        <a:ext cx="5080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3"/>
          <p:cNvGraphicFramePr>
            <a:graphicFrameLocks noChangeAspect="1"/>
          </p:cNvGraphicFramePr>
          <p:nvPr/>
        </p:nvGraphicFramePr>
        <p:xfrm>
          <a:off x="5872708" y="2349973"/>
          <a:ext cx="190500" cy="342900"/>
        </p:xfrm>
        <a:graphic>
          <a:graphicData uri="http://schemas.openxmlformats.org/presentationml/2006/ole">
            <mc:AlternateContent xmlns:mc="http://schemas.openxmlformats.org/markup-compatibility/2006">
              <mc:Choice xmlns:v="urn:schemas-microsoft-com:vml" Requires="v">
                <p:oleObj spid="_x0000_s469681" name="Equation" r:id="rId9" imgW="190477" imgH="228462" progId="Equation.3">
                  <p:embed/>
                </p:oleObj>
              </mc:Choice>
              <mc:Fallback>
                <p:oleObj name="Equation" r:id="rId9" imgW="190477" imgH="228462" progId="Equation.3">
                  <p:embed/>
                  <p:pic>
                    <p:nvPicPr>
                      <p:cNvPr id="0" name="Picture 6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2708" y="2349973"/>
                        <a:ext cx="1905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26" name="Object 6"/>
          <p:cNvGraphicFramePr>
            <a:graphicFrameLocks noChangeAspect="1"/>
          </p:cNvGraphicFramePr>
          <p:nvPr/>
        </p:nvGraphicFramePr>
        <p:xfrm>
          <a:off x="2785304" y="2156346"/>
          <a:ext cx="557539" cy="729089"/>
        </p:xfrm>
        <a:graphic>
          <a:graphicData uri="http://schemas.openxmlformats.org/presentationml/2006/ole">
            <mc:AlternateContent xmlns:mc="http://schemas.openxmlformats.org/markup-compatibility/2006">
              <mc:Choice xmlns:v="urn:schemas-microsoft-com:vml" Requires="v">
                <p:oleObj spid="_x0000_s469682" name="Equation" r:id="rId11" imgW="494956" imgH="431570" progId="Equation.3">
                  <p:embed/>
                </p:oleObj>
              </mc:Choice>
              <mc:Fallback>
                <p:oleObj name="Equation" r:id="rId11" imgW="494956" imgH="431570" progId="Equation.3">
                  <p:embed/>
                  <p:pic>
                    <p:nvPicPr>
                      <p:cNvPr id="0" name="Picture 6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85304" y="2156346"/>
                        <a:ext cx="557539" cy="7290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27" name="Object 7"/>
          <p:cNvGraphicFramePr>
            <a:graphicFrameLocks noChangeAspect="1"/>
          </p:cNvGraphicFramePr>
          <p:nvPr>
            <p:extLst>
              <p:ext uri="{D42A27DB-BD31-4B8C-83A1-F6EECF244321}">
                <p14:modId xmlns:p14="http://schemas.microsoft.com/office/powerpoint/2010/main" val="1008221041"/>
              </p:ext>
            </p:extLst>
          </p:nvPr>
        </p:nvGraphicFramePr>
        <p:xfrm>
          <a:off x="6253163" y="1716088"/>
          <a:ext cx="2647956" cy="1589087"/>
        </p:xfrm>
        <a:graphic>
          <a:graphicData uri="http://schemas.openxmlformats.org/presentationml/2006/ole">
            <mc:AlternateContent xmlns:mc="http://schemas.openxmlformats.org/markup-compatibility/2006">
              <mc:Choice xmlns:v="urn:schemas-microsoft-com:vml" Requires="v">
                <p:oleObj spid="_x0000_s469683" name="Equation" r:id="rId13" imgW="1930216" imgH="939754" progId="Equation.3">
                  <p:embed/>
                </p:oleObj>
              </mc:Choice>
              <mc:Fallback>
                <p:oleObj name="Equation" r:id="rId13" imgW="1930216" imgH="939754" progId="Equation.3">
                  <p:embed/>
                  <p:pic>
                    <p:nvPicPr>
                      <p:cNvPr id="0" name="Picture 66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53163" y="1716088"/>
                        <a:ext cx="2647956" cy="1589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29" name="Object 9"/>
          <p:cNvGraphicFramePr>
            <a:graphicFrameLocks noChangeAspect="1"/>
          </p:cNvGraphicFramePr>
          <p:nvPr>
            <p:extLst>
              <p:ext uri="{D42A27DB-BD31-4B8C-83A1-F6EECF244321}">
                <p14:modId xmlns:p14="http://schemas.microsoft.com/office/powerpoint/2010/main" val="86115450"/>
              </p:ext>
            </p:extLst>
          </p:nvPr>
        </p:nvGraphicFramePr>
        <p:xfrm>
          <a:off x="1789156" y="3733800"/>
          <a:ext cx="7375525" cy="2495550"/>
        </p:xfrm>
        <a:graphic>
          <a:graphicData uri="http://schemas.openxmlformats.org/presentationml/2006/ole">
            <mc:AlternateContent xmlns:mc="http://schemas.openxmlformats.org/markup-compatibility/2006">
              <mc:Choice xmlns:v="urn:schemas-microsoft-com:vml" Requires="v">
                <p:oleObj spid="_x0000_s469684" name="Equation" r:id="rId15" imgW="4608000" imgH="1599840" progId="">
                  <p:embed/>
                </p:oleObj>
              </mc:Choice>
              <mc:Fallback>
                <p:oleObj name="Equation" r:id="rId15" imgW="4608000" imgH="1599840" progId="">
                  <p:embed/>
                  <p:pic>
                    <p:nvPicPr>
                      <p:cNvPr id="0" name="Picture 67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89156" y="3733800"/>
                        <a:ext cx="7375525" cy="249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8" name="Straight Connector 27"/>
          <p:cNvCxnSpPr/>
          <p:nvPr/>
        </p:nvCxnSpPr>
        <p:spPr>
          <a:xfrm>
            <a:off x="900752" y="4176215"/>
            <a:ext cx="11327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433015" y="3698543"/>
            <a:ext cx="13648" cy="1050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1201003" y="3766782"/>
            <a:ext cx="464024" cy="832514"/>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571625" y="3875964"/>
            <a:ext cx="93402" cy="95961"/>
          </a:xfrm>
          <a:prstGeom prst="ellipse">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598907" y="5631292"/>
            <a:ext cx="3240293" cy="707886"/>
          </a:xfrm>
          <a:prstGeom prst="rect">
            <a:avLst/>
          </a:prstGeom>
          <a:noFill/>
        </p:spPr>
        <p:txBody>
          <a:bodyPr wrap="square" rtlCol="0">
            <a:spAutoFit/>
          </a:bodyPr>
          <a:lstStyle/>
          <a:p>
            <a:r>
              <a:rPr lang="en-US" sz="2000" dirty="0" smtClean="0">
                <a:solidFill>
                  <a:srgbClr val="C00000"/>
                </a:solidFill>
                <a:latin typeface="+mn-lt"/>
              </a:rPr>
              <a:t>“Normalized emittance”</a:t>
            </a:r>
          </a:p>
          <a:p>
            <a:r>
              <a:rPr lang="en-US" sz="2000" dirty="0" smtClean="0">
                <a:solidFill>
                  <a:srgbClr val="C00000"/>
                </a:solidFill>
                <a:latin typeface="+mn-lt"/>
              </a:rPr>
              <a:t>=constant!</a:t>
            </a:r>
          </a:p>
        </p:txBody>
      </p:sp>
      <p:cxnSp>
        <p:nvCxnSpPr>
          <p:cNvPr id="35" name="Straight Arrow Connector 34"/>
          <p:cNvCxnSpPr/>
          <p:nvPr/>
        </p:nvCxnSpPr>
        <p:spPr>
          <a:xfrm flipH="1" flipV="1">
            <a:off x="4419600" y="5715000"/>
            <a:ext cx="1200708" cy="1574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191001" y="5562600"/>
            <a:ext cx="457200" cy="668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86588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 of Adiabatic Damping</a:t>
            </a:r>
            <a:endParaRPr lang="en-US" dirty="0"/>
          </a:p>
        </p:txBody>
      </p:sp>
      <p:sp>
        <p:nvSpPr>
          <p:cNvPr id="3" name="Content Placeholder 2"/>
          <p:cNvSpPr>
            <a:spLocks noGrp="1"/>
          </p:cNvSpPr>
          <p:nvPr>
            <p:ph idx="1"/>
          </p:nvPr>
        </p:nvSpPr>
        <p:spPr/>
        <p:txBody>
          <a:bodyPr/>
          <a:lstStyle/>
          <a:p>
            <a:r>
              <a:rPr lang="en-US" dirty="0" smtClean="0"/>
              <a:t>As a beam is accelerated, the </a:t>
            </a:r>
            <a:r>
              <a:rPr lang="en-US" i="1" dirty="0" smtClean="0"/>
              <a:t>normalized emittance </a:t>
            </a:r>
            <a:r>
              <a:rPr lang="en-US" dirty="0" smtClean="0"/>
              <a:t>remains constant</a:t>
            </a:r>
          </a:p>
          <a:p>
            <a:pPr lvl="1"/>
            <a:r>
              <a:rPr lang="en-US" dirty="0" smtClean="0"/>
              <a:t>Actual emittance goes down down</a:t>
            </a:r>
          </a:p>
          <a:p>
            <a:pPr lvl="1"/>
            <a:endParaRPr lang="en-US" dirty="0"/>
          </a:p>
          <a:p>
            <a:pPr marL="292100" lvl="1" indent="0">
              <a:buNone/>
            </a:pPr>
            <a:endParaRPr lang="en-US" dirty="0"/>
          </a:p>
          <a:p>
            <a:pPr lvl="1"/>
            <a:r>
              <a:rPr lang="en-US" dirty="0" smtClean="0"/>
              <a:t>Which means the actual beam size goes down as well </a:t>
            </a:r>
          </a:p>
          <a:p>
            <a:pPr lvl="1"/>
            <a:endParaRPr lang="en-US" dirty="0"/>
          </a:p>
          <a:p>
            <a:pPr lvl="1"/>
            <a:endParaRPr lang="en-US" dirty="0" smtClean="0"/>
          </a:p>
          <a:p>
            <a:pPr lvl="1"/>
            <a:endParaRPr lang="en-US" dirty="0"/>
          </a:p>
          <a:p>
            <a:pPr lvl="1"/>
            <a:endParaRPr lang="en-US" dirty="0" smtClean="0"/>
          </a:p>
          <a:p>
            <a:pPr lvl="1"/>
            <a:r>
              <a:rPr lang="en-US" dirty="0" smtClean="0"/>
              <a:t>The angular distribution at an extremum (</a:t>
            </a:r>
            <a:r>
              <a:rPr lang="el-GR" dirty="0" smtClean="0"/>
              <a:t>α</a:t>
            </a:r>
            <a:r>
              <a:rPr lang="en-US" dirty="0" smtClean="0"/>
              <a:t>=0) is</a:t>
            </a:r>
          </a:p>
          <a:p>
            <a:pPr lvl="1"/>
            <a:endParaRPr lang="en-US" dirty="0"/>
          </a:p>
          <a:p>
            <a:pPr lvl="1"/>
            <a:endParaRPr lang="en-US" dirty="0" smtClean="0"/>
          </a:p>
          <a:p>
            <a:pPr lvl="1"/>
            <a:endParaRPr lang="en-US" dirty="0"/>
          </a:p>
          <a:p>
            <a:r>
              <a:rPr lang="en-US" dirty="0" smtClean="0"/>
              <a:t>We </a:t>
            </a:r>
            <a:r>
              <a:rPr lang="en-US" i="1" dirty="0" smtClean="0"/>
              <a:t>almost</a:t>
            </a:r>
            <a:r>
              <a:rPr lang="en-US" dirty="0" smtClean="0"/>
              <a:t> always use normalized emittance</a:t>
            </a:r>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45</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07774296"/>
              </p:ext>
            </p:extLst>
          </p:nvPr>
        </p:nvGraphicFramePr>
        <p:xfrm>
          <a:off x="2894596" y="1819546"/>
          <a:ext cx="1535598" cy="858894"/>
        </p:xfrm>
        <a:graphic>
          <a:graphicData uri="http://schemas.openxmlformats.org/presentationml/2006/ole">
            <mc:AlternateContent xmlns:mc="http://schemas.openxmlformats.org/markup-compatibility/2006">
              <mc:Choice xmlns:v="urn:schemas-microsoft-com:vml" Requires="v">
                <p:oleObj spid="_x0000_s643189" name="Equation" r:id="rId3" imgW="740520" imgH="411120" progId="">
                  <p:embed/>
                </p:oleObj>
              </mc:Choice>
              <mc:Fallback>
                <p:oleObj name="Equation" r:id="rId3" imgW="740520" imgH="411120" progId="">
                  <p:embed/>
                  <p:pic>
                    <p:nvPicPr>
                      <p:cNvPr id="0" name="Picture 1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596" y="1819546"/>
                        <a:ext cx="1535598" cy="8588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70038987"/>
              </p:ext>
            </p:extLst>
          </p:nvPr>
        </p:nvGraphicFramePr>
        <p:xfrm>
          <a:off x="1676400" y="3290888"/>
          <a:ext cx="4683125" cy="989012"/>
        </p:xfrm>
        <a:graphic>
          <a:graphicData uri="http://schemas.openxmlformats.org/presentationml/2006/ole">
            <mc:AlternateContent xmlns:mc="http://schemas.openxmlformats.org/markup-compatibility/2006">
              <mc:Choice xmlns:v="urn:schemas-microsoft-com:vml" Requires="v">
                <p:oleObj spid="_x0000_s643190" name="Equation" r:id="rId5" imgW="2276280" imgH="466200" progId="">
                  <p:embed/>
                </p:oleObj>
              </mc:Choice>
              <mc:Fallback>
                <p:oleObj name="Equation" r:id="rId5" imgW="2276280" imgH="466200" progId="">
                  <p:embed/>
                  <p:pic>
                    <p:nvPicPr>
                      <p:cNvPr id="0" name="Picture 10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3290888"/>
                        <a:ext cx="4683125"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1093886" y="2992810"/>
            <a:ext cx="2238064" cy="369332"/>
          </a:xfrm>
          <a:prstGeom prst="rect">
            <a:avLst/>
          </a:prstGeom>
          <a:noFill/>
        </p:spPr>
        <p:txBody>
          <a:bodyPr wrap="square" rtlCol="0">
            <a:spAutoFit/>
          </a:bodyPr>
          <a:lstStyle/>
          <a:p>
            <a:pPr algn="r"/>
            <a:r>
              <a:rPr lang="en-US" sz="1800" dirty="0" err="1" smtClean="0">
                <a:solidFill>
                  <a:srgbClr val="C00000"/>
                </a:solidFill>
                <a:latin typeface="+mn-lt"/>
              </a:rPr>
              <a:t>betatron</a:t>
            </a:r>
            <a:r>
              <a:rPr lang="en-US" sz="1800" dirty="0" smtClean="0">
                <a:solidFill>
                  <a:srgbClr val="C00000"/>
                </a:solidFill>
                <a:latin typeface="+mn-lt"/>
              </a:rPr>
              <a:t> function</a:t>
            </a:r>
          </a:p>
        </p:txBody>
      </p:sp>
      <p:cxnSp>
        <p:nvCxnSpPr>
          <p:cNvPr id="12" name="Straight Arrow Connector 11"/>
          <p:cNvCxnSpPr/>
          <p:nvPr/>
        </p:nvCxnSpPr>
        <p:spPr>
          <a:xfrm>
            <a:off x="3256510" y="3294607"/>
            <a:ext cx="301761" cy="17604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195992" y="4176347"/>
            <a:ext cx="2238064" cy="369332"/>
          </a:xfrm>
          <a:prstGeom prst="rect">
            <a:avLst/>
          </a:prstGeom>
          <a:noFill/>
        </p:spPr>
        <p:txBody>
          <a:bodyPr wrap="square" rtlCol="0">
            <a:spAutoFit/>
          </a:bodyPr>
          <a:lstStyle/>
          <a:p>
            <a:pPr algn="r"/>
            <a:r>
              <a:rPr lang="en-US" sz="1800" dirty="0" smtClean="0">
                <a:solidFill>
                  <a:srgbClr val="C00000"/>
                </a:solidFill>
                <a:latin typeface="+mn-lt"/>
              </a:rPr>
              <a:t>v/c</a:t>
            </a:r>
          </a:p>
        </p:txBody>
      </p:sp>
      <p:cxnSp>
        <p:nvCxnSpPr>
          <p:cNvPr id="14" name="Straight Arrow Connector 13"/>
          <p:cNvCxnSpPr/>
          <p:nvPr/>
        </p:nvCxnSpPr>
        <p:spPr>
          <a:xfrm flipV="1">
            <a:off x="3419963" y="4212569"/>
            <a:ext cx="213748" cy="176049"/>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162483" y="2994312"/>
            <a:ext cx="2238064" cy="369332"/>
          </a:xfrm>
          <a:prstGeom prst="rect">
            <a:avLst/>
          </a:prstGeom>
          <a:noFill/>
        </p:spPr>
        <p:txBody>
          <a:bodyPr wrap="square" rtlCol="0">
            <a:spAutoFit/>
          </a:bodyPr>
          <a:lstStyle/>
          <a:p>
            <a:r>
              <a:rPr lang="en-US" sz="1800" dirty="0" smtClean="0">
                <a:solidFill>
                  <a:srgbClr val="C00000"/>
                </a:solidFill>
                <a:latin typeface="+mn-lt"/>
              </a:rPr>
              <a:t>95% emittance</a:t>
            </a:r>
          </a:p>
        </p:txBody>
      </p:sp>
      <p:cxnSp>
        <p:nvCxnSpPr>
          <p:cNvPr id="20" name="Straight Arrow Connector 19"/>
          <p:cNvCxnSpPr/>
          <p:nvPr/>
        </p:nvCxnSpPr>
        <p:spPr>
          <a:xfrm flipH="1">
            <a:off x="5444279" y="3269457"/>
            <a:ext cx="766977" cy="31437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013951" y="2958089"/>
            <a:ext cx="2238064" cy="369332"/>
          </a:xfrm>
          <a:prstGeom prst="rect">
            <a:avLst/>
          </a:prstGeom>
          <a:noFill/>
        </p:spPr>
        <p:txBody>
          <a:bodyPr wrap="square" rtlCol="0">
            <a:spAutoFit/>
          </a:bodyPr>
          <a:lstStyle/>
          <a:p>
            <a:r>
              <a:rPr lang="en-US" sz="1800" dirty="0" smtClean="0">
                <a:solidFill>
                  <a:srgbClr val="C00000"/>
                </a:solidFill>
                <a:latin typeface="+mn-lt"/>
              </a:rPr>
              <a:t>RMS emittance</a:t>
            </a:r>
          </a:p>
        </p:txBody>
      </p:sp>
      <p:cxnSp>
        <p:nvCxnSpPr>
          <p:cNvPr id="23" name="Straight Arrow Connector 22"/>
          <p:cNvCxnSpPr/>
          <p:nvPr/>
        </p:nvCxnSpPr>
        <p:spPr>
          <a:xfrm flipH="1">
            <a:off x="3987285" y="3344906"/>
            <a:ext cx="488843" cy="24042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5" name="Object 24"/>
          <p:cNvGraphicFramePr>
            <a:graphicFrameLocks noChangeAspect="1"/>
          </p:cNvGraphicFramePr>
          <p:nvPr>
            <p:extLst>
              <p:ext uri="{D42A27DB-BD31-4B8C-83A1-F6EECF244321}">
                <p14:modId xmlns:p14="http://schemas.microsoft.com/office/powerpoint/2010/main" val="2592600172"/>
              </p:ext>
            </p:extLst>
          </p:nvPr>
        </p:nvGraphicFramePr>
        <p:xfrm>
          <a:off x="2788225" y="4901865"/>
          <a:ext cx="2836862" cy="962025"/>
        </p:xfrm>
        <a:graphic>
          <a:graphicData uri="http://schemas.openxmlformats.org/presentationml/2006/ole">
            <mc:AlternateContent xmlns:mc="http://schemas.openxmlformats.org/markup-compatibility/2006">
              <mc:Choice xmlns:v="urn:schemas-microsoft-com:vml" Requires="v">
                <p:oleObj spid="_x0000_s643191" name="Equation" r:id="rId7" imgW="1371240" imgH="456840" progId="">
                  <p:embed/>
                </p:oleObj>
              </mc:Choice>
              <mc:Fallback>
                <p:oleObj name="Equation" r:id="rId7" imgW="1371240" imgH="456840" progId="">
                  <p:embed/>
                  <p:pic>
                    <p:nvPicPr>
                      <p:cNvPr id="0" name="Picture 1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8225" y="4901865"/>
                        <a:ext cx="2836862"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4862441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stretch>
            <a:fillRect/>
          </a:stretch>
        </p:blipFill>
        <p:spPr>
          <a:xfrm>
            <a:off x="3276600" y="2134071"/>
            <a:ext cx="5562600" cy="4419129"/>
          </a:xfrm>
          <a:prstGeom prst="rect">
            <a:avLst/>
          </a:prstGeom>
        </p:spPr>
      </p:pic>
      <p:sp>
        <p:nvSpPr>
          <p:cNvPr id="2" name="Title 1"/>
          <p:cNvSpPr>
            <a:spLocks noGrp="1"/>
          </p:cNvSpPr>
          <p:nvPr>
            <p:ph type="title"/>
          </p:nvPr>
        </p:nvSpPr>
        <p:spPr>
          <a:xfrm>
            <a:off x="457200" y="152400"/>
            <a:ext cx="8371114" cy="507274"/>
          </a:xfrm>
        </p:spPr>
        <p:txBody>
          <a:bodyPr/>
          <a:lstStyle/>
          <a:p>
            <a:r>
              <a:rPr lang="en-US" dirty="0" smtClean="0"/>
              <a:t>Example: Fermilab Main Ring</a:t>
            </a:r>
            <a:endParaRPr lang="en-US" dirty="0"/>
          </a:p>
        </p:txBody>
      </p:sp>
      <p:sp>
        <p:nvSpPr>
          <p:cNvPr id="10" name="Content Placeholder 9"/>
          <p:cNvSpPr>
            <a:spLocks noGrp="1"/>
          </p:cNvSpPr>
          <p:nvPr>
            <p:ph sz="half" idx="1"/>
          </p:nvPr>
        </p:nvSpPr>
        <p:spPr>
          <a:xfrm>
            <a:off x="533400" y="1066800"/>
            <a:ext cx="6172200" cy="5146449"/>
          </a:xfrm>
        </p:spPr>
        <p:txBody>
          <a:bodyPr/>
          <a:lstStyle/>
          <a:p>
            <a:r>
              <a:rPr lang="en-US" sz="1800" dirty="0" smtClean="0"/>
              <a:t>First “separated function” lattice</a:t>
            </a:r>
          </a:p>
          <a:p>
            <a:r>
              <a:rPr lang="en-US" sz="1800" dirty="0" smtClean="0"/>
              <a:t>1 km in radius</a:t>
            </a:r>
          </a:p>
          <a:p>
            <a:r>
              <a:rPr lang="en-US" sz="1800" dirty="0" smtClean="0"/>
              <a:t>First </a:t>
            </a:r>
            <a:r>
              <a:rPr lang="en-US" sz="1800" dirty="0"/>
              <a:t>a</a:t>
            </a:r>
            <a:r>
              <a:rPr lang="en-US" sz="1800" dirty="0" smtClean="0"/>
              <a:t>ccelerated protons from 8 to 400 </a:t>
            </a:r>
            <a:r>
              <a:rPr lang="en-US" sz="1800" dirty="0" err="1" smtClean="0"/>
              <a:t>GeV</a:t>
            </a:r>
            <a:r>
              <a:rPr lang="en-US" sz="1800" dirty="0" smtClean="0"/>
              <a:t> in 1972</a:t>
            </a:r>
            <a:endParaRPr lang="en-US" sz="1800" dirty="0"/>
          </a:p>
        </p:txBody>
      </p:sp>
      <p:sp>
        <p:nvSpPr>
          <p:cNvPr id="3" name="Date Placeholder 2"/>
          <p:cNvSpPr>
            <a:spLocks noGrp="1"/>
          </p:cNvSpPr>
          <p:nvPr>
            <p:ph type="dt" sz="half" idx="10"/>
          </p:nvPr>
        </p:nvSpPr>
        <p:spPr/>
        <p:txBody>
          <a:bodyPr/>
          <a:lstStyle/>
          <a:p>
            <a:pPr>
              <a:defRPr/>
            </a:pPr>
            <a:r>
              <a:rPr lang="en-US" smtClean="0"/>
              <a:t>March 18 &amp; 20, 2014</a:t>
            </a:r>
            <a:endParaRPr lang="en-US" dirty="0"/>
          </a:p>
        </p:txBody>
      </p:sp>
      <p:sp>
        <p:nvSpPr>
          <p:cNvPr id="4" name="Footer Placeholder 3"/>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46</a:t>
            </a:fld>
            <a:endParaRPr lang="en-US"/>
          </a:p>
        </p:txBody>
      </p:sp>
      <p:pic>
        <p:nvPicPr>
          <p:cNvPr id="7" name="Picture 6" descr="cover.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400" y="2438400"/>
            <a:ext cx="2590800" cy="3356686"/>
          </a:xfrm>
          <a:prstGeom prst="rect">
            <a:avLst/>
          </a:prstGeom>
        </p:spPr>
      </p:pic>
      <p:sp>
        <p:nvSpPr>
          <p:cNvPr id="9" name="TextBox 8"/>
          <p:cNvSpPr txBox="1"/>
          <p:nvPr/>
        </p:nvSpPr>
        <p:spPr>
          <a:xfrm>
            <a:off x="685800" y="5257800"/>
            <a:ext cx="914400" cy="369332"/>
          </a:xfrm>
          <a:prstGeom prst="rect">
            <a:avLst/>
          </a:prstGeom>
          <a:solidFill>
            <a:schemeClr val="bg1"/>
          </a:solidFill>
        </p:spPr>
        <p:txBody>
          <a:bodyPr wrap="square" rtlCol="0">
            <a:spAutoFit/>
          </a:bodyPr>
          <a:lstStyle/>
          <a:p>
            <a:r>
              <a:rPr lang="en-US" sz="1800" dirty="0" smtClean="0">
                <a:solidFill>
                  <a:srgbClr val="C00000"/>
                </a:solidFill>
                <a:latin typeface="+mn-lt"/>
              </a:rPr>
              <a:t>1968</a:t>
            </a:r>
          </a:p>
        </p:txBody>
      </p:sp>
      <p:sp>
        <p:nvSpPr>
          <p:cNvPr id="12" name="Right Arrow 11"/>
          <p:cNvSpPr/>
          <p:nvPr/>
        </p:nvSpPr>
        <p:spPr>
          <a:xfrm>
            <a:off x="3505200" y="3352800"/>
            <a:ext cx="838200" cy="457200"/>
          </a:xfrm>
          <a:prstGeom prst="rightArrow">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429000" y="4419600"/>
            <a:ext cx="2667000" cy="990600"/>
          </a:xfrm>
          <a:prstGeom prst="ellipse">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9134" y="15037"/>
            <a:ext cx="3621985" cy="1605941"/>
          </a:xfrm>
          <a:prstGeom prst="rect">
            <a:avLst/>
          </a:prstGeom>
        </p:spPr>
      </p:pic>
    </p:spTree>
    <p:extLst>
      <p:ext uri="{BB962C8B-B14F-4D97-AF65-F5344CB8AC3E}">
        <p14:creationId xmlns:p14="http://schemas.microsoft.com/office/powerpoint/2010/main" val="330960861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Parameters</a:t>
            </a:r>
            <a:endParaRPr lang="en-US" dirty="0"/>
          </a:p>
        </p:txBody>
      </p:sp>
      <p:sp>
        <p:nvSpPr>
          <p:cNvPr id="19" name="Content Placeholder 18"/>
          <p:cNvSpPr>
            <a:spLocks noGrp="1"/>
          </p:cNvSpPr>
          <p:nvPr>
            <p:ph idx="1"/>
          </p:nvPr>
        </p:nvSpPr>
        <p:spPr>
          <a:xfrm>
            <a:off x="503776" y="690226"/>
            <a:ext cx="8251825" cy="3937314"/>
          </a:xfrm>
        </p:spPr>
        <p:txBody>
          <a:bodyPr/>
          <a:lstStyle/>
          <a:p>
            <a:r>
              <a:rPr lang="en-US" dirty="0" smtClean="0"/>
              <a:t>The Main Ring accelerated protons from kinetic energy of 8 to 400 </a:t>
            </a:r>
            <a:r>
              <a:rPr lang="en-US" dirty="0" err="1" smtClean="0"/>
              <a:t>GeV</a:t>
            </a:r>
            <a:r>
              <a:rPr lang="en-US" dirty="0" smtClean="0"/>
              <a:t>*</a:t>
            </a:r>
            <a:endParaRPr lang="en-US" dirty="0"/>
          </a:p>
        </p:txBody>
      </p:sp>
      <p:sp>
        <p:nvSpPr>
          <p:cNvPr id="3" name="Date Placeholder 2"/>
          <p:cNvSpPr>
            <a:spLocks noGrp="1"/>
          </p:cNvSpPr>
          <p:nvPr>
            <p:ph type="dt" sz="half" idx="10"/>
          </p:nvPr>
        </p:nvSpPr>
        <p:spPr/>
        <p:txBody>
          <a:bodyPr/>
          <a:lstStyle/>
          <a:p>
            <a:pPr>
              <a:defRPr/>
            </a:pPr>
            <a:r>
              <a:rPr lang="en-US" smtClean="0"/>
              <a:t>March 18 &amp; 20, 2014</a:t>
            </a:r>
            <a:endParaRPr lang="en-US" dirty="0"/>
          </a:p>
        </p:txBody>
      </p:sp>
      <p:sp>
        <p:nvSpPr>
          <p:cNvPr id="4" name="Footer Placeholder 3"/>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47</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636628086"/>
              </p:ext>
            </p:extLst>
          </p:nvPr>
        </p:nvGraphicFramePr>
        <p:xfrm>
          <a:off x="1108177" y="1844781"/>
          <a:ext cx="6985235" cy="2855655"/>
        </p:xfrm>
        <a:graphic>
          <a:graphicData uri="http://schemas.openxmlformats.org/drawingml/2006/table">
            <a:tbl>
              <a:tblPr/>
              <a:tblGrid>
                <a:gridCol w="1382864"/>
                <a:gridCol w="1244380"/>
                <a:gridCol w="1555758"/>
                <a:gridCol w="1295265"/>
                <a:gridCol w="1506968"/>
              </a:tblGrid>
              <a:tr h="317295">
                <a:tc>
                  <a:txBody>
                    <a:bodyPr/>
                    <a:lstStyle/>
                    <a:p>
                      <a:pPr algn="ctr" fontAlgn="b"/>
                      <a:r>
                        <a:rPr lang="en-US" sz="1800" b="1" i="0" u="none" strike="noStrike" dirty="0" smtClean="0">
                          <a:solidFill>
                            <a:srgbClr val="000000"/>
                          </a:solidFill>
                          <a:effectLst/>
                          <a:latin typeface="Calibri"/>
                        </a:rPr>
                        <a:t>Parameter</a:t>
                      </a:r>
                      <a:endParaRPr lang="en-US" sz="1800" b="1" i="0" u="none" strike="noStrike" dirty="0">
                        <a:solidFill>
                          <a:srgbClr val="000000"/>
                        </a:solidFill>
                        <a:effectLst/>
                        <a:latin typeface="Calibri"/>
                      </a:endParaRPr>
                    </a:p>
                  </a:txBody>
                  <a:tcPr marL="0" marR="0" marT="0" marB="0" anchor="b">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smtClean="0">
                          <a:solidFill>
                            <a:srgbClr val="000000"/>
                          </a:solidFill>
                          <a:effectLst/>
                          <a:latin typeface="Calibri"/>
                        </a:rPr>
                        <a:t>Symbol</a:t>
                      </a:r>
                      <a:endParaRPr lang="en-US" sz="1800" b="1" i="0" u="none" strike="noStrike" dirty="0">
                        <a:solidFill>
                          <a:srgbClr val="000000"/>
                        </a:solidFill>
                        <a:effectLst/>
                        <a:latin typeface="Calibri"/>
                      </a:endParaRP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a:rPr>
                        <a:t>Equation</a:t>
                      </a: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a:rPr>
                        <a:t>Injection</a:t>
                      </a: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a:rPr>
                        <a:t>Extraction</a:t>
                      </a:r>
                    </a:p>
                  </a:txBody>
                  <a:tcPr marL="0" marR="0" marT="0" marB="0" anchor="b">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proton mass</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m [</a:t>
                      </a:r>
                      <a:r>
                        <a:rPr lang="en-US" sz="1600" b="0" i="0" u="none" strike="noStrike" dirty="0" err="1">
                          <a:solidFill>
                            <a:srgbClr val="000000"/>
                          </a:solidFill>
                          <a:effectLst/>
                          <a:latin typeface="Calibri"/>
                        </a:rPr>
                        <a:t>GeV</a:t>
                      </a:r>
                      <a:r>
                        <a:rPr lang="en-US" sz="1600" b="0" i="0" u="none" strike="noStrike" dirty="0">
                          <a:solidFill>
                            <a:srgbClr val="000000"/>
                          </a:solidFill>
                          <a:effectLst/>
                          <a:latin typeface="Calibri"/>
                        </a:rPr>
                        <a:t>/c</a:t>
                      </a:r>
                      <a:r>
                        <a:rPr lang="en-US" sz="1600" b="0" i="0" u="none" strike="noStrike" baseline="30000" dirty="0">
                          <a:solidFill>
                            <a:srgbClr val="000000"/>
                          </a:solidFill>
                          <a:effectLst/>
                          <a:latin typeface="Calibri"/>
                        </a:rPr>
                        <a:t>2</a:t>
                      </a:r>
                      <a:r>
                        <a:rPr lang="en-US" sz="1600" b="0" i="0" u="none" strike="noStrike" dirty="0">
                          <a:solidFill>
                            <a:srgbClr val="000000"/>
                          </a:solidFill>
                          <a:effectLst/>
                          <a:latin typeface="Calibri"/>
                        </a:rPr>
                        <a:t>]</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2">
                  <a:txBody>
                    <a:bodyPr/>
                    <a:lstStyle/>
                    <a:p>
                      <a:pPr algn="ctr" fontAlgn="b"/>
                      <a:r>
                        <a:rPr lang="en-US" sz="1600" b="0" i="0" u="none" strike="noStrike" dirty="0" smtClean="0">
                          <a:solidFill>
                            <a:srgbClr val="000000"/>
                          </a:solidFill>
                          <a:effectLst/>
                          <a:latin typeface="Calibri"/>
                        </a:rPr>
                        <a:t>0.93827</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pPr algn="ctr" fontAlgn="b"/>
                      <a:endParaRPr lang="en-US" sz="1600" b="0" i="0" u="none" strike="noStrike" dirty="0">
                        <a:solidFill>
                          <a:srgbClr val="000000"/>
                        </a:solidFill>
                        <a:effectLst/>
                        <a:latin typeface="Calibri"/>
                      </a:endParaRPr>
                    </a:p>
                  </a:txBody>
                  <a:tcPr marL="0" marR="0" marT="0" marB="0" anchor="b">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kinetic energy</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K [</a:t>
                      </a:r>
                      <a:r>
                        <a:rPr lang="en-US" sz="1600" b="0" i="0" u="none" strike="noStrike" dirty="0" err="1">
                          <a:solidFill>
                            <a:srgbClr val="000000"/>
                          </a:solidFill>
                          <a:effectLst/>
                          <a:latin typeface="Calibri"/>
                        </a:rPr>
                        <a:t>GeV</a:t>
                      </a:r>
                      <a:r>
                        <a:rPr lang="en-US" sz="1600" b="0" i="0" u="none" strike="noStrike" dirty="0">
                          <a:solidFill>
                            <a:srgbClr val="000000"/>
                          </a:solidFill>
                          <a:effectLst/>
                          <a:latin typeface="Calibri"/>
                        </a:rPr>
                        <a:t>]</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8</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400</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total energy</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E [GeV]</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8.93827</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400.93827</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momentum</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p [GeV/c]</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8.88888</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400.93717</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rel.</a:t>
                      </a:r>
                      <a:r>
                        <a:rPr lang="en-US" sz="1600" b="0" i="0" u="none" strike="noStrike" baseline="0" dirty="0" smtClean="0">
                          <a:solidFill>
                            <a:srgbClr val="000000"/>
                          </a:solidFill>
                          <a:effectLst/>
                          <a:latin typeface="Calibri"/>
                        </a:rPr>
                        <a:t> beta</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β</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0.994475</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0.999997</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rel. gamma</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γ</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9.5263</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427.3156</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beta-gamma</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βγ</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9.4736</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427.3144</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317295">
                <a:tc>
                  <a:txBody>
                    <a:bodyPr/>
                    <a:lstStyle/>
                    <a:p>
                      <a:pPr algn="ctr" fontAlgn="b"/>
                      <a:r>
                        <a:rPr lang="en-US" sz="1600" b="0" i="0" u="none" strike="noStrike" dirty="0" smtClean="0">
                          <a:solidFill>
                            <a:srgbClr val="000000"/>
                          </a:solidFill>
                          <a:effectLst/>
                          <a:latin typeface="Calibri"/>
                        </a:rPr>
                        <a:t>rigidity</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a:t>
                      </a:r>
                      <a:r>
                        <a:rPr lang="en-US" sz="1600" b="0" i="0" u="none" strike="noStrike" dirty="0" smtClean="0">
                          <a:solidFill>
                            <a:srgbClr val="000000"/>
                          </a:solidFill>
                          <a:effectLst/>
                          <a:latin typeface="Calibri"/>
                        </a:rPr>
                        <a:t>B</a:t>
                      </a:r>
                      <a:r>
                        <a:rPr lang="el-GR" sz="1600" b="0" i="0" u="none" strike="noStrike" dirty="0" smtClean="0">
                          <a:solidFill>
                            <a:srgbClr val="000000"/>
                          </a:solidFill>
                          <a:effectLst/>
                          <a:latin typeface="Calibri"/>
                        </a:rPr>
                        <a:t>ρ) </a:t>
                      </a:r>
                      <a:r>
                        <a:rPr lang="en-US" sz="1600" b="0" i="0" u="none" strike="noStrike" dirty="0" smtClean="0">
                          <a:solidFill>
                            <a:srgbClr val="000000"/>
                          </a:solidFill>
                          <a:effectLst/>
                          <a:latin typeface="Calibri"/>
                        </a:rPr>
                        <a:t>[</a:t>
                      </a:r>
                      <a:r>
                        <a:rPr lang="en-US" sz="1600" b="0" i="0" u="none" strike="noStrike" dirty="0">
                          <a:solidFill>
                            <a:srgbClr val="000000"/>
                          </a:solidFill>
                          <a:effectLst/>
                          <a:latin typeface="Calibri"/>
                        </a:rPr>
                        <a:t>T-m]</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29.65</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Calibri"/>
                        </a:rPr>
                        <a:t>1337.39</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bl>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062290516"/>
              </p:ext>
            </p:extLst>
          </p:nvPr>
        </p:nvGraphicFramePr>
        <p:xfrm>
          <a:off x="4186005" y="2801552"/>
          <a:ext cx="746760" cy="266700"/>
        </p:xfrm>
        <a:graphic>
          <a:graphicData uri="http://schemas.openxmlformats.org/presentationml/2006/ole">
            <mc:AlternateContent xmlns:mc="http://schemas.openxmlformats.org/markup-compatibility/2006">
              <mc:Choice xmlns:v="urn:schemas-microsoft-com:vml" Requires="v">
                <p:oleObj spid="_x0000_s645345" name="Equation" r:id="rId3" imgW="520920" imgH="182520" progId="">
                  <p:embed/>
                </p:oleObj>
              </mc:Choice>
              <mc:Fallback>
                <p:oleObj name="Equation" r:id="rId3" imgW="520920" imgH="182520" progId="">
                  <p:embed/>
                  <p:pic>
                    <p:nvPicPr>
                      <p:cNvPr id="0" name="Picture 2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6005" y="2801552"/>
                        <a:ext cx="74676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89882996"/>
              </p:ext>
            </p:extLst>
          </p:nvPr>
        </p:nvGraphicFramePr>
        <p:xfrm>
          <a:off x="4118080" y="3075478"/>
          <a:ext cx="889000" cy="355600"/>
        </p:xfrm>
        <a:graphic>
          <a:graphicData uri="http://schemas.openxmlformats.org/presentationml/2006/ole">
            <mc:AlternateContent xmlns:mc="http://schemas.openxmlformats.org/markup-compatibility/2006">
              <mc:Choice xmlns:v="urn:schemas-microsoft-com:vml" Requires="v">
                <p:oleObj spid="_x0000_s645346" name="Equation" r:id="rId5" imgW="877680" imgH="347400" progId="">
                  <p:embed/>
                </p:oleObj>
              </mc:Choice>
              <mc:Fallback>
                <p:oleObj name="Equation" r:id="rId5" imgW="877680" imgH="347400" progId="">
                  <p:embed/>
                  <p:pic>
                    <p:nvPicPr>
                      <p:cNvPr id="0" name="Picture 2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8080" y="3075478"/>
                        <a:ext cx="8890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185481606"/>
              </p:ext>
            </p:extLst>
          </p:nvPr>
        </p:nvGraphicFramePr>
        <p:xfrm>
          <a:off x="4152342" y="3419827"/>
          <a:ext cx="749300" cy="328613"/>
        </p:xfrm>
        <a:graphic>
          <a:graphicData uri="http://schemas.openxmlformats.org/presentationml/2006/ole">
            <mc:AlternateContent xmlns:mc="http://schemas.openxmlformats.org/markup-compatibility/2006">
              <mc:Choice xmlns:v="urn:schemas-microsoft-com:vml" Requires="v">
                <p:oleObj spid="_x0000_s645347" name="Equation" r:id="rId7" imgW="511920" imgH="219240" progId="">
                  <p:embed/>
                </p:oleObj>
              </mc:Choice>
              <mc:Fallback>
                <p:oleObj name="Equation" r:id="rId7" imgW="511920" imgH="219240" progId="">
                  <p:embed/>
                  <p:pic>
                    <p:nvPicPr>
                      <p:cNvPr id="0" name="Picture 2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2342" y="3419827"/>
                        <a:ext cx="749300" cy="328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51851704"/>
              </p:ext>
            </p:extLst>
          </p:nvPr>
        </p:nvGraphicFramePr>
        <p:xfrm>
          <a:off x="4063442" y="3697640"/>
          <a:ext cx="857250" cy="328612"/>
        </p:xfrm>
        <a:graphic>
          <a:graphicData uri="http://schemas.openxmlformats.org/presentationml/2006/ole">
            <mc:AlternateContent xmlns:mc="http://schemas.openxmlformats.org/markup-compatibility/2006">
              <mc:Choice xmlns:v="urn:schemas-microsoft-com:vml" Requires="v">
                <p:oleObj spid="_x0000_s645348" name="Equation" r:id="rId9" imgW="585000" imgH="219240" progId="">
                  <p:embed/>
                </p:oleObj>
              </mc:Choice>
              <mc:Fallback>
                <p:oleObj name="Equation" r:id="rId9" imgW="585000" imgH="219240" progId="">
                  <p:embed/>
                  <p:pic>
                    <p:nvPicPr>
                      <p:cNvPr id="0" name="Picture 20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442" y="3697640"/>
                        <a:ext cx="857250" cy="32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101270856"/>
              </p:ext>
            </p:extLst>
          </p:nvPr>
        </p:nvGraphicFramePr>
        <p:xfrm>
          <a:off x="3795900" y="4368232"/>
          <a:ext cx="1423988" cy="292100"/>
        </p:xfrm>
        <a:graphic>
          <a:graphicData uri="http://schemas.openxmlformats.org/presentationml/2006/ole">
            <mc:AlternateContent xmlns:mc="http://schemas.openxmlformats.org/markup-compatibility/2006">
              <mc:Choice xmlns:v="urn:schemas-microsoft-com:vml" Requires="v">
                <p:oleObj spid="_x0000_s645349" name="Equation" r:id="rId11" imgW="978120" imgH="191880" progId="">
                  <p:embed/>
                </p:oleObj>
              </mc:Choice>
              <mc:Fallback>
                <p:oleObj name="Equation" r:id="rId11" imgW="978120" imgH="191880" progId="">
                  <p:embed/>
                  <p:pic>
                    <p:nvPicPr>
                      <p:cNvPr id="0" name="Picture 2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5900" y="4368232"/>
                        <a:ext cx="1423988"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5293398" y="5960471"/>
            <a:ext cx="3507977" cy="369332"/>
          </a:xfrm>
          <a:prstGeom prst="rect">
            <a:avLst/>
          </a:prstGeom>
          <a:noFill/>
        </p:spPr>
        <p:txBody>
          <a:bodyPr wrap="square" rtlCol="0">
            <a:spAutoFit/>
          </a:bodyPr>
          <a:lstStyle/>
          <a:p>
            <a:r>
              <a:rPr lang="en-US" sz="1800" dirty="0" smtClean="0">
                <a:solidFill>
                  <a:srgbClr val="C00000"/>
                </a:solidFill>
                <a:latin typeface="+mn-lt"/>
              </a:rPr>
              <a:t>*remember this for problem set</a:t>
            </a:r>
          </a:p>
        </p:txBody>
      </p:sp>
      <p:graphicFrame>
        <p:nvGraphicFramePr>
          <p:cNvPr id="17" name="Object 16"/>
          <p:cNvGraphicFramePr>
            <a:graphicFrameLocks noChangeAspect="1"/>
          </p:cNvGraphicFramePr>
          <p:nvPr>
            <p:extLst>
              <p:ext uri="{D42A27DB-BD31-4B8C-83A1-F6EECF244321}">
                <p14:modId xmlns:p14="http://schemas.microsoft.com/office/powerpoint/2010/main" val="3371702268"/>
              </p:ext>
            </p:extLst>
          </p:nvPr>
        </p:nvGraphicFramePr>
        <p:xfrm>
          <a:off x="3985258" y="4029325"/>
          <a:ext cx="1093788" cy="347663"/>
        </p:xfrm>
        <a:graphic>
          <a:graphicData uri="http://schemas.openxmlformats.org/presentationml/2006/ole">
            <mc:AlternateContent xmlns:mc="http://schemas.openxmlformats.org/markup-compatibility/2006">
              <mc:Choice xmlns:v="urn:schemas-microsoft-com:vml" Requires="v">
                <p:oleObj spid="_x0000_s645350" name="Equation" r:id="rId13" imgW="749520" imgH="228240" progId="">
                  <p:embed/>
                </p:oleObj>
              </mc:Choice>
              <mc:Fallback>
                <p:oleObj name="Equation" r:id="rId13" imgW="749520" imgH="228240" progId="">
                  <p:embed/>
                  <p:pic>
                    <p:nvPicPr>
                      <p:cNvPr id="0" name="Picture 2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5258" y="4029325"/>
                        <a:ext cx="1093788"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3130627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Parameters</a:t>
            </a:r>
            <a:endParaRPr lang="en-US" dirty="0"/>
          </a:p>
        </p:txBody>
      </p:sp>
      <p:sp>
        <p:nvSpPr>
          <p:cNvPr id="16" name="Content Placeholder 15"/>
          <p:cNvSpPr>
            <a:spLocks noGrp="1"/>
          </p:cNvSpPr>
          <p:nvPr>
            <p:ph sz="half" idx="2"/>
          </p:nvPr>
        </p:nvSpPr>
        <p:spPr>
          <a:xfrm>
            <a:off x="5017915" y="106293"/>
            <a:ext cx="3959547" cy="1823785"/>
          </a:xfrm>
        </p:spPr>
        <p:txBody>
          <a:bodyPr/>
          <a:lstStyle/>
          <a:p>
            <a:r>
              <a:rPr lang="en-US" sz="2000" dirty="0" smtClean="0"/>
              <a:t>From design report</a:t>
            </a:r>
          </a:p>
          <a:p>
            <a:pPr lvl="1"/>
            <a:r>
              <a:rPr lang="en-US" sz="1600" dirty="0" smtClean="0"/>
              <a:t>L=29.74 m</a:t>
            </a:r>
          </a:p>
          <a:p>
            <a:pPr lvl="1"/>
            <a:r>
              <a:rPr lang="en-US" sz="1600" dirty="0" smtClean="0"/>
              <a:t>Phase advance </a:t>
            </a:r>
            <a:r>
              <a:rPr lang="el-GR" sz="1600" dirty="0" smtClean="0"/>
              <a:t>μ=</a:t>
            </a:r>
            <a:r>
              <a:rPr lang="en-US" sz="1600" dirty="0" smtClean="0"/>
              <a:t>71°</a:t>
            </a:r>
          </a:p>
          <a:p>
            <a:pPr lvl="1"/>
            <a:r>
              <a:rPr lang="en-US" sz="1600" dirty="0" smtClean="0"/>
              <a:t>Quad Length </a:t>
            </a:r>
            <a:r>
              <a:rPr lang="en-US" sz="1600" dirty="0" err="1" smtClean="0"/>
              <a:t>l</a:t>
            </a:r>
            <a:r>
              <a:rPr lang="en-US" sz="1600" baseline="-25000" dirty="0" err="1" smtClean="0"/>
              <a:t>quad</a:t>
            </a:r>
            <a:r>
              <a:rPr lang="en-US" sz="1600" dirty="0" smtClean="0"/>
              <a:t>=2.13 m</a:t>
            </a:r>
          </a:p>
          <a:p>
            <a:r>
              <a:rPr lang="en-US" sz="2000" dirty="0" smtClean="0"/>
              <a:t>Beta functions (slide 36)</a:t>
            </a:r>
          </a:p>
          <a:p>
            <a:endParaRPr lang="en-US" sz="2000" dirty="0"/>
          </a:p>
          <a:p>
            <a:endParaRPr lang="en-US" sz="2000" dirty="0" smtClean="0"/>
          </a:p>
          <a:p>
            <a:endParaRPr lang="en-US" sz="2000" dirty="0"/>
          </a:p>
          <a:p>
            <a:endParaRPr lang="en-US" sz="2000" dirty="0" smtClean="0"/>
          </a:p>
          <a:p>
            <a:endParaRPr lang="en-US" sz="2000" dirty="0"/>
          </a:p>
          <a:p>
            <a:pPr marL="0" indent="0">
              <a:buNone/>
            </a:pPr>
            <a:endParaRPr lang="en-US" sz="2000" dirty="0"/>
          </a:p>
          <a:p>
            <a:r>
              <a:rPr lang="en-US" sz="2000" dirty="0" smtClean="0"/>
              <a:t>Magnet focal length</a:t>
            </a:r>
          </a:p>
          <a:p>
            <a:endParaRPr lang="en-US" sz="2000" dirty="0"/>
          </a:p>
          <a:p>
            <a:endParaRPr lang="en-US" sz="2000" dirty="0" smtClean="0"/>
          </a:p>
          <a:p>
            <a:r>
              <a:rPr lang="en-US" sz="2000" dirty="0" smtClean="0"/>
              <a:t>Quad gradient (slide 12)</a:t>
            </a:r>
            <a:endParaRPr lang="en-US" sz="2000" dirty="0"/>
          </a:p>
        </p:txBody>
      </p:sp>
      <p:sp>
        <p:nvSpPr>
          <p:cNvPr id="3" name="Date Placeholder 2"/>
          <p:cNvSpPr>
            <a:spLocks noGrp="1"/>
          </p:cNvSpPr>
          <p:nvPr>
            <p:ph type="dt" sz="half" idx="10"/>
          </p:nvPr>
        </p:nvSpPr>
        <p:spPr/>
        <p:txBody>
          <a:bodyPr/>
          <a:lstStyle/>
          <a:p>
            <a:pPr>
              <a:defRPr/>
            </a:pPr>
            <a:r>
              <a:rPr lang="en-US" smtClean="0"/>
              <a:t>March 18 &amp; 20, 2014</a:t>
            </a:r>
            <a:endParaRPr lang="en-US" dirty="0"/>
          </a:p>
        </p:txBody>
      </p:sp>
      <p:sp>
        <p:nvSpPr>
          <p:cNvPr id="4" name="Footer Placeholder 3"/>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48</a:t>
            </a:fld>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l="4442" t="56861" r="51237" b="23465"/>
          <a:stretch/>
        </p:blipFill>
        <p:spPr>
          <a:xfrm>
            <a:off x="382132" y="2729224"/>
            <a:ext cx="4548626" cy="1604112"/>
          </a:xfrm>
          <a:prstGeom prst="rect">
            <a:avLst/>
          </a:prstGeom>
        </p:spPr>
      </p:pic>
      <p:pic>
        <p:nvPicPr>
          <p:cNvPr id="9" name="Picture 8"/>
          <p:cNvPicPr>
            <a:picLocks noChangeAspect="1"/>
          </p:cNvPicPr>
          <p:nvPr/>
        </p:nvPicPr>
        <p:blipFill>
          <a:blip r:embed="rId4" cstate="print"/>
          <a:stretch>
            <a:fillRect/>
          </a:stretch>
        </p:blipFill>
        <p:spPr>
          <a:xfrm>
            <a:off x="549019" y="1196660"/>
            <a:ext cx="3937000" cy="1612900"/>
          </a:xfrm>
          <a:prstGeom prst="rect">
            <a:avLst/>
          </a:prstGeom>
        </p:spPr>
      </p:pic>
      <p:cxnSp>
        <p:nvCxnSpPr>
          <p:cNvPr id="11" name="Straight Arrow Connector 10"/>
          <p:cNvCxnSpPr/>
          <p:nvPr/>
        </p:nvCxnSpPr>
        <p:spPr>
          <a:xfrm flipH="1" flipV="1">
            <a:off x="659926" y="3685827"/>
            <a:ext cx="559274" cy="119097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1073806" y="3564280"/>
            <a:ext cx="1229704" cy="113016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1856185836"/>
              </p:ext>
            </p:extLst>
          </p:nvPr>
        </p:nvGraphicFramePr>
        <p:xfrm>
          <a:off x="6970808" y="3482031"/>
          <a:ext cx="114300" cy="165100"/>
        </p:xfrm>
        <a:graphic>
          <a:graphicData uri="http://schemas.openxmlformats.org/presentationml/2006/ole">
            <mc:AlternateContent xmlns:mc="http://schemas.openxmlformats.org/markup-compatibility/2006">
              <mc:Choice xmlns:v="urn:schemas-microsoft-com:vml" Requires="v">
                <p:oleObj spid="_x0000_s646324" name="Equation" r:id="rId5" imgW="100440" imgH="155160" progId="">
                  <p:embed/>
                </p:oleObj>
              </mc:Choice>
              <mc:Fallback>
                <p:oleObj name="Equation" r:id="rId5" imgW="100440" imgH="155160" progId="">
                  <p:embed/>
                  <p:pic>
                    <p:nvPicPr>
                      <p:cNvPr id="0" name="Picture 1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0808" y="3482031"/>
                        <a:ext cx="1143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784229774"/>
              </p:ext>
            </p:extLst>
          </p:nvPr>
        </p:nvGraphicFramePr>
        <p:xfrm>
          <a:off x="6970808" y="3482031"/>
          <a:ext cx="114300" cy="165100"/>
        </p:xfrm>
        <a:graphic>
          <a:graphicData uri="http://schemas.openxmlformats.org/presentationml/2006/ole">
            <mc:AlternateContent xmlns:mc="http://schemas.openxmlformats.org/markup-compatibility/2006">
              <mc:Choice xmlns:v="urn:schemas-microsoft-com:vml" Requires="v">
                <p:oleObj spid="_x0000_s646325" name="Equation" r:id="rId7" imgW="100440" imgH="155160" progId="">
                  <p:embed/>
                </p:oleObj>
              </mc:Choice>
              <mc:Fallback>
                <p:oleObj name="Equation" r:id="rId7" imgW="100440" imgH="155160" progId="">
                  <p:embed/>
                  <p:pic>
                    <p:nvPicPr>
                      <p:cNvPr id="0" name="Picture 1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70808" y="3482031"/>
                        <a:ext cx="1143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142142185"/>
              </p:ext>
            </p:extLst>
          </p:nvPr>
        </p:nvGraphicFramePr>
        <p:xfrm>
          <a:off x="5612026" y="1873899"/>
          <a:ext cx="2755317" cy="2108028"/>
        </p:xfrm>
        <a:graphic>
          <a:graphicData uri="http://schemas.openxmlformats.org/presentationml/2006/ole">
            <mc:AlternateContent xmlns:mc="http://schemas.openxmlformats.org/markup-compatibility/2006">
              <mc:Choice xmlns:v="urn:schemas-microsoft-com:vml" Requires="v">
                <p:oleObj spid="_x0000_s646326" name="Equation" r:id="rId8" imgW="1928880" imgH="1471680" progId="">
                  <p:embed/>
                </p:oleObj>
              </mc:Choice>
              <mc:Fallback>
                <p:oleObj name="Equation" r:id="rId8" imgW="1928880" imgH="1471680" progId="">
                  <p:embed/>
                  <p:pic>
                    <p:nvPicPr>
                      <p:cNvPr id="0" name="Picture 16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2026" y="1873899"/>
                        <a:ext cx="2755317" cy="21080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243723694"/>
              </p:ext>
            </p:extLst>
          </p:nvPr>
        </p:nvGraphicFramePr>
        <p:xfrm>
          <a:off x="4858450" y="4550809"/>
          <a:ext cx="3949844" cy="641721"/>
        </p:xfrm>
        <a:graphic>
          <a:graphicData uri="http://schemas.openxmlformats.org/presentationml/2006/ole">
            <mc:AlternateContent xmlns:mc="http://schemas.openxmlformats.org/markup-compatibility/2006">
              <mc:Choice xmlns:v="urn:schemas-microsoft-com:vml" Requires="v">
                <p:oleObj spid="_x0000_s646327" name="Equation" r:id="rId10" imgW="2568960" imgH="411120" progId="">
                  <p:embed/>
                </p:oleObj>
              </mc:Choice>
              <mc:Fallback>
                <p:oleObj name="Equation" r:id="rId10" imgW="2568960" imgH="411120" progId="">
                  <p:embed/>
                  <p:pic>
                    <p:nvPicPr>
                      <p:cNvPr id="0" name="Picture 16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58450" y="4550809"/>
                        <a:ext cx="3949844" cy="6417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281036188"/>
              </p:ext>
            </p:extLst>
          </p:nvPr>
        </p:nvGraphicFramePr>
        <p:xfrm>
          <a:off x="4046136" y="5710585"/>
          <a:ext cx="4884738" cy="720725"/>
        </p:xfrm>
        <a:graphic>
          <a:graphicData uri="http://schemas.openxmlformats.org/presentationml/2006/ole">
            <mc:AlternateContent xmlns:mc="http://schemas.openxmlformats.org/markup-compatibility/2006">
              <mc:Choice xmlns:v="urn:schemas-microsoft-com:vml" Requires="v">
                <p:oleObj spid="_x0000_s646328" name="Equation" r:id="rId12" imgW="3172320" imgH="456840" progId="">
                  <p:embed/>
                </p:oleObj>
              </mc:Choice>
              <mc:Fallback>
                <p:oleObj name="Equation" r:id="rId12" imgW="3172320" imgH="456840" progId="">
                  <p:embed/>
                  <p:pic>
                    <p:nvPicPr>
                      <p:cNvPr id="0" name="Picture 16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46136" y="5710585"/>
                        <a:ext cx="4884738"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6198683" y="3659277"/>
            <a:ext cx="1709981" cy="377245"/>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935331" y="4666766"/>
            <a:ext cx="966632" cy="377245"/>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012291" y="5825152"/>
            <a:ext cx="966632" cy="377245"/>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14" cstate="print"/>
          <a:stretch>
            <a:fillRect/>
          </a:stretch>
        </p:blipFill>
        <p:spPr>
          <a:xfrm>
            <a:off x="533400" y="4953000"/>
            <a:ext cx="1638300" cy="939800"/>
          </a:xfrm>
          <a:prstGeom prst="rect">
            <a:avLst/>
          </a:prstGeom>
        </p:spPr>
      </p:pic>
      <p:pic>
        <p:nvPicPr>
          <p:cNvPr id="15" name="Picture 14"/>
          <p:cNvPicPr>
            <a:picLocks noChangeAspect="1"/>
          </p:cNvPicPr>
          <p:nvPr/>
        </p:nvPicPr>
        <p:blipFill>
          <a:blip r:embed="rId15" cstate="print"/>
          <a:stretch>
            <a:fillRect/>
          </a:stretch>
        </p:blipFill>
        <p:spPr>
          <a:xfrm>
            <a:off x="2362200" y="4648200"/>
            <a:ext cx="1574800" cy="838200"/>
          </a:xfrm>
          <a:prstGeom prst="rect">
            <a:avLst/>
          </a:prstGeom>
        </p:spPr>
      </p:pic>
    </p:spTree>
    <p:extLst>
      <p:ext uri="{BB962C8B-B14F-4D97-AF65-F5344CB8AC3E}">
        <p14:creationId xmlns:p14="http://schemas.microsoft.com/office/powerpoint/2010/main" val="358184290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Line Calculation: MAD</a:t>
            </a:r>
            <a:endParaRPr lang="en-US" dirty="0"/>
          </a:p>
        </p:txBody>
      </p:sp>
      <p:sp>
        <p:nvSpPr>
          <p:cNvPr id="12" name="Content Placeholder 11"/>
          <p:cNvSpPr>
            <a:spLocks noGrp="1"/>
          </p:cNvSpPr>
          <p:nvPr>
            <p:ph idx="1"/>
          </p:nvPr>
        </p:nvSpPr>
        <p:spPr/>
        <p:txBody>
          <a:bodyPr/>
          <a:lstStyle/>
          <a:p>
            <a:r>
              <a:rPr lang="en-US" sz="1600" dirty="0" smtClean="0"/>
              <a:t>We could calculate </a:t>
            </a:r>
            <a:r>
              <a:rPr lang="el-GR" sz="1600" dirty="0" smtClean="0"/>
              <a:t>α</a:t>
            </a:r>
            <a:r>
              <a:rPr lang="en-US" sz="1600" dirty="0" smtClean="0"/>
              <a:t>(s),</a:t>
            </a:r>
            <a:r>
              <a:rPr lang="el-GR" sz="1600" dirty="0" smtClean="0"/>
              <a:t>β</a:t>
            </a:r>
            <a:r>
              <a:rPr lang="en-US" sz="1600" dirty="0" smtClean="0"/>
              <a:t>(s), and </a:t>
            </a:r>
            <a:r>
              <a:rPr lang="el-GR" sz="1600" dirty="0" smtClean="0"/>
              <a:t>γ</a:t>
            </a:r>
            <a:r>
              <a:rPr lang="en-US" sz="1600" dirty="0" smtClean="0"/>
              <a:t>(s) by hand (slide 25) , but…</a:t>
            </a:r>
          </a:p>
          <a:p>
            <a:r>
              <a:rPr lang="en-US" sz="1600" dirty="0" smtClean="0"/>
              <a:t>There have been and continue to be countless accelerator modeling programs; however MAD (“Methodical Accelerator Design”), started in 1990, continues to be the “Lingua Franca”</a:t>
            </a:r>
            <a:endParaRPr lang="en-US" sz="1600" dirty="0"/>
          </a:p>
        </p:txBody>
      </p:sp>
      <p:sp>
        <p:nvSpPr>
          <p:cNvPr id="3" name="Date Placeholder 2"/>
          <p:cNvSpPr>
            <a:spLocks noGrp="1"/>
          </p:cNvSpPr>
          <p:nvPr>
            <p:ph type="dt" sz="half" idx="10"/>
          </p:nvPr>
        </p:nvSpPr>
        <p:spPr/>
        <p:txBody>
          <a:bodyPr/>
          <a:lstStyle/>
          <a:p>
            <a:pPr>
              <a:defRPr/>
            </a:pPr>
            <a:r>
              <a:rPr lang="en-US" smtClean="0"/>
              <a:t>March 18 &amp; 20, 2014</a:t>
            </a:r>
            <a:endParaRPr lang="en-US" dirty="0"/>
          </a:p>
        </p:txBody>
      </p:sp>
      <p:sp>
        <p:nvSpPr>
          <p:cNvPr id="4" name="Footer Placeholder 3"/>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49</a:t>
            </a:fld>
            <a:endParaRPr lang="en-US"/>
          </a:p>
        </p:txBody>
      </p:sp>
      <p:sp>
        <p:nvSpPr>
          <p:cNvPr id="8" name="Rectangle 7"/>
          <p:cNvSpPr/>
          <p:nvPr/>
        </p:nvSpPr>
        <p:spPr>
          <a:xfrm>
            <a:off x="457200" y="2356250"/>
            <a:ext cx="4953000" cy="4131901"/>
          </a:xfrm>
          <a:prstGeom prst="rect">
            <a:avLst/>
          </a:prstGeom>
        </p:spPr>
        <p:txBody>
          <a:bodyPr wrap="square">
            <a:spAutoFit/>
          </a:bodyPr>
          <a:lstStyle/>
          <a:p>
            <a:r>
              <a:rPr lang="en-US" sz="1050" dirty="0"/>
              <a:t>!</a:t>
            </a:r>
          </a:p>
          <a:p>
            <a:r>
              <a:rPr lang="en-US" sz="1050" dirty="0"/>
              <a:t>! One FODO cell from the FNAL Main Ring (NAL Design Report, 1968)</a:t>
            </a:r>
          </a:p>
          <a:p>
            <a:r>
              <a:rPr lang="en-US" sz="1050" dirty="0"/>
              <a:t>!</a:t>
            </a:r>
          </a:p>
          <a:p>
            <a:r>
              <a:rPr lang="en-US" sz="1050" dirty="0"/>
              <a:t>beam, particle=</a:t>
            </a:r>
            <a:r>
              <a:rPr lang="en-US" sz="1050" dirty="0" err="1"/>
              <a:t>proton,energy</a:t>
            </a:r>
            <a:r>
              <a:rPr lang="en-US" sz="1050" dirty="0"/>
              <a:t>=400.938272,npart=1.0E9;</a:t>
            </a:r>
          </a:p>
          <a:p>
            <a:endParaRPr lang="en-US" sz="1050" dirty="0"/>
          </a:p>
          <a:p>
            <a:r>
              <a:rPr lang="en-US" sz="1050" dirty="0"/>
              <a:t>LQ:=1.067;</a:t>
            </a:r>
          </a:p>
          <a:p>
            <a:r>
              <a:rPr lang="en-US" sz="1050" dirty="0"/>
              <a:t>LD:=29.74-2*LQ;</a:t>
            </a:r>
          </a:p>
          <a:p>
            <a:endParaRPr lang="en-US" sz="1050" dirty="0"/>
          </a:p>
          <a:p>
            <a:r>
              <a:rPr lang="en-US" sz="1050" dirty="0" err="1"/>
              <a:t>qf</a:t>
            </a:r>
            <a:r>
              <a:rPr lang="en-US" sz="1050" dirty="0"/>
              <a:t>: QUADRUPOLE, L=LQ, K1=.0195;</a:t>
            </a:r>
          </a:p>
          <a:p>
            <a:r>
              <a:rPr lang="en-US" sz="1050" dirty="0"/>
              <a:t>d: DRIFT, L=LD;</a:t>
            </a:r>
          </a:p>
          <a:p>
            <a:r>
              <a:rPr lang="en-US" sz="1050" dirty="0" err="1"/>
              <a:t>qd</a:t>
            </a:r>
            <a:r>
              <a:rPr lang="en-US" sz="1050" dirty="0"/>
              <a:t>: QUADRUPOLE, L=LQ, K1=-.0195;</a:t>
            </a:r>
          </a:p>
          <a:p>
            <a:endParaRPr lang="en-US" sz="1050" dirty="0"/>
          </a:p>
          <a:p>
            <a:r>
              <a:rPr lang="en-US" sz="1050" dirty="0" err="1"/>
              <a:t>fodo</a:t>
            </a:r>
            <a:r>
              <a:rPr lang="en-US" sz="1050" dirty="0"/>
              <a:t>: line = (</a:t>
            </a:r>
            <a:r>
              <a:rPr lang="en-US" sz="1050" dirty="0" err="1"/>
              <a:t>qf,d,qd,qd,d,qf</a:t>
            </a:r>
            <a:r>
              <a:rPr lang="en-US" sz="1050" dirty="0"/>
              <a:t>);</a:t>
            </a:r>
          </a:p>
          <a:p>
            <a:r>
              <a:rPr lang="en-US" sz="1050" dirty="0"/>
              <a:t>use, period=</a:t>
            </a:r>
            <a:r>
              <a:rPr lang="en-US" sz="1050" dirty="0" err="1"/>
              <a:t>fodo</a:t>
            </a:r>
            <a:r>
              <a:rPr lang="en-US" sz="1050" dirty="0"/>
              <a:t>;</a:t>
            </a:r>
          </a:p>
          <a:p>
            <a:endParaRPr lang="en-US" sz="1050" dirty="0"/>
          </a:p>
          <a:p>
            <a:r>
              <a:rPr lang="en-US" sz="1050" dirty="0" err="1"/>
              <a:t>match,sequence</a:t>
            </a:r>
            <a:r>
              <a:rPr lang="en-US" sz="1050" dirty="0"/>
              <a:t>=FODO;</a:t>
            </a:r>
          </a:p>
          <a:p>
            <a:endParaRPr lang="en-US" sz="1050" dirty="0"/>
          </a:p>
          <a:p>
            <a:r>
              <a:rPr lang="en-US" sz="1050" dirty="0"/>
              <a:t>SELECT,FLAG=</a:t>
            </a:r>
            <a:r>
              <a:rPr lang="en-US" sz="1050" dirty="0" err="1"/>
              <a:t>SECTORMAP,clear</a:t>
            </a:r>
            <a:r>
              <a:rPr lang="en-US" sz="1050" dirty="0"/>
              <a:t>;</a:t>
            </a:r>
          </a:p>
          <a:p>
            <a:r>
              <a:rPr lang="en-US" sz="1050" dirty="0"/>
              <a:t>SELECT,FLAG=</a:t>
            </a:r>
            <a:r>
              <a:rPr lang="en-US" sz="1050" dirty="0" err="1"/>
              <a:t>TWISS,column</a:t>
            </a:r>
            <a:r>
              <a:rPr lang="en-US" sz="1050" dirty="0"/>
              <a:t>=</a:t>
            </a:r>
            <a:r>
              <a:rPr lang="en-US" sz="1050" dirty="0" err="1"/>
              <a:t>name,s,betx,alfx,bety,alfy,mux,muy</a:t>
            </a:r>
            <a:r>
              <a:rPr lang="en-US" sz="1050" dirty="0"/>
              <a:t>;</a:t>
            </a:r>
          </a:p>
          <a:p>
            <a:r>
              <a:rPr lang="en-US" sz="1050" dirty="0"/>
              <a:t>TWISS,SAVE;</a:t>
            </a:r>
          </a:p>
          <a:p>
            <a:endParaRPr lang="en-US" sz="1050" dirty="0"/>
          </a:p>
          <a:p>
            <a:r>
              <a:rPr lang="en-US" sz="1050" dirty="0" err="1" smtClean="0"/>
              <a:t>PLOT,interpolate</a:t>
            </a:r>
            <a:r>
              <a:rPr lang="en-US" sz="1050" dirty="0" smtClean="0"/>
              <a:t>=true,,</a:t>
            </a:r>
            <a:r>
              <a:rPr lang="en-US" sz="1050" dirty="0" err="1"/>
              <a:t>colour</a:t>
            </a:r>
            <a:r>
              <a:rPr lang="en-US" sz="1050" dirty="0"/>
              <a:t>=100,HAXIS=S, VAXIS1=BETX,BETY;</a:t>
            </a:r>
          </a:p>
          <a:p>
            <a:r>
              <a:rPr lang="en-US" sz="1050" dirty="0" err="1" smtClean="0"/>
              <a:t>PLOT,interpolate</a:t>
            </a:r>
            <a:r>
              <a:rPr lang="en-US" sz="1050" dirty="0" smtClean="0"/>
              <a:t>=true,,</a:t>
            </a:r>
            <a:r>
              <a:rPr lang="en-US" sz="1050" dirty="0" err="1"/>
              <a:t>colour</a:t>
            </a:r>
            <a:r>
              <a:rPr lang="en-US" sz="1050" dirty="0"/>
              <a:t>=100,HAXIS=S, VAXIS1=ALFX,ALFY</a:t>
            </a:r>
            <a:r>
              <a:rPr lang="en-US" sz="1050" dirty="0" smtClean="0"/>
              <a:t>;</a:t>
            </a:r>
            <a:endParaRPr lang="en-US" sz="1050" dirty="0"/>
          </a:p>
          <a:p>
            <a:endParaRPr lang="en-US" sz="1050" dirty="0"/>
          </a:p>
          <a:p>
            <a:r>
              <a:rPr lang="en-US" sz="1050" dirty="0"/>
              <a:t>stop;</a:t>
            </a:r>
          </a:p>
        </p:txBody>
      </p:sp>
      <p:sp>
        <p:nvSpPr>
          <p:cNvPr id="9" name="Rectangle 8"/>
          <p:cNvSpPr/>
          <p:nvPr/>
        </p:nvSpPr>
        <p:spPr>
          <a:xfrm>
            <a:off x="457200" y="2280050"/>
            <a:ext cx="4267200" cy="42672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953000" y="4114800"/>
            <a:ext cx="457200" cy="381000"/>
          </a:xfrm>
          <a:prstGeom prst="rightArrow">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219200" y="1975250"/>
            <a:ext cx="1981200" cy="307777"/>
          </a:xfrm>
          <a:prstGeom prst="rect">
            <a:avLst/>
          </a:prstGeom>
          <a:noFill/>
        </p:spPr>
        <p:txBody>
          <a:bodyPr wrap="square" rtlCol="0">
            <a:spAutoFit/>
          </a:bodyPr>
          <a:lstStyle/>
          <a:p>
            <a:pPr algn="ctr"/>
            <a:r>
              <a:rPr lang="en-US" sz="1400" dirty="0" err="1" smtClean="0">
                <a:solidFill>
                  <a:srgbClr val="C00000"/>
                </a:solidFill>
                <a:latin typeface="+mn-lt"/>
              </a:rPr>
              <a:t>main_ring.madx</a:t>
            </a:r>
            <a:endParaRPr lang="en-US" sz="1400" dirty="0" smtClean="0">
              <a:solidFill>
                <a:srgbClr val="C00000"/>
              </a:solidFill>
              <a:latin typeface="+mn-lt"/>
            </a:endParaRPr>
          </a:p>
        </p:txBody>
      </p:sp>
      <p:sp>
        <p:nvSpPr>
          <p:cNvPr id="15" name="Oval 14"/>
          <p:cNvSpPr/>
          <p:nvPr/>
        </p:nvSpPr>
        <p:spPr>
          <a:xfrm>
            <a:off x="2062036" y="3571253"/>
            <a:ext cx="716684" cy="339520"/>
          </a:xfrm>
          <a:prstGeom prst="ellipse">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017614" y="3131134"/>
            <a:ext cx="1298203" cy="523220"/>
          </a:xfrm>
          <a:prstGeom prst="rect">
            <a:avLst/>
          </a:prstGeom>
          <a:noFill/>
        </p:spPr>
        <p:txBody>
          <a:bodyPr wrap="square" rtlCol="0">
            <a:spAutoFit/>
          </a:bodyPr>
          <a:lstStyle/>
          <a:p>
            <a:r>
              <a:rPr lang="en-US" sz="1400" dirty="0" smtClean="0">
                <a:solidFill>
                  <a:srgbClr val="C00000"/>
                </a:solidFill>
                <a:latin typeface="+mn-lt"/>
              </a:rPr>
              <a:t>half quad</a:t>
            </a:r>
          </a:p>
          <a:p>
            <a:r>
              <a:rPr lang="en-US" sz="1400" dirty="0" smtClean="0">
                <a:solidFill>
                  <a:srgbClr val="C00000"/>
                </a:solidFill>
                <a:latin typeface="+mn-lt"/>
              </a:rPr>
              <a:t>K1=1/(2f)</a:t>
            </a:r>
          </a:p>
        </p:txBody>
      </p:sp>
      <p:cxnSp>
        <p:nvCxnSpPr>
          <p:cNvPr id="18" name="Straight Arrow Connector 17"/>
          <p:cNvCxnSpPr/>
          <p:nvPr/>
        </p:nvCxnSpPr>
        <p:spPr>
          <a:xfrm flipH="1">
            <a:off x="2803867" y="3520953"/>
            <a:ext cx="201174" cy="125749"/>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92812" y="4251796"/>
            <a:ext cx="1507288" cy="307777"/>
          </a:xfrm>
          <a:prstGeom prst="rect">
            <a:avLst/>
          </a:prstGeom>
          <a:noFill/>
        </p:spPr>
        <p:txBody>
          <a:bodyPr wrap="square" rtlCol="0">
            <a:spAutoFit/>
          </a:bodyPr>
          <a:lstStyle/>
          <a:p>
            <a:r>
              <a:rPr lang="en-US" sz="1400" dirty="0" smtClean="0">
                <a:solidFill>
                  <a:srgbClr val="C00000"/>
                </a:solidFill>
                <a:latin typeface="+mn-lt"/>
              </a:rPr>
              <a:t>build FODO cell</a:t>
            </a:r>
          </a:p>
        </p:txBody>
      </p:sp>
      <p:cxnSp>
        <p:nvCxnSpPr>
          <p:cNvPr id="22" name="Straight Arrow Connector 21"/>
          <p:cNvCxnSpPr>
            <a:stCxn id="21" idx="1"/>
          </p:cNvCxnSpPr>
          <p:nvPr/>
        </p:nvCxnSpPr>
        <p:spPr>
          <a:xfrm flipH="1">
            <a:off x="2189291" y="4405685"/>
            <a:ext cx="603521" cy="3473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517716" y="4693417"/>
            <a:ext cx="1507288" cy="307777"/>
          </a:xfrm>
          <a:prstGeom prst="rect">
            <a:avLst/>
          </a:prstGeom>
          <a:noFill/>
        </p:spPr>
        <p:txBody>
          <a:bodyPr wrap="square" rtlCol="0">
            <a:spAutoFit/>
          </a:bodyPr>
          <a:lstStyle/>
          <a:p>
            <a:r>
              <a:rPr lang="en-US" sz="1400" dirty="0" smtClean="0">
                <a:solidFill>
                  <a:srgbClr val="C00000"/>
                </a:solidFill>
                <a:latin typeface="+mn-lt"/>
              </a:rPr>
              <a:t>force periodicity</a:t>
            </a:r>
          </a:p>
        </p:txBody>
      </p:sp>
      <p:cxnSp>
        <p:nvCxnSpPr>
          <p:cNvPr id="25" name="Straight Arrow Connector 24"/>
          <p:cNvCxnSpPr>
            <a:stCxn id="24" idx="1"/>
          </p:cNvCxnSpPr>
          <p:nvPr/>
        </p:nvCxnSpPr>
        <p:spPr>
          <a:xfrm flipH="1">
            <a:off x="1914195" y="4847306"/>
            <a:ext cx="603521" cy="3473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17473" y="5449409"/>
            <a:ext cx="2396962" cy="307777"/>
          </a:xfrm>
          <a:prstGeom prst="rect">
            <a:avLst/>
          </a:prstGeom>
          <a:noFill/>
        </p:spPr>
        <p:txBody>
          <a:bodyPr wrap="square" rtlCol="0">
            <a:spAutoFit/>
          </a:bodyPr>
          <a:lstStyle/>
          <a:p>
            <a:r>
              <a:rPr lang="en-US" sz="1400" dirty="0" smtClean="0">
                <a:solidFill>
                  <a:srgbClr val="C00000"/>
                </a:solidFill>
                <a:latin typeface="+mn-lt"/>
              </a:rPr>
              <a:t>calculate Twiss parameters</a:t>
            </a:r>
          </a:p>
        </p:txBody>
      </p:sp>
      <p:cxnSp>
        <p:nvCxnSpPr>
          <p:cNvPr id="27" name="Straight Arrow Connector 26"/>
          <p:cNvCxnSpPr>
            <a:stCxn id="26" idx="1"/>
          </p:cNvCxnSpPr>
          <p:nvPr/>
        </p:nvCxnSpPr>
        <p:spPr>
          <a:xfrm flipH="1" flipV="1">
            <a:off x="1383075" y="5545503"/>
            <a:ext cx="834398" cy="5779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2" cstate="print"/>
          <a:stretch>
            <a:fillRect/>
          </a:stretch>
        </p:blipFill>
        <p:spPr>
          <a:xfrm>
            <a:off x="5562600" y="1700414"/>
            <a:ext cx="3048000" cy="2566786"/>
          </a:xfrm>
          <a:prstGeom prst="rect">
            <a:avLst/>
          </a:prstGeom>
        </p:spPr>
      </p:pic>
      <p:pic>
        <p:nvPicPr>
          <p:cNvPr id="6" name="Picture 5"/>
          <p:cNvPicPr>
            <a:picLocks noChangeAspect="1"/>
          </p:cNvPicPr>
          <p:nvPr/>
        </p:nvPicPr>
        <p:blipFill>
          <a:blip r:embed="rId3" cstate="print"/>
          <a:stretch>
            <a:fillRect/>
          </a:stretch>
        </p:blipFill>
        <p:spPr>
          <a:xfrm>
            <a:off x="5562600" y="4267200"/>
            <a:ext cx="3124200" cy="2257455"/>
          </a:xfrm>
          <a:prstGeom prst="rect">
            <a:avLst/>
          </a:prstGeom>
        </p:spPr>
      </p:pic>
      <p:sp>
        <p:nvSpPr>
          <p:cNvPr id="13" name="TextBox 12"/>
          <p:cNvSpPr txBox="1"/>
          <p:nvPr/>
        </p:nvSpPr>
        <p:spPr>
          <a:xfrm>
            <a:off x="3733800" y="1524000"/>
            <a:ext cx="2133600" cy="523220"/>
          </a:xfrm>
          <a:prstGeom prst="rect">
            <a:avLst/>
          </a:prstGeom>
          <a:noFill/>
        </p:spPr>
        <p:txBody>
          <a:bodyPr wrap="square" rtlCol="0">
            <a:spAutoFit/>
          </a:bodyPr>
          <a:lstStyle/>
          <a:p>
            <a:pPr algn="r"/>
            <a:r>
              <a:rPr lang="en-US" sz="1400" dirty="0" smtClean="0">
                <a:solidFill>
                  <a:srgbClr val="C00000"/>
                </a:solidFill>
                <a:latin typeface="+mn-lt"/>
              </a:rPr>
              <a:t>98.4m (exact) vs. </a:t>
            </a:r>
            <a:br>
              <a:rPr lang="en-US" sz="1400" dirty="0" smtClean="0">
                <a:solidFill>
                  <a:srgbClr val="C00000"/>
                </a:solidFill>
                <a:latin typeface="+mn-lt"/>
              </a:rPr>
            </a:br>
            <a:r>
              <a:rPr lang="en-US" sz="1400" dirty="0" smtClean="0">
                <a:solidFill>
                  <a:srgbClr val="C00000"/>
                </a:solidFill>
                <a:latin typeface="+mn-lt"/>
              </a:rPr>
              <a:t>99.4m (thin lens)</a:t>
            </a:r>
          </a:p>
        </p:txBody>
      </p:sp>
      <p:cxnSp>
        <p:nvCxnSpPr>
          <p:cNvPr id="17" name="Straight Arrow Connector 16"/>
          <p:cNvCxnSpPr>
            <a:stCxn id="13" idx="3"/>
          </p:cNvCxnSpPr>
          <p:nvPr/>
        </p:nvCxnSpPr>
        <p:spPr>
          <a:xfrm>
            <a:off x="5867400" y="1785610"/>
            <a:ext cx="1295400" cy="34799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800600" y="3276600"/>
            <a:ext cx="990600" cy="523220"/>
          </a:xfrm>
          <a:prstGeom prst="rect">
            <a:avLst/>
          </a:prstGeom>
          <a:noFill/>
        </p:spPr>
        <p:txBody>
          <a:bodyPr wrap="square" rtlCol="0">
            <a:spAutoFit/>
          </a:bodyPr>
          <a:lstStyle/>
          <a:p>
            <a:pPr algn="r"/>
            <a:r>
              <a:rPr lang="en-US" sz="1400" dirty="0" smtClean="0">
                <a:solidFill>
                  <a:srgbClr val="C00000"/>
                </a:solidFill>
                <a:latin typeface="+mn-lt"/>
              </a:rPr>
              <a:t>24.7m  </a:t>
            </a:r>
            <a:br>
              <a:rPr lang="en-US" sz="1400" dirty="0" smtClean="0">
                <a:solidFill>
                  <a:srgbClr val="C00000"/>
                </a:solidFill>
                <a:latin typeface="+mn-lt"/>
              </a:rPr>
            </a:br>
            <a:r>
              <a:rPr lang="en-US" sz="1400" dirty="0" smtClean="0">
                <a:solidFill>
                  <a:srgbClr val="C00000"/>
                </a:solidFill>
                <a:latin typeface="+mn-lt"/>
              </a:rPr>
              <a:t>vs. 26.4m</a:t>
            </a:r>
          </a:p>
        </p:txBody>
      </p:sp>
      <p:cxnSp>
        <p:nvCxnSpPr>
          <p:cNvPr id="29" name="Straight Arrow Connector 28"/>
          <p:cNvCxnSpPr/>
          <p:nvPr/>
        </p:nvCxnSpPr>
        <p:spPr>
          <a:xfrm>
            <a:off x="5791200" y="3581400"/>
            <a:ext cx="1371600" cy="2286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4686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571500" y="190500"/>
            <a:ext cx="7772400" cy="457200"/>
          </a:xfrm>
        </p:spPr>
        <p:txBody>
          <a:bodyPr/>
          <a:lstStyle/>
          <a:p>
            <a:pPr>
              <a:defRPr/>
            </a:pPr>
            <a:r>
              <a:rPr lang="en-US" dirty="0" smtClean="0"/>
              <a:t>Round and Round We </a:t>
            </a:r>
            <a:r>
              <a:rPr lang="en-US" dirty="0"/>
              <a:t>G</a:t>
            </a:r>
            <a:r>
              <a:rPr lang="en-US" dirty="0" smtClean="0"/>
              <a:t>o: the First Cyclotrons</a:t>
            </a:r>
            <a:endParaRPr lang="en-US" dirty="0"/>
          </a:p>
        </p:txBody>
      </p:sp>
      <p:sp>
        <p:nvSpPr>
          <p:cNvPr id="28675" name="Rectangle 3"/>
          <p:cNvSpPr>
            <a:spLocks noGrp="1" noChangeArrowheads="1"/>
          </p:cNvSpPr>
          <p:nvPr>
            <p:ph type="body" idx="1"/>
          </p:nvPr>
        </p:nvSpPr>
        <p:spPr>
          <a:xfrm>
            <a:off x="4229100" y="1066800"/>
            <a:ext cx="2667000" cy="1819275"/>
          </a:xfrm>
        </p:spPr>
        <p:txBody>
          <a:bodyPr/>
          <a:lstStyle/>
          <a:p>
            <a:r>
              <a:rPr lang="en-US" sz="2000" dirty="0" smtClean="0"/>
              <a:t>~1930 (Berkeley)</a:t>
            </a:r>
          </a:p>
          <a:p>
            <a:pPr lvl="1"/>
            <a:r>
              <a:rPr lang="en-US" sz="1800" dirty="0" smtClean="0"/>
              <a:t>Lawrence and Livingston</a:t>
            </a:r>
          </a:p>
          <a:p>
            <a:pPr lvl="1"/>
            <a:r>
              <a:rPr lang="en-US" sz="1800" dirty="0" smtClean="0"/>
              <a:t>K=80KeV</a:t>
            </a:r>
          </a:p>
        </p:txBody>
      </p:sp>
      <p:pic>
        <p:nvPicPr>
          <p:cNvPr id="28676" name="Picture 4" descr="Cycl1"/>
          <p:cNvPicPr>
            <a:picLocks noChangeAspect="1" noChangeArrowheads="1"/>
          </p:cNvPicPr>
          <p:nvPr/>
        </p:nvPicPr>
        <p:blipFill>
          <a:blip r:embed="rId2" cstate="print"/>
          <a:srcRect/>
          <a:stretch>
            <a:fillRect/>
          </a:stretch>
        </p:blipFill>
        <p:spPr bwMode="auto">
          <a:xfrm>
            <a:off x="1295400" y="762000"/>
            <a:ext cx="2646363" cy="3355975"/>
          </a:xfrm>
          <a:prstGeom prst="rect">
            <a:avLst/>
          </a:prstGeom>
          <a:noFill/>
          <a:ln w="9525">
            <a:noFill/>
            <a:miter lim="800000"/>
            <a:headEnd/>
            <a:tailEnd/>
          </a:ln>
        </p:spPr>
      </p:pic>
      <p:pic>
        <p:nvPicPr>
          <p:cNvPr id="28677" name="Picture 5" descr="Cycl4"/>
          <p:cNvPicPr>
            <a:picLocks noChangeAspect="1" noChangeArrowheads="1"/>
          </p:cNvPicPr>
          <p:nvPr/>
        </p:nvPicPr>
        <p:blipFill>
          <a:blip r:embed="rId3" cstate="print"/>
          <a:srcRect/>
          <a:stretch>
            <a:fillRect/>
          </a:stretch>
        </p:blipFill>
        <p:spPr bwMode="auto">
          <a:xfrm>
            <a:off x="4233863" y="3306763"/>
            <a:ext cx="4064000" cy="2781300"/>
          </a:xfrm>
          <a:prstGeom prst="rect">
            <a:avLst/>
          </a:prstGeom>
          <a:noFill/>
          <a:ln w="9525">
            <a:noFill/>
            <a:miter lim="800000"/>
            <a:headEnd/>
            <a:tailEnd/>
          </a:ln>
        </p:spPr>
      </p:pic>
      <p:sp>
        <p:nvSpPr>
          <p:cNvPr id="28678" name="Rectangle 6"/>
          <p:cNvSpPr>
            <a:spLocks noChangeArrowheads="1"/>
          </p:cNvSpPr>
          <p:nvPr/>
        </p:nvSpPr>
        <p:spPr bwMode="auto">
          <a:xfrm>
            <a:off x="569913" y="4381500"/>
            <a:ext cx="3276600" cy="1601788"/>
          </a:xfrm>
          <a:prstGeom prst="rect">
            <a:avLst/>
          </a:prstGeom>
          <a:noFill/>
          <a:ln w="9525">
            <a:noFill/>
            <a:miter lim="800000"/>
            <a:headEnd/>
            <a:tailEnd/>
          </a:ln>
        </p:spPr>
        <p:txBody>
          <a:bodyPr/>
          <a:lstStyle/>
          <a:p>
            <a:pPr marL="342900" indent="-342900">
              <a:spcBef>
                <a:spcPct val="20000"/>
              </a:spcBef>
              <a:buFont typeface="Wingdings" pitchFamily="2" charset="2"/>
              <a:buChar char="§"/>
            </a:pPr>
            <a:r>
              <a:rPr lang="en-US" sz="2000" dirty="0">
                <a:latin typeface="+mn-lt"/>
              </a:rPr>
              <a:t>1935 - 60” Cyclotron</a:t>
            </a:r>
          </a:p>
          <a:p>
            <a:pPr marL="742950" lvl="1" indent="-285750">
              <a:spcBef>
                <a:spcPct val="20000"/>
              </a:spcBef>
              <a:buFont typeface="Wingdings" pitchFamily="2" charset="2"/>
              <a:buChar char="Ø"/>
            </a:pPr>
            <a:r>
              <a:rPr lang="en-US" sz="1600" dirty="0">
                <a:solidFill>
                  <a:schemeClr val="accent2"/>
                </a:solidFill>
                <a:latin typeface="+mn-lt"/>
              </a:rPr>
              <a:t>Lawrence, et al. (LBL)</a:t>
            </a:r>
          </a:p>
          <a:p>
            <a:pPr marL="742950" lvl="1" indent="-285750">
              <a:spcBef>
                <a:spcPct val="20000"/>
              </a:spcBef>
              <a:buFont typeface="Wingdings" pitchFamily="2" charset="2"/>
              <a:buChar char="Ø"/>
            </a:pPr>
            <a:r>
              <a:rPr lang="en-US" sz="1600" dirty="0">
                <a:solidFill>
                  <a:schemeClr val="accent2"/>
                </a:solidFill>
                <a:latin typeface="+mn-lt"/>
              </a:rPr>
              <a:t>~19 </a:t>
            </a:r>
            <a:r>
              <a:rPr lang="en-US" sz="1600" dirty="0" err="1">
                <a:solidFill>
                  <a:schemeClr val="accent2"/>
                </a:solidFill>
                <a:latin typeface="+mn-lt"/>
              </a:rPr>
              <a:t>MeV</a:t>
            </a:r>
            <a:r>
              <a:rPr lang="en-US" sz="1600" dirty="0">
                <a:solidFill>
                  <a:schemeClr val="accent2"/>
                </a:solidFill>
                <a:latin typeface="+mn-lt"/>
              </a:rPr>
              <a:t> (D</a:t>
            </a:r>
            <a:r>
              <a:rPr lang="en-US" sz="400" dirty="0">
                <a:solidFill>
                  <a:schemeClr val="accent2"/>
                </a:solidFill>
                <a:latin typeface="+mn-lt"/>
              </a:rPr>
              <a:t>2</a:t>
            </a:r>
            <a:r>
              <a:rPr lang="en-US" sz="1600" dirty="0">
                <a:solidFill>
                  <a:schemeClr val="accent2"/>
                </a:solidFill>
                <a:latin typeface="+mn-lt"/>
              </a:rPr>
              <a:t>)</a:t>
            </a:r>
          </a:p>
          <a:p>
            <a:pPr marL="742950" lvl="1" indent="-285750">
              <a:spcBef>
                <a:spcPct val="20000"/>
              </a:spcBef>
              <a:buFont typeface="Wingdings" pitchFamily="2" charset="2"/>
              <a:buChar char="Ø"/>
            </a:pPr>
            <a:r>
              <a:rPr lang="en-US" sz="1600" dirty="0">
                <a:solidFill>
                  <a:schemeClr val="accent2"/>
                </a:solidFill>
                <a:latin typeface="+mn-lt"/>
              </a:rPr>
              <a:t>Prototype </a:t>
            </a:r>
            <a:r>
              <a:rPr lang="en-US" sz="1800" dirty="0">
                <a:solidFill>
                  <a:schemeClr val="accent2"/>
                </a:solidFill>
                <a:latin typeface="+mn-lt"/>
              </a:rPr>
              <a:t>for many</a:t>
            </a:r>
            <a:endParaRPr lang="en-US" dirty="0">
              <a:solidFill>
                <a:schemeClr val="accent2"/>
              </a:solidFill>
              <a:latin typeface="+mn-lt"/>
            </a:endParaRPr>
          </a:p>
        </p:txBody>
      </p:sp>
      <p:sp>
        <p:nvSpPr>
          <p:cNvPr id="10" name="Date Placeholder 9"/>
          <p:cNvSpPr>
            <a:spLocks noGrp="1"/>
          </p:cNvSpPr>
          <p:nvPr>
            <p:ph type="dt" sz="half" idx="10"/>
          </p:nvPr>
        </p:nvSpPr>
        <p:spPr/>
        <p:txBody>
          <a:bodyPr/>
          <a:lstStyle/>
          <a:p>
            <a:pPr>
              <a:defRPr/>
            </a:pPr>
            <a:r>
              <a:rPr lang="en-US" smtClean="0"/>
              <a:t>March 18 &amp; 20, 2014</a:t>
            </a:r>
            <a:endParaRPr lang="en-US" dirty="0"/>
          </a:p>
        </p:txBody>
      </p:sp>
      <p:sp>
        <p:nvSpPr>
          <p:cNvPr id="11" name="Slide Number Placeholder 10"/>
          <p:cNvSpPr>
            <a:spLocks noGrp="1"/>
          </p:cNvSpPr>
          <p:nvPr>
            <p:ph type="sldNum" sz="quarter" idx="12"/>
          </p:nvPr>
        </p:nvSpPr>
        <p:spPr/>
        <p:txBody>
          <a:bodyPr/>
          <a:lstStyle/>
          <a:p>
            <a:pPr>
              <a:defRPr/>
            </a:pPr>
            <a:fld id="{FBC16510-01E7-4757-9488-65999956462C}" type="slidenum">
              <a:rPr lang="en-US" smtClean="0"/>
              <a:pPr>
                <a:defRPr/>
              </a:pPr>
              <a:t>5</a:t>
            </a:fld>
            <a:endParaRPr lang="en-US"/>
          </a:p>
        </p:txBody>
      </p:sp>
      <p:sp>
        <p:nvSpPr>
          <p:cNvPr id="12" name="Footer Placeholder 11"/>
          <p:cNvSpPr>
            <a:spLocks noGrp="1"/>
          </p:cNvSpPr>
          <p:nvPr>
            <p:ph type="ftr" sz="quarter" idx="11"/>
          </p:nvPr>
        </p:nvSpPr>
        <p:spPr/>
        <p:txBody>
          <a:bodyPr/>
          <a:lstStyle/>
          <a:p>
            <a:pPr>
              <a:defRPr/>
            </a:pPr>
            <a:r>
              <a:rPr lang="en-US" smtClean="0"/>
              <a:t>E. Prebys, NIU Phy 790 Guest Lecture</a:t>
            </a:r>
            <a:endParaRPr lang="en-US"/>
          </a:p>
        </p:txBody>
      </p:sp>
    </p:spTree>
    <p:extLst>
      <p:ext uri="{BB962C8B-B14F-4D97-AF65-F5344CB8AC3E}">
        <p14:creationId xmlns:p14="http://schemas.microsoft.com/office/powerpoint/2010/main" val="302306813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Sizes</a:t>
            </a:r>
            <a:endParaRPr lang="en-US" dirty="0"/>
          </a:p>
        </p:txBody>
      </p:sp>
      <p:sp>
        <p:nvSpPr>
          <p:cNvPr id="3" name="Content Placeholder 2"/>
          <p:cNvSpPr>
            <a:spLocks noGrp="1"/>
          </p:cNvSpPr>
          <p:nvPr>
            <p:ph idx="1"/>
          </p:nvPr>
        </p:nvSpPr>
        <p:spPr>
          <a:xfrm>
            <a:off x="503776" y="690225"/>
            <a:ext cx="8251825" cy="881629"/>
          </a:xfrm>
        </p:spPr>
        <p:txBody>
          <a:bodyPr/>
          <a:lstStyle/>
          <a:p>
            <a:r>
              <a:rPr lang="en-US" sz="1600" dirty="0" smtClean="0"/>
              <a:t>We normally use 95% emittance at Fermilab, and 95% normalized emittance of the beam going into the Main Ring was about  12 </a:t>
            </a:r>
            <a:r>
              <a:rPr lang="el-GR" sz="1600" dirty="0" smtClean="0"/>
              <a:t>π</a:t>
            </a:r>
            <a:r>
              <a:rPr lang="en-US" sz="1600" dirty="0" smtClean="0"/>
              <a:t>-mm-</a:t>
            </a:r>
            <a:r>
              <a:rPr lang="en-US" sz="1600" dirty="0" err="1" smtClean="0"/>
              <a:t>mr</a:t>
            </a:r>
            <a:r>
              <a:rPr lang="en-US" sz="1600" dirty="0" smtClean="0"/>
              <a:t>, so the normalized RMS emittance would be</a:t>
            </a:r>
          </a:p>
          <a:p>
            <a:pPr marL="0" indent="0">
              <a:buNone/>
            </a:pPr>
            <a:endParaRPr lang="en-US" sz="2800" dirty="0" smtClean="0"/>
          </a:p>
          <a:p>
            <a:r>
              <a:rPr lang="en-US" sz="1600" dirty="0" smtClean="0"/>
              <a:t>We combine this with the equations (slide 45), beam parameters (slide 47) and lattice functions (slide 48) to calculate the beam sizes at injection and extraction.</a:t>
            </a:r>
            <a:endParaRPr lang="en-US" sz="16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50</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528844326"/>
              </p:ext>
            </p:extLst>
          </p:nvPr>
        </p:nvGraphicFramePr>
        <p:xfrm>
          <a:off x="908148" y="1354403"/>
          <a:ext cx="4128964" cy="670146"/>
        </p:xfrm>
        <a:graphic>
          <a:graphicData uri="http://schemas.openxmlformats.org/presentationml/2006/ole">
            <mc:AlternateContent xmlns:mc="http://schemas.openxmlformats.org/markup-compatibility/2006">
              <mc:Choice xmlns:v="urn:schemas-microsoft-com:vml" Requires="v">
                <p:oleObj spid="_x0000_s647595" name="Equation" r:id="rId3" imgW="2413440" imgH="383760" progId="">
                  <p:embed/>
                </p:oleObj>
              </mc:Choice>
              <mc:Fallback>
                <p:oleObj name="Equation" r:id="rId3" imgW="2413440" imgH="383760" progId="">
                  <p:embed/>
                  <p:pic>
                    <p:nvPicPr>
                      <p:cNvPr id="0" name="Picture 3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148" y="1354403"/>
                        <a:ext cx="4128964" cy="6701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5532292" y="1521557"/>
            <a:ext cx="3206215" cy="369332"/>
          </a:xfrm>
          <a:prstGeom prst="rect">
            <a:avLst/>
          </a:prstGeom>
          <a:noFill/>
        </p:spPr>
        <p:txBody>
          <a:bodyPr wrap="square" rtlCol="0">
            <a:spAutoFit/>
          </a:bodyPr>
          <a:lstStyle/>
          <a:p>
            <a:r>
              <a:rPr lang="en-US" sz="1800" dirty="0" smtClean="0">
                <a:solidFill>
                  <a:srgbClr val="C00000"/>
                </a:solidFill>
                <a:latin typeface="+mn-lt"/>
              </a:rPr>
              <a:t>We have divided out the “</a:t>
            </a:r>
            <a:r>
              <a:rPr lang="el-GR" sz="1800" dirty="0" smtClean="0">
                <a:solidFill>
                  <a:srgbClr val="C00000"/>
                </a:solidFill>
                <a:latin typeface="+mn-lt"/>
              </a:rPr>
              <a:t>π</a:t>
            </a:r>
            <a:r>
              <a:rPr lang="en-US" sz="1800" dirty="0" smtClean="0">
                <a:solidFill>
                  <a:srgbClr val="C00000"/>
                </a:solidFill>
                <a:latin typeface="+mn-lt"/>
              </a:rPr>
              <a:t>”</a:t>
            </a:r>
          </a:p>
        </p:txBody>
      </p:sp>
      <p:cxnSp>
        <p:nvCxnSpPr>
          <p:cNvPr id="10" name="Straight Arrow Connector 9"/>
          <p:cNvCxnSpPr>
            <a:stCxn id="8" idx="1"/>
          </p:cNvCxnSpPr>
          <p:nvPr/>
        </p:nvCxnSpPr>
        <p:spPr>
          <a:xfrm flipH="1">
            <a:off x="5067077" y="1706223"/>
            <a:ext cx="465215" cy="395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321448008"/>
              </p:ext>
            </p:extLst>
          </p:nvPr>
        </p:nvGraphicFramePr>
        <p:xfrm>
          <a:off x="578377" y="2636995"/>
          <a:ext cx="8386453" cy="3759846"/>
        </p:xfrm>
        <a:graphic>
          <a:graphicData uri="http://schemas.openxmlformats.org/drawingml/2006/table">
            <a:tbl>
              <a:tblPr/>
              <a:tblGrid>
                <a:gridCol w="2074609"/>
                <a:gridCol w="1282486"/>
                <a:gridCol w="1823142"/>
                <a:gridCol w="1521381"/>
                <a:gridCol w="81727"/>
                <a:gridCol w="1603108"/>
              </a:tblGrid>
              <a:tr h="317295">
                <a:tc>
                  <a:txBody>
                    <a:bodyPr/>
                    <a:lstStyle/>
                    <a:p>
                      <a:pPr algn="ctr" fontAlgn="b"/>
                      <a:r>
                        <a:rPr lang="en-US" sz="1800" b="1" i="0" u="none" strike="noStrike" dirty="0" smtClean="0">
                          <a:solidFill>
                            <a:srgbClr val="000000"/>
                          </a:solidFill>
                          <a:effectLst/>
                          <a:latin typeface="Calibri"/>
                        </a:rPr>
                        <a:t>Parameter</a:t>
                      </a:r>
                      <a:endParaRPr lang="en-US" sz="1800" b="1" i="0" u="none" strike="noStrike" dirty="0">
                        <a:solidFill>
                          <a:srgbClr val="000000"/>
                        </a:solidFill>
                        <a:effectLst/>
                        <a:latin typeface="Calibri"/>
                      </a:endParaRPr>
                    </a:p>
                  </a:txBody>
                  <a:tcPr marL="0" marR="0" marT="0" marB="0" anchor="b">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smtClean="0">
                          <a:solidFill>
                            <a:srgbClr val="000000"/>
                          </a:solidFill>
                          <a:effectLst/>
                          <a:latin typeface="Calibri"/>
                        </a:rPr>
                        <a:t>Symbol</a:t>
                      </a:r>
                      <a:endParaRPr lang="en-US" sz="1800" b="1" i="0" u="none" strike="noStrike" dirty="0">
                        <a:solidFill>
                          <a:srgbClr val="000000"/>
                        </a:solidFill>
                        <a:effectLst/>
                        <a:latin typeface="Calibri"/>
                      </a:endParaRP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a:rPr>
                        <a:t>Equation</a:t>
                      </a: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a:rPr>
                        <a:t>Injection</a:t>
                      </a: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gridSpan="2">
                  <a:txBody>
                    <a:bodyPr/>
                    <a:lstStyle/>
                    <a:p>
                      <a:pPr algn="ctr" fontAlgn="b"/>
                      <a:r>
                        <a:rPr lang="en-US" sz="1800" b="1" i="0" u="none" strike="noStrike" dirty="0">
                          <a:solidFill>
                            <a:srgbClr val="000000"/>
                          </a:solidFill>
                          <a:effectLst/>
                          <a:latin typeface="Calibri"/>
                        </a:rPr>
                        <a:t>Extraction</a:t>
                      </a:r>
                    </a:p>
                  </a:txBody>
                  <a:tcPr marL="0" marR="0" marT="0" marB="0" anchor="b">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hMerge="1">
                  <a:txBody>
                    <a:bodyPr/>
                    <a:lstStyle/>
                    <a:p>
                      <a:endParaRPr lang="en-US"/>
                    </a:p>
                  </a:txBody>
                  <a:tcPr/>
                </a:tc>
              </a:tr>
              <a:tr h="317295">
                <a:tc>
                  <a:txBody>
                    <a:bodyPr/>
                    <a:lstStyle/>
                    <a:p>
                      <a:pPr algn="ctr" fontAlgn="b"/>
                      <a:r>
                        <a:rPr lang="en-US" sz="1600" b="0" i="0" u="none" strike="noStrike" dirty="0" smtClean="0">
                          <a:solidFill>
                            <a:srgbClr val="000000"/>
                          </a:solidFill>
                          <a:effectLst/>
                          <a:latin typeface="Calibri"/>
                        </a:rPr>
                        <a:t>kinetic energy</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K [</a:t>
                      </a:r>
                      <a:r>
                        <a:rPr lang="en-US" sz="1600" b="0" i="0" u="none" strike="noStrike" dirty="0" err="1">
                          <a:solidFill>
                            <a:srgbClr val="000000"/>
                          </a:solidFill>
                          <a:effectLst/>
                          <a:latin typeface="Calibri"/>
                        </a:rPr>
                        <a:t>GeV</a:t>
                      </a:r>
                      <a:r>
                        <a:rPr lang="en-US" sz="1600" b="0" i="0" u="none" strike="noStrike" dirty="0">
                          <a:solidFill>
                            <a:srgbClr val="000000"/>
                          </a:solidFill>
                          <a:effectLst/>
                          <a:latin typeface="Calibri"/>
                        </a:rPr>
                        <a:t>]</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8</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2">
                  <a:txBody>
                    <a:bodyPr/>
                    <a:lstStyle/>
                    <a:p>
                      <a:pPr algn="ctr" fontAlgn="b"/>
                      <a:r>
                        <a:rPr lang="en-US" sz="1600" b="0" i="0" u="none" strike="noStrike">
                          <a:solidFill>
                            <a:srgbClr val="000000"/>
                          </a:solidFill>
                          <a:effectLst/>
                          <a:latin typeface="Calibri"/>
                        </a:rPr>
                        <a:t>400</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endParaRPr lang="en-US"/>
                    </a:p>
                  </a:txBody>
                  <a:tcPr/>
                </a:tc>
              </a:tr>
              <a:tr h="317295">
                <a:tc>
                  <a:txBody>
                    <a:bodyPr/>
                    <a:lstStyle/>
                    <a:p>
                      <a:pPr algn="ctr" fontAlgn="b"/>
                      <a:r>
                        <a:rPr lang="en-US" sz="1600" b="0" i="0" u="none" strike="noStrike" dirty="0" smtClean="0">
                          <a:solidFill>
                            <a:srgbClr val="000000"/>
                          </a:solidFill>
                          <a:effectLst/>
                          <a:latin typeface="Calibri"/>
                        </a:rPr>
                        <a:t>beta-gamma</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βγ</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smtClean="0">
                          <a:solidFill>
                            <a:srgbClr val="000000"/>
                          </a:solidFill>
                          <a:effectLst/>
                          <a:latin typeface="Calibri"/>
                        </a:rPr>
                        <a:t>9.4736</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2">
                  <a:txBody>
                    <a:bodyPr/>
                    <a:lstStyle/>
                    <a:p>
                      <a:pPr algn="ctr" fontAlgn="b"/>
                      <a:r>
                        <a:rPr lang="el-GR" sz="1600" b="0" i="0" u="none" strike="noStrike" dirty="0" smtClean="0">
                          <a:solidFill>
                            <a:srgbClr val="000000"/>
                          </a:solidFill>
                          <a:effectLst/>
                          <a:latin typeface="Calibri"/>
                        </a:rPr>
                        <a:t>427.3144</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endParaRPr lang="en-US"/>
                    </a:p>
                  </a:txBody>
                  <a:tcPr/>
                </a:tc>
              </a:tr>
              <a:tr h="317295">
                <a:tc>
                  <a:txBody>
                    <a:bodyPr/>
                    <a:lstStyle/>
                    <a:p>
                      <a:pPr algn="ctr" fontAlgn="b"/>
                      <a:r>
                        <a:rPr lang="en-US" sz="1600" b="0" i="0" u="none" strike="noStrike" dirty="0" smtClean="0">
                          <a:solidFill>
                            <a:srgbClr val="000000"/>
                          </a:solidFill>
                          <a:effectLst/>
                          <a:latin typeface="Calibri"/>
                        </a:rPr>
                        <a:t>normalized emittance</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3">
                  <a:txBody>
                    <a:bodyPr/>
                    <a:lstStyle/>
                    <a:p>
                      <a:pPr algn="ctr" fontAlgn="b"/>
                      <a:r>
                        <a:rPr lang="en-US" sz="1600" b="0" i="0" u="none" strike="noStrike" dirty="0" smtClean="0">
                          <a:solidFill>
                            <a:srgbClr val="000000"/>
                          </a:solidFill>
                          <a:effectLst/>
                          <a:latin typeface="Calibri"/>
                        </a:rPr>
                        <a:t>2x10</a:t>
                      </a:r>
                      <a:r>
                        <a:rPr lang="en-US" sz="1600" b="0" i="0" u="none" strike="noStrike" baseline="30000" dirty="0" smtClean="0">
                          <a:solidFill>
                            <a:srgbClr val="000000"/>
                          </a:solidFill>
                          <a:effectLst/>
                          <a:latin typeface="Calibri"/>
                        </a:rPr>
                        <a:t>-6</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endParaRPr lang="en-US"/>
                    </a:p>
                  </a:txBody>
                  <a:tcPr/>
                </a:tc>
              </a:tr>
              <a:tr h="317295">
                <a:tc>
                  <a:txBody>
                    <a:bodyPr/>
                    <a:lstStyle/>
                    <a:p>
                      <a:pPr algn="ctr" fontAlgn="b"/>
                      <a:r>
                        <a:rPr lang="en-US" sz="1600" b="0" i="0" u="none" strike="noStrike" dirty="0" smtClean="0">
                          <a:solidFill>
                            <a:srgbClr val="000000"/>
                          </a:solidFill>
                          <a:effectLst/>
                          <a:latin typeface="Calibri"/>
                        </a:rPr>
                        <a:t>beta at QF</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3">
                  <a:txBody>
                    <a:bodyPr/>
                    <a:lstStyle/>
                    <a:p>
                      <a:pPr algn="ctr" fontAlgn="b"/>
                      <a:r>
                        <a:rPr lang="en-US" sz="1600" b="0" i="0" u="none" strike="noStrike" baseline="0" dirty="0" smtClean="0">
                          <a:solidFill>
                            <a:srgbClr val="000000"/>
                          </a:solidFill>
                          <a:effectLst/>
                          <a:latin typeface="Calibri"/>
                        </a:rPr>
                        <a:t>99.4</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317295">
                <a:tc>
                  <a:txBody>
                    <a:bodyPr/>
                    <a:lstStyle/>
                    <a:p>
                      <a:pPr algn="ctr" fontAlgn="b"/>
                      <a:r>
                        <a:rPr lang="en-US" sz="1600" b="0" i="0" u="none" strike="noStrike" dirty="0" smtClean="0">
                          <a:solidFill>
                            <a:srgbClr val="000000"/>
                          </a:solidFill>
                          <a:effectLst/>
                          <a:latin typeface="Calibri"/>
                        </a:rPr>
                        <a:t>beta at</a:t>
                      </a:r>
                      <a:r>
                        <a:rPr lang="en-US" sz="1600" b="0" i="0" u="none" strike="noStrike" baseline="0" dirty="0" smtClean="0">
                          <a:solidFill>
                            <a:srgbClr val="000000"/>
                          </a:solidFill>
                          <a:effectLst/>
                          <a:latin typeface="Calibri"/>
                        </a:rPr>
                        <a:t> QD</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3">
                  <a:txBody>
                    <a:bodyPr/>
                    <a:lstStyle/>
                    <a:p>
                      <a:pPr algn="ctr" fontAlgn="b"/>
                      <a:r>
                        <a:rPr lang="en-US" sz="1600" b="0" i="0" u="none" strike="noStrike" baseline="0" dirty="0" smtClean="0">
                          <a:solidFill>
                            <a:srgbClr val="000000"/>
                          </a:solidFill>
                          <a:effectLst/>
                          <a:latin typeface="Calibri"/>
                        </a:rPr>
                        <a:t>26.4</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464019">
                <a:tc>
                  <a:txBody>
                    <a:bodyPr/>
                    <a:lstStyle/>
                    <a:p>
                      <a:pPr algn="ctr" fontAlgn="b"/>
                      <a:r>
                        <a:rPr lang="en-US" sz="1600" b="0" i="0" u="none" strike="noStrike" dirty="0" smtClean="0">
                          <a:solidFill>
                            <a:srgbClr val="000000"/>
                          </a:solidFill>
                          <a:effectLst/>
                          <a:latin typeface="Calibri"/>
                        </a:rPr>
                        <a:t>x size at QF</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2">
                  <a:txBody>
                    <a:bodyPr/>
                    <a:lstStyle/>
                    <a:p>
                      <a:pPr algn="ctr" fontAlgn="b"/>
                      <a:r>
                        <a:rPr lang="en-US" sz="1600" b="0" i="0" u="none" strike="noStrike" baseline="0" dirty="0" smtClean="0">
                          <a:solidFill>
                            <a:srgbClr val="000000"/>
                          </a:solidFill>
                          <a:effectLst/>
                          <a:latin typeface="Calibri"/>
                        </a:rPr>
                        <a:t>4.58</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endParaRPr lang="en-US"/>
                    </a:p>
                  </a:txBody>
                  <a:tcPr/>
                </a:tc>
                <a:tc>
                  <a:txBody>
                    <a:bodyPr/>
                    <a:lstStyle/>
                    <a:p>
                      <a:pPr algn="ctr" fontAlgn="b"/>
                      <a:r>
                        <a:rPr lang="en-US" sz="1600" b="0" i="0" u="none" strike="noStrike" baseline="0" dirty="0" smtClean="0">
                          <a:solidFill>
                            <a:srgbClr val="000000"/>
                          </a:solidFill>
                          <a:effectLst/>
                          <a:latin typeface="Calibri"/>
                        </a:rPr>
                        <a:t>.68</a:t>
                      </a:r>
                    </a:p>
                  </a:txBody>
                  <a:tcPr marL="0" marR="0" marT="0" marB="0" anchor="ct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464019">
                <a:tc>
                  <a:txBody>
                    <a:bodyPr/>
                    <a:lstStyle/>
                    <a:p>
                      <a:pPr algn="ctr" fontAlgn="b"/>
                      <a:r>
                        <a:rPr lang="en-US" sz="1600" b="0" i="0" u="none" strike="noStrike" dirty="0" smtClean="0">
                          <a:solidFill>
                            <a:srgbClr val="000000"/>
                          </a:solidFill>
                          <a:effectLst/>
                          <a:latin typeface="Calibri"/>
                        </a:rPr>
                        <a:t>y size at QF</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2">
                  <a:txBody>
                    <a:bodyPr/>
                    <a:lstStyle/>
                    <a:p>
                      <a:pPr algn="ctr" fontAlgn="b"/>
                      <a:r>
                        <a:rPr lang="en-US" sz="1600" b="0" i="0" u="none" strike="noStrike" baseline="0" dirty="0" smtClean="0">
                          <a:solidFill>
                            <a:srgbClr val="000000"/>
                          </a:solidFill>
                          <a:effectLst/>
                          <a:latin typeface="Calibri"/>
                        </a:rPr>
                        <a:t>2.36</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endParaRPr lang="en-US"/>
                    </a:p>
                  </a:txBody>
                  <a:tcPr/>
                </a:tc>
                <a:tc>
                  <a:txBody>
                    <a:bodyPr/>
                    <a:lstStyle/>
                    <a:p>
                      <a:pPr algn="ctr" fontAlgn="b"/>
                      <a:r>
                        <a:rPr lang="en-US" sz="1600" b="0" i="0" u="none" strike="noStrike" baseline="0" dirty="0" smtClean="0">
                          <a:solidFill>
                            <a:srgbClr val="000000"/>
                          </a:solidFill>
                          <a:effectLst/>
                          <a:latin typeface="Calibri"/>
                        </a:rPr>
                        <a:t>.35</a:t>
                      </a:r>
                    </a:p>
                  </a:txBody>
                  <a:tcPr marL="0" marR="0" marT="0" marB="0" anchor="ct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464019">
                <a:tc>
                  <a:txBody>
                    <a:bodyPr/>
                    <a:lstStyle/>
                    <a:p>
                      <a:pPr algn="ctr" fontAlgn="b"/>
                      <a:r>
                        <a:rPr lang="en-US" sz="1600" b="0" i="0" u="none" strike="noStrike" dirty="0" smtClean="0">
                          <a:solidFill>
                            <a:srgbClr val="000000"/>
                          </a:solidFill>
                          <a:effectLst/>
                          <a:latin typeface="Calibri"/>
                        </a:rPr>
                        <a:t>x </a:t>
                      </a:r>
                      <a:r>
                        <a:rPr lang="en-US" sz="1600" b="0" i="0" u="none" strike="noStrike" dirty="0" err="1" smtClean="0">
                          <a:solidFill>
                            <a:srgbClr val="000000"/>
                          </a:solidFill>
                          <a:effectLst/>
                          <a:latin typeface="Calibri"/>
                        </a:rPr>
                        <a:t>ang.</a:t>
                      </a:r>
                      <a:r>
                        <a:rPr lang="en-US" sz="1600" b="0" i="0" u="none" strike="noStrike" baseline="0" dirty="0" smtClean="0">
                          <a:solidFill>
                            <a:srgbClr val="000000"/>
                          </a:solidFill>
                          <a:effectLst/>
                          <a:latin typeface="Calibri"/>
                        </a:rPr>
                        <a:t> spread at QF</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2">
                  <a:txBody>
                    <a:bodyPr/>
                    <a:lstStyle/>
                    <a:p>
                      <a:pPr algn="ctr" fontAlgn="b"/>
                      <a:r>
                        <a:rPr lang="en-US" sz="1600" b="0" i="0" u="none" strike="noStrike" baseline="0" dirty="0" smtClean="0">
                          <a:solidFill>
                            <a:srgbClr val="000000"/>
                          </a:solidFill>
                          <a:effectLst/>
                          <a:latin typeface="Calibri"/>
                        </a:rPr>
                        <a:t>46.1x10</a:t>
                      </a:r>
                      <a:r>
                        <a:rPr lang="en-US" sz="1600" b="0" i="0" u="none" strike="noStrike" baseline="30000" dirty="0" smtClean="0">
                          <a:solidFill>
                            <a:srgbClr val="000000"/>
                          </a:solidFill>
                          <a:effectLst/>
                          <a:latin typeface="Calibri"/>
                        </a:rPr>
                        <a:t>-6</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endParaRPr lang="en-US"/>
                    </a:p>
                  </a:txBody>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baseline="0" dirty="0" smtClean="0">
                          <a:solidFill>
                            <a:srgbClr val="000000"/>
                          </a:solidFill>
                          <a:effectLst/>
                          <a:latin typeface="Calibri"/>
                        </a:rPr>
                        <a:t>6.9x10</a:t>
                      </a:r>
                      <a:r>
                        <a:rPr lang="en-US" sz="1600" b="0" i="0" u="none" strike="noStrike" baseline="30000" dirty="0" smtClean="0">
                          <a:solidFill>
                            <a:srgbClr val="000000"/>
                          </a:solidFill>
                          <a:effectLst/>
                          <a:latin typeface="Calibri"/>
                        </a:rPr>
                        <a:t>-6</a:t>
                      </a:r>
                    </a:p>
                  </a:txBody>
                  <a:tcPr marL="0" marR="0" marT="0" marB="0" anchor="ct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r>
              <a:tr h="464019">
                <a:tc>
                  <a:txBody>
                    <a:bodyPr/>
                    <a:lstStyle/>
                    <a:p>
                      <a:pPr algn="ctr" fontAlgn="b"/>
                      <a:r>
                        <a:rPr lang="en-US" sz="1600" b="0" i="0" u="none" strike="noStrike" dirty="0" smtClean="0">
                          <a:solidFill>
                            <a:srgbClr val="000000"/>
                          </a:solidFill>
                          <a:effectLst/>
                          <a:latin typeface="Calibri"/>
                        </a:rPr>
                        <a:t>y </a:t>
                      </a:r>
                      <a:r>
                        <a:rPr lang="en-US" sz="1600" b="0" i="0" u="none" strike="noStrike" dirty="0" err="1" smtClean="0">
                          <a:solidFill>
                            <a:srgbClr val="000000"/>
                          </a:solidFill>
                          <a:effectLst/>
                          <a:latin typeface="Calibri"/>
                        </a:rPr>
                        <a:t>ang.</a:t>
                      </a:r>
                      <a:r>
                        <a:rPr lang="en-US" sz="1600" b="0" i="0" u="none" strike="noStrike" baseline="0" dirty="0" smtClean="0">
                          <a:solidFill>
                            <a:srgbClr val="000000"/>
                          </a:solidFill>
                          <a:effectLst/>
                          <a:latin typeface="Calibri"/>
                        </a:rPr>
                        <a:t> spread at QF</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gridSpan="2">
                  <a:txBody>
                    <a:bodyPr/>
                    <a:lstStyle/>
                    <a:p>
                      <a:pPr algn="ctr" fontAlgn="b"/>
                      <a:r>
                        <a:rPr lang="en-US" sz="1600" b="0" i="0" u="none" strike="noStrike" baseline="0" dirty="0" smtClean="0">
                          <a:solidFill>
                            <a:srgbClr val="000000"/>
                          </a:solidFill>
                          <a:effectLst/>
                          <a:latin typeface="Calibri"/>
                        </a:rPr>
                        <a:t>89.5x10</a:t>
                      </a:r>
                      <a:r>
                        <a:rPr lang="en-US" sz="1600" b="0" i="0" u="none" strike="noStrike" baseline="30000" dirty="0" smtClean="0">
                          <a:solidFill>
                            <a:srgbClr val="000000"/>
                          </a:solidFill>
                          <a:effectLst/>
                          <a:latin typeface="Calibri"/>
                        </a:rPr>
                        <a:t>-6</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hMerge="1">
                  <a:txBody>
                    <a:bodyPr/>
                    <a:lstStyle/>
                    <a:p>
                      <a:endParaRPr lang="en-US"/>
                    </a:p>
                  </a:txBody>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baseline="0" dirty="0" smtClean="0">
                          <a:solidFill>
                            <a:srgbClr val="000000"/>
                          </a:solidFill>
                          <a:effectLst/>
                          <a:latin typeface="Calibri"/>
                        </a:rPr>
                        <a:t>13.3x10</a:t>
                      </a:r>
                      <a:r>
                        <a:rPr lang="en-US" sz="1600" b="0" i="0" u="none" strike="noStrike" baseline="30000" dirty="0" smtClean="0">
                          <a:solidFill>
                            <a:srgbClr val="000000"/>
                          </a:solidFill>
                          <a:effectLst/>
                          <a:latin typeface="Calibri"/>
                        </a:rPr>
                        <a:t>-6</a:t>
                      </a:r>
                    </a:p>
                  </a:txBody>
                  <a:tcPr marL="0" marR="0" marT="0" marB="0" anchor="ctr">
                    <a:lnL w="190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r>
            </a:tbl>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340908379"/>
              </p:ext>
            </p:extLst>
          </p:nvPr>
        </p:nvGraphicFramePr>
        <p:xfrm>
          <a:off x="2951990" y="3574628"/>
          <a:ext cx="677863" cy="317500"/>
        </p:xfrm>
        <a:graphic>
          <a:graphicData uri="http://schemas.openxmlformats.org/presentationml/2006/ole">
            <mc:AlternateContent xmlns:mc="http://schemas.openxmlformats.org/markup-compatibility/2006">
              <mc:Choice xmlns:v="urn:schemas-microsoft-com:vml" Requires="v">
                <p:oleObj spid="_x0000_s647596" name="Equation" r:id="rId5" imgW="420480" imgH="191880" progId="">
                  <p:embed/>
                </p:oleObj>
              </mc:Choice>
              <mc:Fallback>
                <p:oleObj name="Equation" r:id="rId5" imgW="420480" imgH="191880" progId="">
                  <p:embed/>
                  <p:pic>
                    <p:nvPicPr>
                      <p:cNvPr id="0" name="Picture 39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1990" y="3574628"/>
                        <a:ext cx="677863"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51197913"/>
              </p:ext>
            </p:extLst>
          </p:nvPr>
        </p:nvGraphicFramePr>
        <p:xfrm>
          <a:off x="2865691" y="3878302"/>
          <a:ext cx="877887" cy="317500"/>
        </p:xfrm>
        <a:graphic>
          <a:graphicData uri="http://schemas.openxmlformats.org/presentationml/2006/ole">
            <mc:AlternateContent xmlns:mc="http://schemas.openxmlformats.org/markup-compatibility/2006">
              <mc:Choice xmlns:v="urn:schemas-microsoft-com:vml" Requires="v">
                <p:oleObj spid="_x0000_s647597" name="Equation" r:id="rId7" imgW="548280" imgH="191880" progId="">
                  <p:embed/>
                </p:oleObj>
              </mc:Choice>
              <mc:Fallback>
                <p:oleObj name="Equation" r:id="rId7" imgW="548280" imgH="191880" progId="">
                  <p:embed/>
                  <p:pic>
                    <p:nvPicPr>
                      <p:cNvPr id="0" name="Picture 39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5691" y="3878302"/>
                        <a:ext cx="877887"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608495104"/>
              </p:ext>
            </p:extLst>
          </p:nvPr>
        </p:nvGraphicFramePr>
        <p:xfrm>
          <a:off x="2863977" y="4207040"/>
          <a:ext cx="857250" cy="317500"/>
        </p:xfrm>
        <a:graphic>
          <a:graphicData uri="http://schemas.openxmlformats.org/presentationml/2006/ole">
            <mc:AlternateContent xmlns:mc="http://schemas.openxmlformats.org/markup-compatibility/2006">
              <mc:Choice xmlns:v="urn:schemas-microsoft-com:vml" Requires="v">
                <p:oleObj spid="_x0000_s647598" name="Equation" r:id="rId9" imgW="530280" imgH="191880" progId="">
                  <p:embed/>
                </p:oleObj>
              </mc:Choice>
              <mc:Fallback>
                <p:oleObj name="Equation" r:id="rId9" imgW="530280" imgH="191880" progId="">
                  <p:embed/>
                  <p:pic>
                    <p:nvPicPr>
                      <p:cNvPr id="0" name="Picture 39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3977" y="4207040"/>
                        <a:ext cx="857250"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525239471"/>
              </p:ext>
            </p:extLst>
          </p:nvPr>
        </p:nvGraphicFramePr>
        <p:xfrm>
          <a:off x="2835402" y="4610265"/>
          <a:ext cx="917575" cy="317500"/>
        </p:xfrm>
        <a:graphic>
          <a:graphicData uri="http://schemas.openxmlformats.org/presentationml/2006/ole">
            <mc:AlternateContent xmlns:mc="http://schemas.openxmlformats.org/markup-compatibility/2006">
              <mc:Choice xmlns:v="urn:schemas-microsoft-com:vml" Requires="v">
                <p:oleObj spid="_x0000_s647599" name="Equation" r:id="rId11" imgW="576000" imgH="191880" progId="">
                  <p:embed/>
                </p:oleObj>
              </mc:Choice>
              <mc:Fallback>
                <p:oleObj name="Equation" r:id="rId11" imgW="576000" imgH="191880" progId="">
                  <p:embed/>
                  <p:pic>
                    <p:nvPicPr>
                      <p:cNvPr id="0" name="Picture 39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35402" y="4610265"/>
                        <a:ext cx="91757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633856064"/>
              </p:ext>
            </p:extLst>
          </p:nvPr>
        </p:nvGraphicFramePr>
        <p:xfrm>
          <a:off x="4468013" y="4539515"/>
          <a:ext cx="548772" cy="449702"/>
        </p:xfrm>
        <a:graphic>
          <a:graphicData uri="http://schemas.openxmlformats.org/presentationml/2006/ole">
            <mc:AlternateContent xmlns:mc="http://schemas.openxmlformats.org/markup-compatibility/2006">
              <mc:Choice xmlns:v="urn:schemas-microsoft-com:vml" Requires="v">
                <p:oleObj spid="_x0000_s647600" name="Equation" r:id="rId13" imgW="557640" imgH="456840" progId="">
                  <p:embed/>
                </p:oleObj>
              </mc:Choice>
              <mc:Fallback>
                <p:oleObj name="Equation" r:id="rId13" imgW="557640" imgH="456840" progId="">
                  <p:embed/>
                  <p:pic>
                    <p:nvPicPr>
                      <p:cNvPr id="0" name="Picture 39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68013" y="4539515"/>
                        <a:ext cx="548772" cy="4497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920779497"/>
              </p:ext>
            </p:extLst>
          </p:nvPr>
        </p:nvGraphicFramePr>
        <p:xfrm>
          <a:off x="2836990" y="5057940"/>
          <a:ext cx="917575" cy="357187"/>
        </p:xfrm>
        <a:graphic>
          <a:graphicData uri="http://schemas.openxmlformats.org/presentationml/2006/ole">
            <mc:AlternateContent xmlns:mc="http://schemas.openxmlformats.org/markup-compatibility/2006">
              <mc:Choice xmlns:v="urn:schemas-microsoft-com:vml" Requires="v">
                <p:oleObj spid="_x0000_s647601" name="Equation" r:id="rId15" imgW="576000" imgH="219240" progId="">
                  <p:embed/>
                </p:oleObj>
              </mc:Choice>
              <mc:Fallback>
                <p:oleObj name="Equation" r:id="rId15" imgW="576000" imgH="219240" progId="">
                  <p:embed/>
                  <p:pic>
                    <p:nvPicPr>
                      <p:cNvPr id="0" name="Picture 39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36990" y="5057940"/>
                        <a:ext cx="917575"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583412372"/>
              </p:ext>
            </p:extLst>
          </p:nvPr>
        </p:nvGraphicFramePr>
        <p:xfrm>
          <a:off x="4513390" y="5005552"/>
          <a:ext cx="536575" cy="450850"/>
        </p:xfrm>
        <a:graphic>
          <a:graphicData uri="http://schemas.openxmlformats.org/presentationml/2006/ole">
            <mc:AlternateContent xmlns:mc="http://schemas.openxmlformats.org/markup-compatibility/2006">
              <mc:Choice xmlns:v="urn:schemas-microsoft-com:vml" Requires="v">
                <p:oleObj spid="_x0000_s647602" name="Equation" r:id="rId17" imgW="548280" imgH="456840" progId="">
                  <p:embed/>
                </p:oleObj>
              </mc:Choice>
              <mc:Fallback>
                <p:oleObj name="Equation" r:id="rId17" imgW="548280" imgH="456840" progId="">
                  <p:embed/>
                  <p:pic>
                    <p:nvPicPr>
                      <p:cNvPr id="0" name="Picture 39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3390" y="5005552"/>
                        <a:ext cx="536575"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645720656"/>
              </p:ext>
            </p:extLst>
          </p:nvPr>
        </p:nvGraphicFramePr>
        <p:xfrm>
          <a:off x="3137027" y="5529427"/>
          <a:ext cx="339725" cy="317500"/>
        </p:xfrm>
        <a:graphic>
          <a:graphicData uri="http://schemas.openxmlformats.org/presentationml/2006/ole">
            <mc:AlternateContent xmlns:mc="http://schemas.openxmlformats.org/markup-compatibility/2006">
              <mc:Choice xmlns:v="urn:schemas-microsoft-com:vml" Requires="v">
                <p:oleObj spid="_x0000_s647603" name="Equation" r:id="rId19" imgW="200880" imgH="191880" progId="">
                  <p:embed/>
                </p:oleObj>
              </mc:Choice>
              <mc:Fallback>
                <p:oleObj name="Equation" r:id="rId19" imgW="200880" imgH="191880" progId="">
                  <p:embed/>
                  <p:pic>
                    <p:nvPicPr>
                      <p:cNvPr id="0" name="Picture 39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37027" y="5529427"/>
                        <a:ext cx="339725" cy="31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396684461"/>
              </p:ext>
            </p:extLst>
          </p:nvPr>
        </p:nvGraphicFramePr>
        <p:xfrm>
          <a:off x="4489577" y="5483390"/>
          <a:ext cx="585788" cy="450850"/>
        </p:xfrm>
        <a:graphic>
          <a:graphicData uri="http://schemas.openxmlformats.org/presentationml/2006/ole">
            <mc:AlternateContent xmlns:mc="http://schemas.openxmlformats.org/markup-compatibility/2006">
              <mc:Choice xmlns:v="urn:schemas-microsoft-com:vml" Requires="v">
                <p:oleObj spid="_x0000_s647604" name="Equation" r:id="rId21" imgW="594000" imgH="456840" progId="">
                  <p:embed/>
                </p:oleObj>
              </mc:Choice>
              <mc:Fallback>
                <p:oleObj name="Equation" r:id="rId21" imgW="594000" imgH="456840" progId="">
                  <p:embed/>
                  <p:pic>
                    <p:nvPicPr>
                      <p:cNvPr id="0" name="Picture 39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489577" y="5483390"/>
                        <a:ext cx="585788"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161349618"/>
              </p:ext>
            </p:extLst>
          </p:nvPr>
        </p:nvGraphicFramePr>
        <p:xfrm>
          <a:off x="3125915" y="5977102"/>
          <a:ext cx="339725" cy="357188"/>
        </p:xfrm>
        <a:graphic>
          <a:graphicData uri="http://schemas.openxmlformats.org/presentationml/2006/ole">
            <mc:AlternateContent xmlns:mc="http://schemas.openxmlformats.org/markup-compatibility/2006">
              <mc:Choice xmlns:v="urn:schemas-microsoft-com:vml" Requires="v">
                <p:oleObj spid="_x0000_s647605" name="Equation" r:id="rId23" imgW="200880" imgH="219240" progId="">
                  <p:embed/>
                </p:oleObj>
              </mc:Choice>
              <mc:Fallback>
                <p:oleObj name="Equation" r:id="rId23" imgW="200880" imgH="219240" progId="">
                  <p:embed/>
                  <p:pic>
                    <p:nvPicPr>
                      <p:cNvPr id="0" name="Picture 40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25915" y="5977102"/>
                        <a:ext cx="339725"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699771196"/>
              </p:ext>
            </p:extLst>
          </p:nvPr>
        </p:nvGraphicFramePr>
        <p:xfrm>
          <a:off x="4522915" y="5924715"/>
          <a:ext cx="573087" cy="450850"/>
        </p:xfrm>
        <a:graphic>
          <a:graphicData uri="http://schemas.openxmlformats.org/presentationml/2006/ole">
            <mc:AlternateContent xmlns:mc="http://schemas.openxmlformats.org/markup-compatibility/2006">
              <mc:Choice xmlns:v="urn:schemas-microsoft-com:vml" Requires="v">
                <p:oleObj spid="_x0000_s647606" name="Equation" r:id="rId25" imgW="585000" imgH="456840" progId="">
                  <p:embed/>
                </p:oleObj>
              </mc:Choice>
              <mc:Fallback>
                <p:oleObj name="Equation" r:id="rId25" imgW="585000" imgH="456840" progId="">
                  <p:embed/>
                  <p:pic>
                    <p:nvPicPr>
                      <p:cNvPr id="0" name="Picture 40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22915" y="5924715"/>
                        <a:ext cx="573087"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3702610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Lines</a:t>
            </a:r>
            <a:endParaRPr lang="en-US" dirty="0"/>
          </a:p>
        </p:txBody>
      </p:sp>
      <p:sp>
        <p:nvSpPr>
          <p:cNvPr id="3" name="Content Placeholder 2"/>
          <p:cNvSpPr>
            <a:spLocks noGrp="1"/>
          </p:cNvSpPr>
          <p:nvPr>
            <p:ph idx="1"/>
          </p:nvPr>
        </p:nvSpPr>
        <p:spPr>
          <a:xfrm>
            <a:off x="503776" y="690226"/>
            <a:ext cx="8251825" cy="961154"/>
          </a:xfrm>
        </p:spPr>
        <p:txBody>
          <a:bodyPr/>
          <a:lstStyle/>
          <a:p>
            <a:r>
              <a:rPr lang="en-US" sz="1800" dirty="0" smtClean="0"/>
              <a:t>In our definition and derivation of the lattice function, a closed path through a periodic system.  This definition doesn’t exist for a beam line, but once we know the lattice functions at one point, we know how to propagate the lattice function down the beam line.</a:t>
            </a: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51</a:t>
            </a:fld>
            <a:endParaRPr lang="en-US"/>
          </a:p>
        </p:txBody>
      </p:sp>
      <p:pic>
        <p:nvPicPr>
          <p:cNvPr id="390146" name="Picture 2" descr="http://nahandbook.web.cern.ch/nahandbook/default/h8/layout/H8beamline.gif"/>
          <p:cNvPicPr>
            <a:picLocks noChangeAspect="1" noChangeArrowheads="1"/>
          </p:cNvPicPr>
          <p:nvPr/>
        </p:nvPicPr>
        <p:blipFill>
          <a:blip r:embed="rId3" cstate="print">
            <a:extLst>
              <a:ext uri="{28A0092B-C50C-407E-A947-70E740481C1C}">
                <a14:useLocalDpi xmlns:a14="http://schemas.microsoft.com/office/drawing/2010/main"/>
              </a:ext>
            </a:extLst>
          </a:blip>
          <a:srcRect t="17223" b="37997"/>
          <a:stretch>
            <a:fillRect/>
          </a:stretch>
        </p:blipFill>
        <p:spPr bwMode="auto">
          <a:xfrm>
            <a:off x="1684124" y="2770495"/>
            <a:ext cx="6096000" cy="1419368"/>
          </a:xfrm>
          <a:prstGeom prst="rect">
            <a:avLst/>
          </a:prstGeom>
          <a:noFill/>
        </p:spPr>
      </p:pic>
      <p:graphicFrame>
        <p:nvGraphicFramePr>
          <p:cNvPr id="390147" name="Object 3"/>
          <p:cNvGraphicFramePr>
            <a:graphicFrameLocks noChangeAspect="1"/>
          </p:cNvGraphicFramePr>
          <p:nvPr/>
        </p:nvGraphicFramePr>
        <p:xfrm>
          <a:off x="1151198" y="4678410"/>
          <a:ext cx="7129463" cy="1422400"/>
        </p:xfrm>
        <a:graphic>
          <a:graphicData uri="http://schemas.openxmlformats.org/presentationml/2006/ole">
            <mc:AlternateContent xmlns:mc="http://schemas.openxmlformats.org/markup-compatibility/2006">
              <mc:Choice xmlns:v="urn:schemas-microsoft-com:vml" Requires="v">
                <p:oleObj spid="_x0000_s470413" name="Equation" r:id="rId4" imgW="3567758" imgH="711016" progId="Equation.3">
                  <p:embed/>
                </p:oleObj>
              </mc:Choice>
              <mc:Fallback>
                <p:oleObj name="Equation" r:id="rId4" imgW="3567758" imgH="711016" progId="Equation.3">
                  <p:embed/>
                  <p:pic>
                    <p:nvPicPr>
                      <p:cNvPr id="0" name="Picture 3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1198" y="4678410"/>
                        <a:ext cx="7129463"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0148" name="Object 4"/>
          <p:cNvGraphicFramePr>
            <a:graphicFrameLocks noChangeAspect="1"/>
          </p:cNvGraphicFramePr>
          <p:nvPr/>
        </p:nvGraphicFramePr>
        <p:xfrm>
          <a:off x="871371" y="2823665"/>
          <a:ext cx="735013" cy="1422400"/>
        </p:xfrm>
        <a:graphic>
          <a:graphicData uri="http://schemas.openxmlformats.org/presentationml/2006/ole">
            <mc:AlternateContent xmlns:mc="http://schemas.openxmlformats.org/markup-compatibility/2006">
              <mc:Choice xmlns:v="urn:schemas-microsoft-com:vml" Requires="v">
                <p:oleObj spid="_x0000_s470414" name="Equation" r:id="rId6" imgW="368185" imgH="711016" progId="Equation.3">
                  <p:embed/>
                </p:oleObj>
              </mc:Choice>
              <mc:Fallback>
                <p:oleObj name="Equation" r:id="rId6" imgW="368185" imgH="711016" progId="Equation.3">
                  <p:embed/>
                  <p:pic>
                    <p:nvPicPr>
                      <p:cNvPr id="0" name="Picture 3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371" y="2823665"/>
                        <a:ext cx="735013"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0149" name="Object 5"/>
          <p:cNvGraphicFramePr>
            <a:graphicFrameLocks noChangeAspect="1"/>
          </p:cNvGraphicFramePr>
          <p:nvPr/>
        </p:nvGraphicFramePr>
        <p:xfrm>
          <a:off x="7877412" y="2662735"/>
          <a:ext cx="838200" cy="1422400"/>
        </p:xfrm>
        <a:graphic>
          <a:graphicData uri="http://schemas.openxmlformats.org/presentationml/2006/ole">
            <mc:AlternateContent xmlns:mc="http://schemas.openxmlformats.org/markup-compatibility/2006">
              <mc:Choice xmlns:v="urn:schemas-microsoft-com:vml" Requires="v">
                <p:oleObj spid="_x0000_s470415" name="Equation" r:id="rId8" imgW="418893" imgH="711016" progId="Equation.3">
                  <p:embed/>
                </p:oleObj>
              </mc:Choice>
              <mc:Fallback>
                <p:oleObj name="Equation" r:id="rId8" imgW="418893" imgH="711016" progId="Equation.3">
                  <p:embed/>
                  <p:pic>
                    <p:nvPicPr>
                      <p:cNvPr id="0" name="Picture 3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77412" y="2662735"/>
                        <a:ext cx="838200"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0150" name="Object 6"/>
          <p:cNvGraphicFramePr>
            <a:graphicFrameLocks noChangeAspect="1"/>
          </p:cNvGraphicFramePr>
          <p:nvPr/>
        </p:nvGraphicFramePr>
        <p:xfrm>
          <a:off x="3852342" y="1924738"/>
          <a:ext cx="1319212" cy="431800"/>
        </p:xfrm>
        <a:graphic>
          <a:graphicData uri="http://schemas.openxmlformats.org/presentationml/2006/ole">
            <mc:AlternateContent xmlns:mc="http://schemas.openxmlformats.org/markup-compatibility/2006">
              <mc:Choice xmlns:v="urn:schemas-microsoft-com:vml" Requires="v">
                <p:oleObj spid="_x0000_s470416" name="Equation" r:id="rId10" imgW="659910" imgH="215931" progId="">
                  <p:embed/>
                </p:oleObj>
              </mc:Choice>
              <mc:Fallback>
                <p:oleObj name="Equation" r:id="rId10" imgW="659910" imgH="215931" progId="">
                  <p:embed/>
                  <p:pic>
                    <p:nvPicPr>
                      <p:cNvPr id="0" name="Picture 38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2342" y="1924738"/>
                        <a:ext cx="131921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Left Brace 11"/>
          <p:cNvSpPr/>
          <p:nvPr/>
        </p:nvSpPr>
        <p:spPr>
          <a:xfrm rot="5400000">
            <a:off x="4592472" y="-525439"/>
            <a:ext cx="232015" cy="61687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370414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Establishing Initial Conditions</a:t>
            </a:r>
            <a:endParaRPr lang="en-US" dirty="0"/>
          </a:p>
        </p:txBody>
      </p:sp>
      <p:sp>
        <p:nvSpPr>
          <p:cNvPr id="3" name="Content Placeholder 2"/>
          <p:cNvSpPr>
            <a:spLocks noGrp="1"/>
          </p:cNvSpPr>
          <p:nvPr>
            <p:ph idx="1"/>
          </p:nvPr>
        </p:nvSpPr>
        <p:spPr>
          <a:xfrm>
            <a:off x="503776" y="690226"/>
            <a:ext cx="8251825" cy="961154"/>
          </a:xfrm>
        </p:spPr>
        <p:txBody>
          <a:bodyPr/>
          <a:lstStyle/>
          <a:p>
            <a:r>
              <a:rPr lang="en-US" sz="1800" dirty="0" smtClean="0"/>
              <a:t>When extracting beam from a ring, the initial optics of the beam line are set by the optics at the point of extraction.</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For particles from a source, the initial lattice functions can be defined by the distribution of the particles out of the source</a:t>
            </a: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52</a:t>
            </a:fld>
            <a:endParaRPr lang="en-US"/>
          </a:p>
        </p:txBody>
      </p:sp>
      <p:graphicFrame>
        <p:nvGraphicFramePr>
          <p:cNvPr id="390148" name="Object 4"/>
          <p:cNvGraphicFramePr>
            <a:graphicFrameLocks noChangeAspect="1"/>
          </p:cNvGraphicFramePr>
          <p:nvPr/>
        </p:nvGraphicFramePr>
        <p:xfrm>
          <a:off x="3723753" y="1622662"/>
          <a:ext cx="735013" cy="1422400"/>
        </p:xfrm>
        <a:graphic>
          <a:graphicData uri="http://schemas.openxmlformats.org/presentationml/2006/ole">
            <mc:AlternateContent xmlns:mc="http://schemas.openxmlformats.org/markup-compatibility/2006">
              <mc:Choice xmlns:v="urn:schemas-microsoft-com:vml" Requires="v">
                <p:oleObj spid="_x0000_s471249" name="Equation" r:id="rId3" imgW="368185" imgH="711016" progId="Equation.3">
                  <p:embed/>
                </p:oleObj>
              </mc:Choice>
              <mc:Fallback>
                <p:oleObj name="Equation" r:id="rId3" imgW="368185" imgH="711016" progId="Equation.3">
                  <p:embed/>
                  <p:pic>
                    <p:nvPicPr>
                      <p:cNvPr id="0" name="Picture 2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753" y="1622662"/>
                        <a:ext cx="735013"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1255595" y="1514902"/>
            <a:ext cx="1692322" cy="1555844"/>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3" idx="0"/>
          </p:cNvCxnSpPr>
          <p:nvPr/>
        </p:nvCxnSpPr>
        <p:spPr>
          <a:xfrm flipV="1">
            <a:off x="2101756" y="1514901"/>
            <a:ext cx="3835020" cy="1"/>
          </a:xfrm>
          <a:prstGeom prst="line">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647666" y="1596790"/>
            <a:ext cx="982638" cy="3138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rot="2168438">
            <a:off x="1148680" y="4302201"/>
            <a:ext cx="405327" cy="1091821"/>
          </a:xfrm>
          <a:prstGeom prst="ellipse">
            <a:avLst/>
          </a:prstGeom>
          <a:gradFill flip="none" rotWithShape="1">
            <a:gsLst>
              <a:gs pos="0">
                <a:srgbClr val="FFF200"/>
              </a:gs>
              <a:gs pos="45000">
                <a:srgbClr val="FF7A00"/>
              </a:gs>
              <a:gs pos="70000">
                <a:srgbClr val="FF0300"/>
              </a:gs>
              <a:gs pos="100000">
                <a:srgbClr val="4D080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351128" y="4176215"/>
            <a:ext cx="27296" cy="1405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36979" y="4858603"/>
            <a:ext cx="1310185" cy="27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254156" y="4817660"/>
            <a:ext cx="2972937" cy="2276"/>
          </a:xfrm>
          <a:prstGeom prst="line">
            <a:avLst/>
          </a:prstGeom>
          <a:ln w="63500">
            <a:tailEnd type="arrow"/>
          </a:ln>
        </p:spPr>
        <p:style>
          <a:lnRef idx="1">
            <a:schemeClr val="accent1"/>
          </a:lnRef>
          <a:fillRef idx="0">
            <a:schemeClr val="accent1"/>
          </a:fillRef>
          <a:effectRef idx="0">
            <a:schemeClr val="accent1"/>
          </a:effectRef>
          <a:fontRef idx="minor">
            <a:schemeClr val="tx1"/>
          </a:fontRef>
        </p:style>
      </p:cxnSp>
      <p:graphicFrame>
        <p:nvGraphicFramePr>
          <p:cNvPr id="28" name="Object 4"/>
          <p:cNvGraphicFramePr>
            <a:graphicFrameLocks noChangeAspect="1"/>
          </p:cNvGraphicFramePr>
          <p:nvPr/>
        </p:nvGraphicFramePr>
        <p:xfrm>
          <a:off x="2811627" y="5091468"/>
          <a:ext cx="735013" cy="1422400"/>
        </p:xfrm>
        <a:graphic>
          <a:graphicData uri="http://schemas.openxmlformats.org/presentationml/2006/ole">
            <mc:AlternateContent xmlns:mc="http://schemas.openxmlformats.org/markup-compatibility/2006">
              <mc:Choice xmlns:v="urn:schemas-microsoft-com:vml" Requires="v">
                <p:oleObj spid="_x0000_s471250" name="Equation" r:id="rId5" imgW="368185" imgH="711016" progId="">
                  <p:embed/>
                </p:oleObj>
              </mc:Choice>
              <mc:Fallback>
                <p:oleObj name="Equation" r:id="rId5" imgW="368185" imgH="711016" progId="">
                  <p:embed/>
                  <p:pic>
                    <p:nvPicPr>
                      <p:cNvPr id="0" name="Picture 2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1627" y="5091468"/>
                        <a:ext cx="735013" cy="142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9" name="Straight Arrow Connector 28"/>
          <p:cNvCxnSpPr/>
          <p:nvPr/>
        </p:nvCxnSpPr>
        <p:spPr>
          <a:xfrm flipH="1" flipV="1">
            <a:off x="1735540" y="5065596"/>
            <a:ext cx="982638" cy="3138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13403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FODO Cells in g4beamline</a:t>
            </a:r>
            <a:endParaRPr lang="en-US" dirty="0"/>
          </a:p>
        </p:txBody>
      </p:sp>
      <p:sp>
        <p:nvSpPr>
          <p:cNvPr id="3" name="Content Placeholder 2"/>
          <p:cNvSpPr>
            <a:spLocks noGrp="1"/>
          </p:cNvSpPr>
          <p:nvPr>
            <p:ph idx="1"/>
          </p:nvPr>
        </p:nvSpPr>
        <p:spPr/>
        <p:txBody>
          <a:bodyPr/>
          <a:lstStyle/>
          <a:p>
            <a:r>
              <a:rPr lang="en-US" dirty="0" smtClean="0"/>
              <a:t>In spite of the name, g4beamline is not really a beam line tool.</a:t>
            </a:r>
          </a:p>
          <a:p>
            <a:pPr lvl="1"/>
            <a:r>
              <a:rPr lang="en-US" dirty="0" smtClean="0"/>
              <a:t>Does not automatically handle recirculating or periodic systems</a:t>
            </a:r>
          </a:p>
          <a:p>
            <a:pPr lvl="1"/>
            <a:r>
              <a:rPr lang="en-US" dirty="0" smtClean="0"/>
              <a:t>Does not automatically determine reference trajectory</a:t>
            </a:r>
          </a:p>
          <a:p>
            <a:pPr lvl="1"/>
            <a:r>
              <a:rPr lang="en-US" dirty="0" smtClean="0"/>
              <a:t>Does not match or directly calculate Twiss parameters</a:t>
            </a:r>
          </a:p>
          <a:p>
            <a:pPr lvl="2"/>
            <a:r>
              <a:rPr lang="en-US" dirty="0" smtClean="0"/>
              <a:t>Fits particle distributions to determine Twiss parameters and statistics.</a:t>
            </a:r>
          </a:p>
          <a:p>
            <a:r>
              <a:rPr lang="en-US" dirty="0" smtClean="0"/>
              <a:t>Nevertheless, it’s so easy to use, that we can work around these shortcomings </a:t>
            </a:r>
          </a:p>
          <a:p>
            <a:pPr lvl="1"/>
            <a:r>
              <a:rPr lang="en-US" dirty="0" smtClean="0"/>
              <a:t>Create a series of FODO cells</a:t>
            </a:r>
          </a:p>
          <a:p>
            <a:pPr lvl="1"/>
            <a:r>
              <a:rPr lang="en-US" dirty="0" smtClean="0"/>
              <a:t>Carefully match our initial particle distributions to the calculations we just made.</a:t>
            </a:r>
            <a:endParaRPr lang="en-US"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53</a:t>
            </a:fld>
            <a:endParaRPr lang="en-US"/>
          </a:p>
        </p:txBody>
      </p:sp>
    </p:spTree>
    <p:extLst>
      <p:ext uri="{BB962C8B-B14F-4D97-AF65-F5344CB8AC3E}">
        <p14:creationId xmlns:p14="http://schemas.microsoft.com/office/powerpoint/2010/main" val="265210294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Line of FODO Cells</a:t>
            </a:r>
            <a:endParaRPr lang="en-US" dirty="0"/>
          </a:p>
        </p:txBody>
      </p:sp>
      <p:sp>
        <p:nvSpPr>
          <p:cNvPr id="3" name="Content Placeholder 2"/>
          <p:cNvSpPr>
            <a:spLocks noGrp="1"/>
          </p:cNvSpPr>
          <p:nvPr>
            <p:ph idx="1"/>
          </p:nvPr>
        </p:nvSpPr>
        <p:spPr/>
        <p:txBody>
          <a:bodyPr/>
          <a:lstStyle/>
          <a:p>
            <a:r>
              <a:rPr lang="en-US" dirty="0" smtClean="0"/>
              <a:t>We’ve calculated everything we need to easily create a string of FODO cells based on the Main Ring</a:t>
            </a:r>
          </a:p>
          <a:p>
            <a:pPr lvl="1"/>
            <a:r>
              <a:rPr lang="en-US" dirty="0" smtClean="0"/>
              <a:t>Won’t worry about bends</a:t>
            </a:r>
          </a:p>
          <a:p>
            <a:pPr lvl="1"/>
            <a:r>
              <a:rPr lang="en-US" dirty="0" smtClean="0"/>
              <a:t>Phase advance per cell = 71°, so need at least at least ~5 cells to see one </a:t>
            </a:r>
            <a:r>
              <a:rPr lang="en-US" dirty="0" err="1" smtClean="0"/>
              <a:t>betatron</a:t>
            </a:r>
            <a:r>
              <a:rPr lang="en-US" dirty="0" smtClean="0"/>
              <a:t> period.  Let’s do 8.</a:t>
            </a:r>
          </a:p>
          <a:p>
            <a:r>
              <a:rPr lang="en-US" dirty="0" smtClean="0"/>
              <a:t>First, create a quadrupole</a:t>
            </a:r>
            <a:endParaRPr lang="en-US"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54</a:t>
            </a:fld>
            <a:endParaRPr lang="en-US"/>
          </a:p>
        </p:txBody>
      </p:sp>
      <p:sp>
        <p:nvSpPr>
          <p:cNvPr id="7" name="Rectangle 6"/>
          <p:cNvSpPr/>
          <p:nvPr/>
        </p:nvSpPr>
        <p:spPr>
          <a:xfrm>
            <a:off x="429790" y="2975293"/>
            <a:ext cx="8590734" cy="1223412"/>
          </a:xfrm>
          <a:prstGeom prst="rect">
            <a:avLst/>
          </a:prstGeom>
        </p:spPr>
        <p:txBody>
          <a:bodyPr wrap="square">
            <a:spAutoFit/>
          </a:bodyPr>
          <a:lstStyle/>
          <a:p>
            <a:r>
              <a:rPr lang="en-US" sz="1050" dirty="0">
                <a:latin typeface="Courier"/>
                <a:cs typeface="Courier"/>
              </a:rPr>
              <a:t># Main Ring FODO cell</a:t>
            </a:r>
          </a:p>
          <a:p>
            <a:r>
              <a:rPr lang="en-US" sz="1050" dirty="0" err="1">
                <a:latin typeface="Courier"/>
                <a:cs typeface="Courier"/>
              </a:rPr>
              <a:t>param</a:t>
            </a:r>
            <a:r>
              <a:rPr lang="en-US" sz="1050" dirty="0">
                <a:latin typeface="Courier"/>
                <a:cs typeface="Courier"/>
              </a:rPr>
              <a:t> L=29740. </a:t>
            </a:r>
          </a:p>
          <a:p>
            <a:r>
              <a:rPr lang="en-US" sz="1050" dirty="0" err="1">
                <a:latin typeface="Courier"/>
                <a:cs typeface="Courier"/>
              </a:rPr>
              <a:t>param</a:t>
            </a:r>
            <a:r>
              <a:rPr lang="en-US" sz="1050" dirty="0">
                <a:latin typeface="Courier"/>
                <a:cs typeface="Courier"/>
              </a:rPr>
              <a:t> QL=2133.3  </a:t>
            </a:r>
          </a:p>
          <a:p>
            <a:r>
              <a:rPr lang="en-US" sz="1050" dirty="0" err="1">
                <a:latin typeface="Courier"/>
                <a:cs typeface="Courier"/>
              </a:rPr>
              <a:t>param</a:t>
            </a:r>
            <a:r>
              <a:rPr lang="en-US" sz="1050" dirty="0">
                <a:latin typeface="Courier"/>
                <a:cs typeface="Courier"/>
              </a:rPr>
              <a:t> aperture=50.    # Not really important</a:t>
            </a:r>
          </a:p>
          <a:p>
            <a:r>
              <a:rPr lang="en-US" sz="1050" dirty="0" err="1">
                <a:latin typeface="Courier"/>
                <a:cs typeface="Courier"/>
              </a:rPr>
              <a:t>param</a:t>
            </a:r>
            <a:r>
              <a:rPr lang="en-US" sz="1050" dirty="0">
                <a:latin typeface="Courier"/>
                <a:cs typeface="Courier"/>
              </a:rPr>
              <a:t> -unset gradient=24.479</a:t>
            </a:r>
          </a:p>
          <a:p>
            <a:r>
              <a:rPr lang="en-US" sz="1050" dirty="0" err="1">
                <a:latin typeface="Courier"/>
                <a:cs typeface="Courier"/>
              </a:rPr>
              <a:t>param</a:t>
            </a:r>
            <a:r>
              <a:rPr lang="en-US" sz="1050" dirty="0">
                <a:latin typeface="Courier"/>
                <a:cs typeface="Courier"/>
              </a:rPr>
              <a:t> -unset </a:t>
            </a:r>
            <a:r>
              <a:rPr lang="en-US" sz="1050" dirty="0" err="1">
                <a:latin typeface="Courier"/>
                <a:cs typeface="Courier"/>
              </a:rPr>
              <a:t>nCell</a:t>
            </a:r>
            <a:r>
              <a:rPr lang="en-US" sz="1050" dirty="0">
                <a:latin typeface="Courier"/>
                <a:cs typeface="Courier"/>
              </a:rPr>
              <a:t>=8</a:t>
            </a:r>
          </a:p>
          <a:p>
            <a:r>
              <a:rPr lang="en-US" sz="1050" dirty="0" err="1">
                <a:latin typeface="Courier"/>
                <a:cs typeface="Courier"/>
              </a:rPr>
              <a:t>genericquad</a:t>
            </a:r>
            <a:r>
              <a:rPr lang="en-US" sz="1050" dirty="0">
                <a:latin typeface="Courier"/>
                <a:cs typeface="Courier"/>
              </a:rPr>
              <a:t> </a:t>
            </a:r>
            <a:r>
              <a:rPr lang="en-US" sz="1050" dirty="0" err="1">
                <a:latin typeface="Courier"/>
                <a:cs typeface="Courier"/>
              </a:rPr>
              <a:t>MRQuad</a:t>
            </a:r>
            <a:r>
              <a:rPr lang="en-US" sz="1050" dirty="0">
                <a:latin typeface="Courier"/>
                <a:cs typeface="Courier"/>
              </a:rPr>
              <a:t> </a:t>
            </a:r>
            <a:r>
              <a:rPr lang="en-US" sz="1050" dirty="0" err="1">
                <a:latin typeface="Courier"/>
                <a:cs typeface="Courier"/>
              </a:rPr>
              <a:t>fieldLength</a:t>
            </a:r>
            <a:r>
              <a:rPr lang="en-US" sz="1050" dirty="0">
                <a:latin typeface="Courier"/>
                <a:cs typeface="Courier"/>
              </a:rPr>
              <a:t>=$QL </a:t>
            </a:r>
            <a:r>
              <a:rPr lang="en-US" sz="1050" dirty="0" err="1">
                <a:latin typeface="Courier"/>
                <a:cs typeface="Courier"/>
              </a:rPr>
              <a:t>ironLength</a:t>
            </a:r>
            <a:r>
              <a:rPr lang="en-US" sz="1050" dirty="0">
                <a:latin typeface="Courier"/>
                <a:cs typeface="Courier"/>
              </a:rPr>
              <a:t>=$QL </a:t>
            </a:r>
            <a:r>
              <a:rPr lang="en-US" sz="1050" dirty="0" err="1">
                <a:latin typeface="Courier"/>
                <a:cs typeface="Courier"/>
              </a:rPr>
              <a:t>apertureRadius</a:t>
            </a:r>
            <a:r>
              <a:rPr lang="en-US" sz="1050" dirty="0">
                <a:latin typeface="Courier"/>
                <a:cs typeface="Courier"/>
              </a:rPr>
              <a:t>=$aperture </a:t>
            </a:r>
            <a:r>
              <a:rPr lang="en-US" sz="1050" dirty="0" err="1">
                <a:latin typeface="Courier"/>
                <a:cs typeface="Courier"/>
              </a:rPr>
              <a:t>ironRadius</a:t>
            </a:r>
            <a:r>
              <a:rPr lang="en-US" sz="1050" dirty="0">
                <a:latin typeface="Courier"/>
                <a:cs typeface="Courier"/>
              </a:rPr>
              <a:t>=5*$aperture  kill=1 </a:t>
            </a:r>
          </a:p>
        </p:txBody>
      </p:sp>
      <p:sp>
        <p:nvSpPr>
          <p:cNvPr id="9" name="TextBox 8"/>
          <p:cNvSpPr txBox="1"/>
          <p:nvPr/>
        </p:nvSpPr>
        <p:spPr>
          <a:xfrm>
            <a:off x="4876800" y="3581400"/>
            <a:ext cx="3907808" cy="307777"/>
          </a:xfrm>
          <a:prstGeom prst="rect">
            <a:avLst/>
          </a:prstGeom>
          <a:noFill/>
        </p:spPr>
        <p:txBody>
          <a:bodyPr wrap="square" rtlCol="0">
            <a:spAutoFit/>
          </a:bodyPr>
          <a:lstStyle/>
          <a:p>
            <a:r>
              <a:rPr lang="en-US" sz="1400" dirty="0" smtClean="0">
                <a:solidFill>
                  <a:srgbClr val="C00000"/>
                </a:solidFill>
                <a:latin typeface="+mn-lt"/>
              </a:rPr>
              <a:t>kill=1 saves time if you make a mistake!</a:t>
            </a:r>
          </a:p>
        </p:txBody>
      </p:sp>
      <p:pic>
        <p:nvPicPr>
          <p:cNvPr id="12" name="Picture 11"/>
          <p:cNvPicPr>
            <a:picLocks noChangeAspect="1"/>
          </p:cNvPicPr>
          <p:nvPr/>
        </p:nvPicPr>
        <p:blipFill>
          <a:blip r:embed="rId2" cstate="print"/>
          <a:stretch>
            <a:fillRect/>
          </a:stretch>
        </p:blipFill>
        <p:spPr>
          <a:xfrm>
            <a:off x="747418" y="4376445"/>
            <a:ext cx="3735707" cy="1900298"/>
          </a:xfrm>
          <a:prstGeom prst="rect">
            <a:avLst/>
          </a:prstGeom>
        </p:spPr>
      </p:pic>
      <p:sp>
        <p:nvSpPr>
          <p:cNvPr id="13" name="TextBox 12"/>
          <p:cNvSpPr txBox="1"/>
          <p:nvPr/>
        </p:nvSpPr>
        <p:spPr>
          <a:xfrm>
            <a:off x="5058441" y="4657035"/>
            <a:ext cx="2930856" cy="1200329"/>
          </a:xfrm>
          <a:prstGeom prst="rect">
            <a:avLst/>
          </a:prstGeom>
          <a:noFill/>
        </p:spPr>
        <p:txBody>
          <a:bodyPr wrap="square" rtlCol="0">
            <a:spAutoFit/>
          </a:bodyPr>
          <a:lstStyle/>
          <a:p>
            <a:r>
              <a:rPr lang="en-US" sz="1800" dirty="0" smtClean="0">
                <a:solidFill>
                  <a:srgbClr val="C00000"/>
                </a:solidFill>
                <a:latin typeface="+mn-lt"/>
              </a:rPr>
              <a:t>Doesn’t really look like a real quadrupole, but the field is right and that’s all that matters.</a:t>
            </a:r>
          </a:p>
        </p:txBody>
      </p:sp>
    </p:spTree>
    <p:extLst>
      <p:ext uri="{BB962C8B-B14F-4D97-AF65-F5344CB8AC3E}">
        <p14:creationId xmlns:p14="http://schemas.microsoft.com/office/powerpoint/2010/main" val="299027700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string of FODOs</a:t>
            </a:r>
            <a:endParaRPr lang="en-US" dirty="0"/>
          </a:p>
        </p:txBody>
      </p:sp>
      <p:sp>
        <p:nvSpPr>
          <p:cNvPr id="3" name="Content Placeholder 2"/>
          <p:cNvSpPr>
            <a:spLocks noGrp="1"/>
          </p:cNvSpPr>
          <p:nvPr>
            <p:ph idx="1"/>
          </p:nvPr>
        </p:nvSpPr>
        <p:spPr>
          <a:xfrm>
            <a:off x="503776" y="690225"/>
            <a:ext cx="8251825" cy="786131"/>
          </a:xfrm>
        </p:spPr>
        <p:txBody>
          <a:bodyPr/>
          <a:lstStyle/>
          <a:p>
            <a:r>
              <a:rPr lang="en-US" sz="1600" dirty="0" smtClean="0"/>
              <a:t>Create 8 cells by putting 16 of </a:t>
            </a:r>
            <a:br>
              <a:rPr lang="en-US" sz="1600" dirty="0" smtClean="0"/>
            </a:br>
            <a:r>
              <a:rPr lang="en-US" sz="1600" dirty="0" smtClean="0"/>
              <a:t>these</a:t>
            </a:r>
            <a:r>
              <a:rPr lang="en-US" sz="1600" dirty="0"/>
              <a:t>, spaced </a:t>
            </a:r>
            <a:r>
              <a:rPr lang="en-US" sz="1600" dirty="0" smtClean="0"/>
              <a:t>29740 mm apart, </a:t>
            </a:r>
            <a:br>
              <a:rPr lang="en-US" sz="1600" dirty="0" smtClean="0"/>
            </a:br>
            <a:r>
              <a:rPr lang="en-US" sz="1600" dirty="0" smtClean="0"/>
              <a:t>with </a:t>
            </a:r>
            <a:r>
              <a:rPr lang="en-US" sz="1600" i="1" dirty="0" smtClean="0"/>
              <a:t>alternating</a:t>
            </a:r>
            <a:r>
              <a:rPr lang="en-US" sz="1600" dirty="0" smtClean="0"/>
              <a:t> gradients (good </a:t>
            </a:r>
            <a:br>
              <a:rPr lang="en-US" sz="1600" dirty="0" smtClean="0"/>
            </a:br>
            <a:r>
              <a:rPr lang="en-US" sz="1600" dirty="0" smtClean="0"/>
              <a:t>practice for doing loops in g4bl).</a:t>
            </a:r>
          </a:p>
          <a:p>
            <a:pPr lvl="1"/>
            <a:r>
              <a:rPr lang="en-US" sz="1600" dirty="0" smtClean="0"/>
              <a:t>If we put the first quad </a:t>
            </a:r>
            <a:r>
              <a:rPr lang="en-US" sz="1600" smtClean="0"/>
              <a:t>at z=0., </a:t>
            </a:r>
            <a:r>
              <a:rPr lang="en-US" sz="1600" dirty="0" smtClean="0"/>
              <a:t>the beam </a:t>
            </a:r>
            <a:br>
              <a:rPr lang="en-US" sz="1600" dirty="0" smtClean="0"/>
            </a:br>
            <a:r>
              <a:rPr lang="en-US" sz="1600" dirty="0" smtClean="0"/>
              <a:t>will start the middle of it.  Is this what we </a:t>
            </a:r>
            <a:br>
              <a:rPr lang="en-US" sz="1600" dirty="0" smtClean="0"/>
            </a:br>
            <a:r>
              <a:rPr lang="en-US" sz="1600" dirty="0" smtClean="0"/>
              <a:t>want? Why or why not?</a:t>
            </a:r>
            <a:endParaRPr lang="en-US" sz="1600" dirty="0"/>
          </a:p>
          <a:p>
            <a:r>
              <a:rPr lang="en-US" sz="1600" dirty="0" smtClean="0"/>
              <a:t>We create a Gaussian beam based on the</a:t>
            </a:r>
            <a:br>
              <a:rPr lang="en-US" sz="1600" dirty="0" smtClean="0"/>
            </a:br>
            <a:r>
              <a:rPr lang="en-US" sz="1600" dirty="0" smtClean="0"/>
              <a:t>parameters we calculated on Slide 50</a:t>
            </a:r>
          </a:p>
          <a:p>
            <a:endParaRPr lang="en-US" sz="1600" dirty="0"/>
          </a:p>
          <a:p>
            <a:endParaRPr lang="en-US" sz="1600" dirty="0" smtClean="0"/>
          </a:p>
          <a:p>
            <a:r>
              <a:rPr lang="en-US" sz="1600" dirty="0" smtClean="0"/>
              <a:t>We want to track the first hundred particles individually, so we add</a:t>
            </a:r>
            <a:endParaRPr lang="en-US" sz="1600" dirty="0"/>
          </a:p>
          <a:p>
            <a:endParaRPr lang="en-US" sz="1600" dirty="0" smtClean="0"/>
          </a:p>
          <a:p>
            <a:endParaRPr lang="en-US" sz="1100" dirty="0" smtClean="0"/>
          </a:p>
          <a:p>
            <a:r>
              <a:rPr lang="en-US" sz="1600" dirty="0" smtClean="0"/>
              <a:t>We want to fit the distributions at regular intervals to calculate the beam widths and Twiss parameters. so we add the lines</a:t>
            </a:r>
          </a:p>
          <a:p>
            <a:endParaRPr lang="en-US" sz="1600" dirty="0"/>
          </a:p>
          <a:p>
            <a:endParaRPr lang="en-US" sz="1600" dirty="0" smtClean="0"/>
          </a:p>
          <a:p>
            <a:r>
              <a:rPr lang="en-US" sz="1600" dirty="0" smtClean="0"/>
              <a:t>Now run 1000 events</a:t>
            </a:r>
          </a:p>
          <a:p>
            <a:pPr lvl="1"/>
            <a:r>
              <a:rPr lang="en-US" sz="1600" dirty="0" smtClean="0"/>
              <a:t>Need enough for robust fits</a:t>
            </a:r>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55</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01861" y="204312"/>
            <a:ext cx="3668998" cy="2697104"/>
          </a:xfrm>
          <a:prstGeom prst="rect">
            <a:avLst/>
          </a:prstGeom>
        </p:spPr>
      </p:pic>
      <p:sp>
        <p:nvSpPr>
          <p:cNvPr id="8" name="Rectangle 7"/>
          <p:cNvSpPr/>
          <p:nvPr/>
        </p:nvSpPr>
        <p:spPr>
          <a:xfrm>
            <a:off x="549193" y="4196516"/>
            <a:ext cx="5659879" cy="307777"/>
          </a:xfrm>
          <a:prstGeom prst="rect">
            <a:avLst/>
          </a:prstGeom>
          <a:ln>
            <a:solidFill>
              <a:srgbClr val="FF0000"/>
            </a:solidFill>
          </a:ln>
        </p:spPr>
        <p:txBody>
          <a:bodyPr wrap="square">
            <a:spAutoFit/>
          </a:bodyPr>
          <a:lstStyle/>
          <a:p>
            <a:r>
              <a:rPr lang="en-US" sz="1400" dirty="0">
                <a:latin typeface="Courier"/>
                <a:cs typeface="Courier"/>
              </a:rPr>
              <a:t>trace </a:t>
            </a:r>
            <a:r>
              <a:rPr lang="en-US" sz="1400" dirty="0" err="1">
                <a:latin typeface="Courier"/>
                <a:cs typeface="Courier"/>
              </a:rPr>
              <a:t>nTrace</a:t>
            </a:r>
            <a:r>
              <a:rPr lang="en-US" sz="1400" dirty="0">
                <a:latin typeface="Courier"/>
                <a:cs typeface="Courier"/>
              </a:rPr>
              <a:t>=100 </a:t>
            </a:r>
            <a:r>
              <a:rPr lang="en-US" sz="1400" dirty="0" err="1">
                <a:latin typeface="Courier"/>
                <a:cs typeface="Courier"/>
              </a:rPr>
              <a:t>oneNTuple</a:t>
            </a:r>
            <a:r>
              <a:rPr lang="en-US" sz="1400" dirty="0">
                <a:latin typeface="Courier"/>
                <a:cs typeface="Courier"/>
              </a:rPr>
              <a:t>=1 </a:t>
            </a:r>
            <a:r>
              <a:rPr lang="en-US" sz="1400" dirty="0" err="1">
                <a:latin typeface="Courier"/>
                <a:cs typeface="Courier"/>
              </a:rPr>
              <a:t>primaryOnly</a:t>
            </a:r>
            <a:r>
              <a:rPr lang="en-US" sz="1400" dirty="0">
                <a:latin typeface="Courier"/>
                <a:cs typeface="Courier"/>
              </a:rPr>
              <a:t>=1 </a:t>
            </a:r>
          </a:p>
        </p:txBody>
      </p:sp>
      <p:sp>
        <p:nvSpPr>
          <p:cNvPr id="9" name="Rectangle 8"/>
          <p:cNvSpPr/>
          <p:nvPr/>
        </p:nvSpPr>
        <p:spPr>
          <a:xfrm>
            <a:off x="538342" y="3113930"/>
            <a:ext cx="8362778" cy="523220"/>
          </a:xfrm>
          <a:prstGeom prst="rect">
            <a:avLst/>
          </a:prstGeom>
          <a:ln>
            <a:solidFill>
              <a:srgbClr val="FF0000"/>
            </a:solidFill>
          </a:ln>
        </p:spPr>
        <p:txBody>
          <a:bodyPr wrap="square">
            <a:spAutoFit/>
          </a:bodyPr>
          <a:lstStyle/>
          <a:p>
            <a:r>
              <a:rPr lang="en-US" sz="1400" dirty="0">
                <a:latin typeface="Courier"/>
                <a:cs typeface="Courier"/>
              </a:rPr>
              <a:t>beam </a:t>
            </a:r>
            <a:r>
              <a:rPr lang="en-US" sz="1400" dirty="0" err="1">
                <a:latin typeface="Courier"/>
                <a:cs typeface="Courier"/>
              </a:rPr>
              <a:t>gaussian</a:t>
            </a:r>
            <a:r>
              <a:rPr lang="en-US" sz="1400" dirty="0">
                <a:latin typeface="Courier"/>
                <a:cs typeface="Courier"/>
              </a:rPr>
              <a:t> </a:t>
            </a:r>
            <a:r>
              <a:rPr lang="en-US" sz="1400" dirty="0" err="1">
                <a:latin typeface="Courier"/>
                <a:cs typeface="Courier"/>
              </a:rPr>
              <a:t>sigmaX</a:t>
            </a:r>
            <a:r>
              <a:rPr lang="en-US" sz="1400" dirty="0">
                <a:latin typeface="Courier"/>
                <a:cs typeface="Courier"/>
              </a:rPr>
              <a:t>=.682 </a:t>
            </a:r>
            <a:r>
              <a:rPr lang="en-US" sz="1400" dirty="0" err="1">
                <a:latin typeface="Courier"/>
                <a:cs typeface="Courier"/>
              </a:rPr>
              <a:t>sigmaXp</a:t>
            </a:r>
            <a:r>
              <a:rPr lang="en-US" sz="1400" dirty="0">
                <a:latin typeface="Courier"/>
                <a:cs typeface="Courier"/>
              </a:rPr>
              <a:t>=.00000686 </a:t>
            </a:r>
            <a:r>
              <a:rPr lang="en-US" sz="1400" dirty="0" err="1">
                <a:latin typeface="Courier"/>
                <a:cs typeface="Courier"/>
              </a:rPr>
              <a:t>sigmaY</a:t>
            </a:r>
            <a:r>
              <a:rPr lang="en-US" sz="1400" dirty="0">
                <a:latin typeface="Courier"/>
                <a:cs typeface="Courier"/>
              </a:rPr>
              <a:t>=.351 </a:t>
            </a:r>
            <a:r>
              <a:rPr lang="en-US" sz="1400" dirty="0" err="1">
                <a:latin typeface="Courier"/>
                <a:cs typeface="Courier"/>
              </a:rPr>
              <a:t>sigmaYp</a:t>
            </a:r>
            <a:r>
              <a:rPr lang="en-US" sz="1400" dirty="0">
                <a:latin typeface="Courier"/>
                <a:cs typeface="Courier"/>
              </a:rPr>
              <a:t>=.</a:t>
            </a:r>
            <a:r>
              <a:rPr lang="en-US" sz="1400" dirty="0" smtClean="0">
                <a:latin typeface="Courier"/>
                <a:cs typeface="Courier"/>
              </a:rPr>
              <a:t>00001332 \</a:t>
            </a:r>
          </a:p>
          <a:p>
            <a:r>
              <a:rPr lang="en-US" sz="1400" dirty="0">
                <a:latin typeface="Courier"/>
                <a:cs typeface="Courier"/>
              </a:rPr>
              <a:t> </a:t>
            </a:r>
            <a:r>
              <a:rPr lang="en-US" sz="1400" dirty="0" smtClean="0">
                <a:latin typeface="Courier"/>
                <a:cs typeface="Courier"/>
              </a:rPr>
              <a:t>      </a:t>
            </a:r>
            <a:r>
              <a:rPr lang="en-US" sz="1400" dirty="0" err="1">
                <a:latin typeface="Courier"/>
                <a:cs typeface="Courier"/>
              </a:rPr>
              <a:t>meanMomentum</a:t>
            </a:r>
            <a:r>
              <a:rPr lang="en-US" sz="1400" dirty="0">
                <a:latin typeface="Courier"/>
                <a:cs typeface="Courier"/>
              </a:rPr>
              <a:t>=$P </a:t>
            </a:r>
            <a:r>
              <a:rPr lang="en-US" sz="1400" dirty="0" err="1">
                <a:latin typeface="Courier"/>
                <a:cs typeface="Courier"/>
              </a:rPr>
              <a:t>nEvents</a:t>
            </a:r>
            <a:r>
              <a:rPr lang="en-US" sz="1400" dirty="0">
                <a:latin typeface="Courier"/>
                <a:cs typeface="Courier"/>
              </a:rPr>
              <a:t>=$</a:t>
            </a:r>
            <a:r>
              <a:rPr lang="en-US" sz="1400" dirty="0" err="1">
                <a:latin typeface="Courier"/>
                <a:cs typeface="Courier"/>
              </a:rPr>
              <a:t>nEvents</a:t>
            </a:r>
            <a:r>
              <a:rPr lang="en-US" sz="1400" dirty="0">
                <a:latin typeface="Courier"/>
                <a:cs typeface="Courier"/>
              </a:rPr>
              <a:t> particle=proton</a:t>
            </a:r>
          </a:p>
        </p:txBody>
      </p:sp>
      <p:sp>
        <p:nvSpPr>
          <p:cNvPr id="10" name="Rectangle 9"/>
          <p:cNvSpPr/>
          <p:nvPr/>
        </p:nvSpPr>
        <p:spPr>
          <a:xfrm>
            <a:off x="542412" y="5223851"/>
            <a:ext cx="8449618" cy="523220"/>
          </a:xfrm>
          <a:prstGeom prst="rect">
            <a:avLst/>
          </a:prstGeom>
          <a:ln>
            <a:solidFill>
              <a:srgbClr val="FF0000"/>
            </a:solidFill>
          </a:ln>
        </p:spPr>
        <p:txBody>
          <a:bodyPr wrap="square">
            <a:spAutoFit/>
          </a:bodyPr>
          <a:lstStyle/>
          <a:p>
            <a:r>
              <a:rPr lang="en-US" sz="1400" dirty="0" err="1">
                <a:latin typeface="Courier"/>
                <a:cs typeface="Courier"/>
              </a:rPr>
              <a:t>param</a:t>
            </a:r>
            <a:r>
              <a:rPr lang="en-US" sz="1400" dirty="0">
                <a:latin typeface="Courier"/>
                <a:cs typeface="Courier"/>
              </a:rPr>
              <a:t> </a:t>
            </a:r>
            <a:r>
              <a:rPr lang="en-US" sz="1400" dirty="0" err="1">
                <a:latin typeface="Courier"/>
                <a:cs typeface="Courier"/>
              </a:rPr>
              <a:t>totlen</a:t>
            </a:r>
            <a:r>
              <a:rPr lang="en-US" sz="1400" dirty="0">
                <a:latin typeface="Courier"/>
                <a:cs typeface="Courier"/>
              </a:rPr>
              <a:t>=2*$</a:t>
            </a:r>
            <a:r>
              <a:rPr lang="en-US" sz="1400" dirty="0" err="1">
                <a:latin typeface="Courier"/>
                <a:cs typeface="Courier"/>
              </a:rPr>
              <a:t>nCell</a:t>
            </a:r>
            <a:r>
              <a:rPr lang="en-US" sz="1400" dirty="0">
                <a:latin typeface="Courier"/>
                <a:cs typeface="Courier"/>
              </a:rPr>
              <a:t>*$L</a:t>
            </a:r>
          </a:p>
          <a:p>
            <a:r>
              <a:rPr lang="en-US" sz="1400" dirty="0">
                <a:latin typeface="Courier"/>
                <a:cs typeface="Courier"/>
              </a:rPr>
              <a:t>profile </a:t>
            </a:r>
            <a:r>
              <a:rPr lang="en-US" sz="1400" dirty="0" err="1">
                <a:latin typeface="Courier"/>
                <a:cs typeface="Courier"/>
              </a:rPr>
              <a:t>zloop</a:t>
            </a:r>
            <a:r>
              <a:rPr lang="en-US" sz="1400" dirty="0">
                <a:latin typeface="Courier"/>
                <a:cs typeface="Courier"/>
              </a:rPr>
              <a:t>=0:$totlen:100 particle=proton file=</a:t>
            </a:r>
            <a:r>
              <a:rPr lang="en-US" sz="1400" dirty="0" err="1">
                <a:latin typeface="Courier"/>
                <a:cs typeface="Courier"/>
              </a:rPr>
              <a:t>main_ring_profile.txt</a:t>
            </a:r>
            <a:endParaRPr lang="en-US" sz="1400" dirty="0">
              <a:latin typeface="Courier"/>
              <a:cs typeface="Courier"/>
            </a:endParaRPr>
          </a:p>
        </p:txBody>
      </p:sp>
    </p:spTree>
    <p:extLst>
      <p:ext uri="{BB962C8B-B14F-4D97-AF65-F5344CB8AC3E}">
        <p14:creationId xmlns:p14="http://schemas.microsoft.com/office/powerpoint/2010/main" val="36297979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Output</a:t>
            </a:r>
            <a:endParaRPr lang="en-US" dirty="0"/>
          </a:p>
        </p:txBody>
      </p:sp>
      <p:sp>
        <p:nvSpPr>
          <p:cNvPr id="3" name="Content Placeholder 2"/>
          <p:cNvSpPr>
            <a:spLocks noGrp="1"/>
          </p:cNvSpPr>
          <p:nvPr>
            <p:ph idx="1"/>
          </p:nvPr>
        </p:nvSpPr>
        <p:spPr>
          <a:xfrm>
            <a:off x="503776" y="690225"/>
            <a:ext cx="8251825" cy="634153"/>
          </a:xfrm>
        </p:spPr>
        <p:txBody>
          <a:bodyPr/>
          <a:lstStyle/>
          <a:p>
            <a:r>
              <a:rPr lang="en-US" sz="1800" dirty="0" smtClean="0"/>
              <a:t>The individual track information is written to the standard root output file in an </a:t>
            </a:r>
            <a:r>
              <a:rPr lang="en-US" sz="1800" dirty="0" err="1" smtClean="0"/>
              <a:t>Ntuple</a:t>
            </a:r>
            <a:r>
              <a:rPr lang="en-US" sz="1800" dirty="0" smtClean="0"/>
              <a:t> called “</a:t>
            </a:r>
            <a:r>
              <a:rPr lang="en-US" sz="1800" dirty="0" err="1" smtClean="0"/>
              <a:t>AllTracks</a:t>
            </a:r>
            <a:r>
              <a:rPr lang="en-US" sz="1800" dirty="0" smtClean="0"/>
              <a:t>”</a:t>
            </a:r>
          </a:p>
          <a:p>
            <a:endParaRPr lang="en-US" sz="1800" dirty="0" smtClean="0"/>
          </a:p>
          <a:p>
            <a:endParaRPr lang="en-US" sz="1800" dirty="0" smtClean="0"/>
          </a:p>
          <a:p>
            <a:r>
              <a:rPr lang="en-US" sz="1800" dirty="0" smtClean="0"/>
              <a:t>The profile information is written to a text file.  This can be read directly into </a:t>
            </a:r>
            <a:r>
              <a:rPr lang="en-US" sz="1800" dirty="0" err="1" smtClean="0"/>
              <a:t>histoRoot</a:t>
            </a:r>
            <a:r>
              <a:rPr lang="en-US" sz="1800" dirty="0" smtClean="0"/>
              <a:t>.  I’ve provided a class (G4BLProfile) to load it into root*</a:t>
            </a:r>
          </a:p>
          <a:p>
            <a:endParaRPr lang="en-US" sz="1800" dirty="0"/>
          </a:p>
          <a:p>
            <a:endParaRPr lang="en-US" sz="1800" dirty="0" smtClean="0"/>
          </a:p>
          <a:p>
            <a:r>
              <a:rPr lang="en-US" sz="1800" dirty="0" smtClean="0"/>
              <a:t>We want to create a plotting space on which we can overlay several plots.  The easiest way I know do to this is an empty 2D histogram.</a:t>
            </a:r>
          </a:p>
          <a:p>
            <a:endParaRPr lang="en-US" sz="1800" dirty="0"/>
          </a:p>
          <a:p>
            <a:endParaRPr lang="en-US" sz="1800" dirty="0" smtClean="0"/>
          </a:p>
          <a:p>
            <a:endParaRPr lang="en-US" sz="1800" dirty="0"/>
          </a:p>
          <a:p>
            <a:r>
              <a:rPr lang="en-US" sz="1800" dirty="0" smtClean="0"/>
              <a:t>Overlay a 3 sigma “envelope”, based on the fitted profiles</a:t>
            </a: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56</a:t>
            </a:fld>
            <a:endParaRPr lang="en-US"/>
          </a:p>
        </p:txBody>
      </p:sp>
      <p:sp>
        <p:nvSpPr>
          <p:cNvPr id="7" name="Rectangle 6"/>
          <p:cNvSpPr/>
          <p:nvPr/>
        </p:nvSpPr>
        <p:spPr>
          <a:xfrm>
            <a:off x="885702" y="1337561"/>
            <a:ext cx="7809172" cy="584776"/>
          </a:xfrm>
          <a:prstGeom prst="rect">
            <a:avLst/>
          </a:prstGeom>
          <a:ln>
            <a:solidFill>
              <a:srgbClr val="FF0000"/>
            </a:solidFill>
          </a:ln>
        </p:spPr>
        <p:txBody>
          <a:bodyPr wrap="square">
            <a:spAutoFit/>
          </a:bodyPr>
          <a:lstStyle/>
          <a:p>
            <a:r>
              <a:rPr lang="en-US" sz="1600" dirty="0">
                <a:latin typeface="Courier"/>
                <a:cs typeface="Courier"/>
              </a:rPr>
              <a:t> </a:t>
            </a:r>
            <a:r>
              <a:rPr lang="en-US" sz="1600" dirty="0" err="1">
                <a:latin typeface="Courier"/>
                <a:cs typeface="Courier"/>
              </a:rPr>
              <a:t>TFile</a:t>
            </a:r>
            <a:r>
              <a:rPr lang="en-US" sz="1600" dirty="0">
                <a:latin typeface="Courier"/>
                <a:cs typeface="Courier"/>
              </a:rPr>
              <a:t> </a:t>
            </a:r>
            <a:r>
              <a:rPr lang="en-US" sz="1600" dirty="0" err="1">
                <a:latin typeface="Courier"/>
                <a:cs typeface="Courier"/>
              </a:rPr>
              <a:t>ft</a:t>
            </a:r>
            <a:r>
              <a:rPr lang="en-US" sz="1600" dirty="0">
                <a:latin typeface="Courier"/>
                <a:cs typeface="Courier"/>
              </a:rPr>
              <a:t>("g4beamline.root");</a:t>
            </a:r>
          </a:p>
          <a:p>
            <a:r>
              <a:rPr lang="en-US" sz="1600" dirty="0">
                <a:latin typeface="Courier"/>
                <a:cs typeface="Courier"/>
              </a:rPr>
              <a:t> </a:t>
            </a:r>
            <a:r>
              <a:rPr lang="en-US" sz="1600" dirty="0" err="1" smtClean="0">
                <a:latin typeface="Courier"/>
                <a:cs typeface="Courier"/>
              </a:rPr>
              <a:t>TNtuple</a:t>
            </a:r>
            <a:r>
              <a:rPr lang="en-US" sz="1600" dirty="0" smtClean="0">
                <a:latin typeface="Courier"/>
                <a:cs typeface="Courier"/>
              </a:rPr>
              <a:t> </a:t>
            </a:r>
            <a:r>
              <a:rPr lang="en-US" sz="1600" dirty="0">
                <a:latin typeface="Courier"/>
                <a:cs typeface="Courier"/>
              </a:rPr>
              <a:t>*t = (</a:t>
            </a:r>
            <a:r>
              <a:rPr lang="en-US" sz="1600" dirty="0" err="1">
                <a:latin typeface="Courier"/>
                <a:cs typeface="Courier"/>
              </a:rPr>
              <a:t>TNtuple</a:t>
            </a:r>
            <a:r>
              <a:rPr lang="en-US" sz="1600" dirty="0">
                <a:latin typeface="Courier"/>
                <a:cs typeface="Courier"/>
              </a:rPr>
              <a:t> *) </a:t>
            </a:r>
            <a:r>
              <a:rPr lang="en-US" sz="1600" dirty="0" err="1">
                <a:latin typeface="Courier"/>
                <a:cs typeface="Courier"/>
              </a:rPr>
              <a:t>ft.FindObjectAny</a:t>
            </a:r>
            <a:r>
              <a:rPr lang="en-US" sz="1600" dirty="0">
                <a:latin typeface="Courier"/>
                <a:cs typeface="Courier"/>
              </a:rPr>
              <a:t>("</a:t>
            </a:r>
            <a:r>
              <a:rPr lang="en-US" sz="1600" dirty="0" err="1">
                <a:latin typeface="Courier"/>
                <a:cs typeface="Courier"/>
              </a:rPr>
              <a:t>AllTracks</a:t>
            </a:r>
            <a:r>
              <a:rPr lang="en-US" sz="1600" dirty="0">
                <a:latin typeface="Courier"/>
                <a:cs typeface="Courier"/>
              </a:rPr>
              <a:t>");</a:t>
            </a:r>
          </a:p>
        </p:txBody>
      </p:sp>
      <p:sp>
        <p:nvSpPr>
          <p:cNvPr id="8" name="TextBox 7"/>
          <p:cNvSpPr txBox="1"/>
          <p:nvPr/>
        </p:nvSpPr>
        <p:spPr>
          <a:xfrm>
            <a:off x="4200895" y="6209379"/>
            <a:ext cx="4830484" cy="307777"/>
          </a:xfrm>
          <a:prstGeom prst="rect">
            <a:avLst/>
          </a:prstGeom>
          <a:noFill/>
        </p:spPr>
        <p:txBody>
          <a:bodyPr wrap="square" rtlCol="0">
            <a:spAutoFit/>
          </a:bodyPr>
          <a:lstStyle/>
          <a:p>
            <a:pPr algn="r"/>
            <a:r>
              <a:rPr lang="en-US" sz="1400" dirty="0" smtClean="0">
                <a:solidFill>
                  <a:srgbClr val="C00000"/>
                </a:solidFill>
                <a:latin typeface="+mn-lt"/>
              </a:rPr>
              <a:t>*http</a:t>
            </a:r>
            <a:r>
              <a:rPr lang="en-US" sz="1400" dirty="0">
                <a:solidFill>
                  <a:srgbClr val="C00000"/>
                </a:solidFill>
                <a:latin typeface="+mn-lt"/>
              </a:rPr>
              <a:t>://</a:t>
            </a:r>
            <a:r>
              <a:rPr lang="en-US" sz="1400" dirty="0" err="1">
                <a:solidFill>
                  <a:srgbClr val="C00000"/>
                </a:solidFill>
                <a:latin typeface="+mn-lt"/>
              </a:rPr>
              <a:t>home.fnal.gov</a:t>
            </a:r>
            <a:r>
              <a:rPr lang="en-US" sz="1400" dirty="0">
                <a:solidFill>
                  <a:srgbClr val="C00000"/>
                </a:solidFill>
                <a:latin typeface="+mn-lt"/>
              </a:rPr>
              <a:t>/~</a:t>
            </a:r>
            <a:r>
              <a:rPr lang="en-US" sz="1400" dirty="0" err="1">
                <a:solidFill>
                  <a:srgbClr val="C00000"/>
                </a:solidFill>
                <a:latin typeface="+mn-lt"/>
              </a:rPr>
              <a:t>prebys</a:t>
            </a:r>
            <a:r>
              <a:rPr lang="en-US" sz="1400" dirty="0">
                <a:solidFill>
                  <a:srgbClr val="C00000"/>
                </a:solidFill>
                <a:latin typeface="+mn-lt"/>
              </a:rPr>
              <a:t>/</a:t>
            </a:r>
            <a:r>
              <a:rPr lang="en-US" sz="1400" dirty="0" err="1">
                <a:solidFill>
                  <a:srgbClr val="C00000"/>
                </a:solidFill>
                <a:latin typeface="+mn-lt"/>
              </a:rPr>
              <a:t>misc</a:t>
            </a:r>
            <a:r>
              <a:rPr lang="en-US" sz="1400" dirty="0">
                <a:solidFill>
                  <a:srgbClr val="C00000"/>
                </a:solidFill>
                <a:latin typeface="+mn-lt"/>
              </a:rPr>
              <a:t>/NIU_Phys_790/</a:t>
            </a:r>
            <a:endParaRPr lang="en-US" sz="1400" dirty="0" smtClean="0">
              <a:solidFill>
                <a:srgbClr val="C00000"/>
              </a:solidFill>
              <a:latin typeface="+mn-lt"/>
            </a:endParaRPr>
          </a:p>
        </p:txBody>
      </p:sp>
      <p:sp>
        <p:nvSpPr>
          <p:cNvPr id="9" name="Rectangle 8"/>
          <p:cNvSpPr/>
          <p:nvPr/>
        </p:nvSpPr>
        <p:spPr>
          <a:xfrm>
            <a:off x="885702" y="2701906"/>
            <a:ext cx="4572000" cy="584776"/>
          </a:xfrm>
          <a:prstGeom prst="rect">
            <a:avLst/>
          </a:prstGeom>
          <a:ln>
            <a:solidFill>
              <a:srgbClr val="FF0000"/>
            </a:solidFill>
          </a:ln>
        </p:spPr>
        <p:txBody>
          <a:bodyPr>
            <a:spAutoFit/>
          </a:bodyPr>
          <a:lstStyle/>
          <a:p>
            <a:r>
              <a:rPr lang="en-US" sz="1600" dirty="0">
                <a:latin typeface="Courier"/>
                <a:cs typeface="Courier"/>
              </a:rPr>
              <a:t> G4BLProfile </a:t>
            </a:r>
            <a:r>
              <a:rPr lang="en-US" sz="1600" dirty="0" err="1">
                <a:latin typeface="Courier"/>
                <a:cs typeface="Courier"/>
              </a:rPr>
              <a:t>fp</a:t>
            </a:r>
            <a:r>
              <a:rPr lang="en-US" sz="1600" dirty="0">
                <a:latin typeface="Courier"/>
                <a:cs typeface="Courier"/>
              </a:rPr>
              <a:t>(filename);</a:t>
            </a:r>
          </a:p>
          <a:p>
            <a:r>
              <a:rPr lang="en-US" sz="1600" dirty="0">
                <a:latin typeface="Courier"/>
                <a:cs typeface="Courier"/>
              </a:rPr>
              <a:t> </a:t>
            </a:r>
            <a:r>
              <a:rPr lang="en-US" sz="1600" dirty="0" err="1" smtClean="0">
                <a:latin typeface="Courier"/>
                <a:cs typeface="Courier"/>
              </a:rPr>
              <a:t>TNtuple</a:t>
            </a:r>
            <a:r>
              <a:rPr lang="en-US" sz="1600" dirty="0" smtClean="0">
                <a:latin typeface="Courier"/>
                <a:cs typeface="Courier"/>
              </a:rPr>
              <a:t> </a:t>
            </a:r>
            <a:r>
              <a:rPr lang="en-US" sz="1600" dirty="0">
                <a:latin typeface="Courier"/>
                <a:cs typeface="Courier"/>
              </a:rPr>
              <a:t>*p = </a:t>
            </a:r>
            <a:r>
              <a:rPr lang="en-US" sz="1600" dirty="0" err="1">
                <a:latin typeface="Courier"/>
                <a:cs typeface="Courier"/>
              </a:rPr>
              <a:t>fp.getNtuple</a:t>
            </a:r>
            <a:r>
              <a:rPr lang="en-US" sz="1600" dirty="0">
                <a:latin typeface="Courier"/>
                <a:cs typeface="Courier"/>
              </a:rPr>
              <a:t>();</a:t>
            </a:r>
          </a:p>
        </p:txBody>
      </p:sp>
      <p:sp>
        <p:nvSpPr>
          <p:cNvPr id="10" name="Rectangle 9"/>
          <p:cNvSpPr/>
          <p:nvPr/>
        </p:nvSpPr>
        <p:spPr>
          <a:xfrm>
            <a:off x="874847" y="3942896"/>
            <a:ext cx="8134822" cy="830997"/>
          </a:xfrm>
          <a:prstGeom prst="rect">
            <a:avLst/>
          </a:prstGeom>
          <a:ln>
            <a:solidFill>
              <a:srgbClr val="FF0000"/>
            </a:solidFill>
          </a:ln>
        </p:spPr>
        <p:txBody>
          <a:bodyPr wrap="square">
            <a:spAutoFit/>
          </a:bodyPr>
          <a:lstStyle/>
          <a:p>
            <a:r>
              <a:rPr lang="en-US" sz="1600" dirty="0">
                <a:latin typeface="Courier"/>
                <a:cs typeface="Courier"/>
              </a:rPr>
              <a:t> TH2F plot("</a:t>
            </a:r>
            <a:r>
              <a:rPr lang="en-US" sz="1600" dirty="0" err="1">
                <a:latin typeface="Courier"/>
                <a:cs typeface="Courier"/>
              </a:rPr>
              <a:t>plot","Track</a:t>
            </a:r>
            <a:r>
              <a:rPr lang="en-US" sz="1600" dirty="0">
                <a:latin typeface="Courier"/>
                <a:cs typeface="Courier"/>
              </a:rPr>
              <a:t> Trajectories",2,0,sMax,2,-xMax,xMax);</a:t>
            </a:r>
          </a:p>
          <a:p>
            <a:r>
              <a:rPr lang="en-US" sz="1600" dirty="0">
                <a:latin typeface="Courier"/>
                <a:cs typeface="Courier"/>
              </a:rPr>
              <a:t> </a:t>
            </a:r>
            <a:r>
              <a:rPr lang="en-US" sz="1600" dirty="0" err="1" smtClean="0">
                <a:latin typeface="Courier"/>
                <a:cs typeface="Courier"/>
              </a:rPr>
              <a:t>plot.SetStats</a:t>
            </a:r>
            <a:r>
              <a:rPr lang="en-US" sz="1600" dirty="0">
                <a:latin typeface="Courier"/>
                <a:cs typeface="Courier"/>
              </a:rPr>
              <a:t>(</a:t>
            </a:r>
            <a:r>
              <a:rPr lang="en-US" sz="1600" dirty="0" err="1">
                <a:latin typeface="Courier"/>
                <a:cs typeface="Courier"/>
              </a:rPr>
              <a:t>kFALSE</a:t>
            </a:r>
            <a:r>
              <a:rPr lang="en-US" sz="1600" dirty="0">
                <a:latin typeface="Courier"/>
                <a:cs typeface="Courier"/>
              </a:rPr>
              <a:t>)</a:t>
            </a:r>
            <a:r>
              <a:rPr lang="en-US" sz="1600" dirty="0" smtClean="0">
                <a:latin typeface="Courier"/>
                <a:cs typeface="Courier"/>
              </a:rPr>
              <a:t>; //turn off annoying stats box</a:t>
            </a:r>
            <a:endParaRPr lang="en-US" sz="1600" dirty="0">
              <a:latin typeface="Courier"/>
              <a:cs typeface="Courier"/>
            </a:endParaRPr>
          </a:p>
          <a:p>
            <a:r>
              <a:rPr lang="en-US" sz="1600" dirty="0">
                <a:latin typeface="Courier"/>
                <a:cs typeface="Courier"/>
              </a:rPr>
              <a:t> </a:t>
            </a:r>
            <a:r>
              <a:rPr lang="en-US" sz="1600" dirty="0" err="1" smtClean="0">
                <a:latin typeface="Courier"/>
                <a:cs typeface="Courier"/>
              </a:rPr>
              <a:t>plot.Draw</a:t>
            </a:r>
            <a:r>
              <a:rPr lang="en-US" sz="1600" dirty="0">
                <a:latin typeface="Courier"/>
                <a:cs typeface="Courier"/>
              </a:rPr>
              <a:t>();</a:t>
            </a:r>
          </a:p>
        </p:txBody>
      </p:sp>
      <p:sp>
        <p:nvSpPr>
          <p:cNvPr id="11" name="Rectangle 10"/>
          <p:cNvSpPr/>
          <p:nvPr/>
        </p:nvSpPr>
        <p:spPr>
          <a:xfrm>
            <a:off x="863990" y="5487840"/>
            <a:ext cx="4572000" cy="584776"/>
          </a:xfrm>
          <a:prstGeom prst="rect">
            <a:avLst/>
          </a:prstGeom>
          <a:ln>
            <a:solidFill>
              <a:srgbClr val="FF0000"/>
            </a:solidFill>
          </a:ln>
        </p:spPr>
        <p:txBody>
          <a:bodyPr>
            <a:spAutoFit/>
          </a:bodyPr>
          <a:lstStyle/>
          <a:p>
            <a:r>
              <a:rPr lang="pl-PL" sz="1600" dirty="0"/>
              <a:t> p-&gt;Draw("3*</a:t>
            </a:r>
            <a:r>
              <a:rPr lang="pl-PL" sz="1600" dirty="0" err="1"/>
              <a:t>sigmaX:Z</a:t>
            </a:r>
            <a:r>
              <a:rPr lang="pl-PL" sz="1600" dirty="0"/>
              <a:t>","","same");</a:t>
            </a:r>
          </a:p>
          <a:p>
            <a:r>
              <a:rPr lang="pl-PL" sz="1600" dirty="0" smtClean="0"/>
              <a:t> </a:t>
            </a:r>
            <a:r>
              <a:rPr lang="pl-PL" sz="1600" dirty="0"/>
              <a:t>p-&gt;Draw("-3*</a:t>
            </a:r>
            <a:r>
              <a:rPr lang="pl-PL" sz="1600" dirty="0" err="1"/>
              <a:t>sigmaX:Z</a:t>
            </a:r>
            <a:r>
              <a:rPr lang="pl-PL" sz="1600" dirty="0"/>
              <a:t>","","Same");</a:t>
            </a:r>
            <a:endParaRPr lang="en-US" sz="1600" dirty="0"/>
          </a:p>
        </p:txBody>
      </p:sp>
      <p:sp>
        <p:nvSpPr>
          <p:cNvPr id="12" name="TextBox 11"/>
          <p:cNvSpPr txBox="1"/>
          <p:nvPr/>
        </p:nvSpPr>
        <p:spPr>
          <a:xfrm>
            <a:off x="5677176" y="5373502"/>
            <a:ext cx="3299927" cy="307777"/>
          </a:xfrm>
          <a:prstGeom prst="rect">
            <a:avLst/>
          </a:prstGeom>
          <a:noFill/>
        </p:spPr>
        <p:txBody>
          <a:bodyPr wrap="square" rtlCol="0">
            <a:spAutoFit/>
          </a:bodyPr>
          <a:lstStyle/>
          <a:p>
            <a:r>
              <a:rPr lang="en-US" sz="1400" dirty="0" smtClean="0">
                <a:solidFill>
                  <a:srgbClr val="C00000"/>
                </a:solidFill>
                <a:latin typeface="+mn-lt"/>
              </a:rPr>
              <a:t>“same” option draws over existing plot</a:t>
            </a:r>
          </a:p>
        </p:txBody>
      </p:sp>
      <p:cxnSp>
        <p:nvCxnSpPr>
          <p:cNvPr id="14" name="Straight Arrow Connector 13"/>
          <p:cNvCxnSpPr>
            <a:stCxn id="12" idx="1"/>
          </p:cNvCxnSpPr>
          <p:nvPr/>
        </p:nvCxnSpPr>
        <p:spPr>
          <a:xfrm flipH="1">
            <a:off x="4048924" y="5527391"/>
            <a:ext cx="1628252" cy="16092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89996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Individual Tracks</a:t>
            </a:r>
            <a:endParaRPr lang="en-US"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57</a:t>
            </a:fld>
            <a:endParaRPr lang="en-US"/>
          </a:p>
        </p:txBody>
      </p:sp>
      <p:sp>
        <p:nvSpPr>
          <p:cNvPr id="8" name="Rectangle 7"/>
          <p:cNvSpPr/>
          <p:nvPr/>
        </p:nvSpPr>
        <p:spPr>
          <a:xfrm>
            <a:off x="603471" y="718794"/>
            <a:ext cx="8254228" cy="830997"/>
          </a:xfrm>
          <a:prstGeom prst="rect">
            <a:avLst/>
          </a:prstGeom>
          <a:ln>
            <a:solidFill>
              <a:srgbClr val="FF0000"/>
            </a:solidFill>
          </a:ln>
        </p:spPr>
        <p:txBody>
          <a:bodyPr wrap="square">
            <a:spAutoFit/>
          </a:bodyPr>
          <a:lstStyle/>
          <a:p>
            <a:r>
              <a:rPr lang="en-US" sz="1600" dirty="0">
                <a:latin typeface="Courier"/>
                <a:cs typeface="Courier"/>
              </a:rPr>
              <a:t> t-&gt;</a:t>
            </a:r>
            <a:r>
              <a:rPr lang="en-US" sz="1600" dirty="0" err="1">
                <a:latin typeface="Courier"/>
                <a:cs typeface="Courier"/>
              </a:rPr>
              <a:t>SetMarkerColor</a:t>
            </a:r>
            <a:r>
              <a:rPr lang="en-US" sz="1600" dirty="0">
                <a:latin typeface="Courier"/>
                <a:cs typeface="Courier"/>
              </a:rPr>
              <a:t>(</a:t>
            </a:r>
            <a:r>
              <a:rPr lang="en-US" sz="1600" dirty="0" err="1">
                <a:latin typeface="Courier"/>
                <a:cs typeface="Courier"/>
              </a:rPr>
              <a:t>kRed</a:t>
            </a:r>
            <a:r>
              <a:rPr lang="en-US" sz="1600" dirty="0">
                <a:latin typeface="Courier"/>
                <a:cs typeface="Courier"/>
              </a:rPr>
              <a:t>)</a:t>
            </a:r>
            <a:r>
              <a:rPr lang="en-US" sz="1600" dirty="0" smtClean="0">
                <a:latin typeface="Courier"/>
                <a:cs typeface="Courier"/>
              </a:rPr>
              <a:t>; // These are points, not lines</a:t>
            </a:r>
            <a:endParaRPr lang="en-US" sz="1600" dirty="0">
              <a:latin typeface="Courier"/>
              <a:cs typeface="Courier"/>
            </a:endParaRPr>
          </a:p>
          <a:p>
            <a:r>
              <a:rPr lang="en-US" sz="1600" dirty="0">
                <a:latin typeface="Courier"/>
                <a:cs typeface="Courier"/>
              </a:rPr>
              <a:t> </a:t>
            </a:r>
            <a:r>
              <a:rPr lang="en-US" sz="1600" dirty="0" smtClean="0">
                <a:latin typeface="Courier"/>
                <a:cs typeface="Courier"/>
              </a:rPr>
              <a:t>t</a:t>
            </a:r>
            <a:r>
              <a:rPr lang="en-US" sz="1600" dirty="0">
                <a:latin typeface="Courier"/>
                <a:cs typeface="Courier"/>
              </a:rPr>
              <a:t>-&gt;Draw("</a:t>
            </a:r>
            <a:r>
              <a:rPr lang="en-US" sz="1600" dirty="0" err="1">
                <a:latin typeface="Courier"/>
                <a:cs typeface="Courier"/>
              </a:rPr>
              <a:t>x:z</a:t>
            </a:r>
            <a:r>
              <a:rPr lang="en-US" sz="1600" dirty="0">
                <a:latin typeface="Courier"/>
                <a:cs typeface="Courier"/>
              </a:rPr>
              <a:t>","</a:t>
            </a:r>
            <a:r>
              <a:rPr lang="en-US" sz="1600" dirty="0" err="1">
                <a:latin typeface="Courier"/>
                <a:cs typeface="Courier"/>
              </a:rPr>
              <a:t>EventID</a:t>
            </a:r>
            <a:r>
              <a:rPr lang="en-US" sz="1600" dirty="0">
                <a:latin typeface="Courier"/>
                <a:cs typeface="Courier"/>
              </a:rPr>
              <a:t>==1","same")</a:t>
            </a:r>
            <a:r>
              <a:rPr lang="en-US" sz="1600" dirty="0" smtClean="0">
                <a:latin typeface="Courier"/>
                <a:cs typeface="Courier"/>
              </a:rPr>
              <a:t>;</a:t>
            </a:r>
          </a:p>
          <a:p>
            <a:r>
              <a:rPr lang="en-US" sz="1600" dirty="0" smtClean="0">
                <a:latin typeface="Courier"/>
                <a:cs typeface="Courier"/>
              </a:rPr>
              <a:t>...</a:t>
            </a:r>
            <a:endParaRPr lang="en-US" sz="1600" dirty="0">
              <a:latin typeface="Courier"/>
              <a:cs typeface="Courier"/>
            </a:endParaRPr>
          </a:p>
        </p:txBody>
      </p:sp>
      <p:pic>
        <p:nvPicPr>
          <p:cNvPr id="9" name="Picture 8" descr="four_tracks.png"/>
          <p:cNvPicPr>
            <a:picLocks noChangeAspect="1"/>
          </p:cNvPicPr>
          <p:nvPr/>
        </p:nvPicPr>
        <p:blipFill rotWithShape="1">
          <a:blip r:embed="rId3" cstate="print">
            <a:extLst>
              <a:ext uri="{28A0092B-C50C-407E-A947-70E740481C1C}">
                <a14:useLocalDpi xmlns:a14="http://schemas.microsoft.com/office/drawing/2010/main"/>
              </a:ext>
            </a:extLst>
          </a:blip>
          <a:srcRect l="4907" t="7388" r="4463" b="4341"/>
          <a:stretch/>
        </p:blipFill>
        <p:spPr>
          <a:xfrm>
            <a:off x="1371600" y="2286000"/>
            <a:ext cx="6426174" cy="4244524"/>
          </a:xfrm>
          <a:prstGeom prst="rect">
            <a:avLst/>
          </a:prstGeom>
        </p:spPr>
      </p:pic>
      <p:cxnSp>
        <p:nvCxnSpPr>
          <p:cNvPr id="13" name="Straight Connector 12"/>
          <p:cNvCxnSpPr/>
          <p:nvPr/>
        </p:nvCxnSpPr>
        <p:spPr>
          <a:xfrm>
            <a:off x="2438400" y="2133600"/>
            <a:ext cx="0" cy="2286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105400" y="1828800"/>
            <a:ext cx="0" cy="2286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752600" y="1828800"/>
            <a:ext cx="0" cy="5334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752600" y="2286000"/>
            <a:ext cx="685800" cy="0"/>
          </a:xfrm>
          <a:prstGeom prst="straightConnector1">
            <a:avLst/>
          </a:prstGeom>
          <a:ln w="12700">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752600" y="1905000"/>
            <a:ext cx="3352800" cy="0"/>
          </a:xfrm>
          <a:prstGeom prst="straightConnector1">
            <a:avLst/>
          </a:prstGeom>
          <a:ln w="12700">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3" name="Object 22"/>
          <p:cNvGraphicFramePr>
            <a:graphicFrameLocks noChangeAspect="1"/>
          </p:cNvGraphicFramePr>
          <p:nvPr>
            <p:extLst>
              <p:ext uri="{D42A27DB-BD31-4B8C-83A1-F6EECF244321}">
                <p14:modId xmlns:p14="http://schemas.microsoft.com/office/powerpoint/2010/main" val="2143288970"/>
              </p:ext>
            </p:extLst>
          </p:nvPr>
        </p:nvGraphicFramePr>
        <p:xfrm>
          <a:off x="1905000" y="1981200"/>
          <a:ext cx="320040" cy="266700"/>
        </p:xfrm>
        <a:graphic>
          <a:graphicData uri="http://schemas.openxmlformats.org/presentationml/2006/ole">
            <mc:AlternateContent xmlns:mc="http://schemas.openxmlformats.org/markup-compatibility/2006">
              <mc:Choice xmlns:v="urn:schemas-microsoft-com:vml" Requires="v">
                <p:oleObj spid="_x0000_s652341" name="Equation" r:id="rId4" imgW="219240" imgH="182520" progId="">
                  <p:embed/>
                </p:oleObj>
              </mc:Choice>
              <mc:Fallback>
                <p:oleObj name="Equation" r:id="rId4" imgW="219240" imgH="182520" progId="">
                  <p:embed/>
                  <p:pic>
                    <p:nvPicPr>
                      <p:cNvPr id="0" name="Picture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981200"/>
                        <a:ext cx="32004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090999614"/>
              </p:ext>
            </p:extLst>
          </p:nvPr>
        </p:nvGraphicFramePr>
        <p:xfrm>
          <a:off x="2217738" y="1574800"/>
          <a:ext cx="2133600" cy="319088"/>
        </p:xfrm>
        <a:graphic>
          <a:graphicData uri="http://schemas.openxmlformats.org/presentationml/2006/ole">
            <mc:AlternateContent xmlns:mc="http://schemas.openxmlformats.org/markup-compatibility/2006">
              <mc:Choice xmlns:v="urn:schemas-microsoft-com:vml" Requires="v">
                <p:oleObj spid="_x0000_s652342" name="Equation" r:id="rId6" imgW="1508400" imgH="219240" progId="">
                  <p:embed/>
                </p:oleObj>
              </mc:Choice>
              <mc:Fallback>
                <p:oleObj name="Equation" r:id="rId6" imgW="1508400" imgH="219240" progId="">
                  <p:embed/>
                  <p:pic>
                    <p:nvPicPr>
                      <p:cNvPr id="0" name="Picture 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17738" y="1574800"/>
                        <a:ext cx="2133600" cy="319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6181230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Envelopes</a:t>
            </a:r>
            <a:endParaRPr lang="en-US" dirty="0"/>
          </a:p>
        </p:txBody>
      </p:sp>
      <p:sp>
        <p:nvSpPr>
          <p:cNvPr id="6" name="Content Placeholder 5"/>
          <p:cNvSpPr>
            <a:spLocks noGrp="1"/>
          </p:cNvSpPr>
          <p:nvPr>
            <p:ph idx="1"/>
          </p:nvPr>
        </p:nvSpPr>
        <p:spPr/>
        <p:txBody>
          <a:bodyPr/>
          <a:lstStyle/>
          <a:p>
            <a:r>
              <a:rPr lang="en-US" sz="1800" dirty="0" smtClean="0"/>
              <a:t>If we overlay all 100 tracks (remove “</a:t>
            </a:r>
            <a:r>
              <a:rPr lang="en-US" sz="1800" dirty="0" err="1" smtClean="0"/>
              <a:t>EventID</a:t>
            </a:r>
            <a:r>
              <a:rPr lang="en-US" sz="1800" dirty="0" smtClean="0"/>
              <a:t>” cut), we  see that although each track has a periodicity of ~5 cells, the envelope has a periodicity of one cell..</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p:txBody>
      </p:sp>
      <p:sp>
        <p:nvSpPr>
          <p:cNvPr id="3" name="Date Placeholder 2"/>
          <p:cNvSpPr>
            <a:spLocks noGrp="1"/>
          </p:cNvSpPr>
          <p:nvPr>
            <p:ph type="dt" sz="half" idx="10"/>
          </p:nvPr>
        </p:nvSpPr>
        <p:spPr/>
        <p:txBody>
          <a:bodyPr/>
          <a:lstStyle/>
          <a:p>
            <a:pPr>
              <a:defRPr/>
            </a:pPr>
            <a:r>
              <a:rPr lang="en-US" smtClean="0"/>
              <a:t>March 18 &amp; 20, 2014</a:t>
            </a:r>
            <a:endParaRPr lang="en-US" dirty="0"/>
          </a:p>
        </p:txBody>
      </p:sp>
      <p:sp>
        <p:nvSpPr>
          <p:cNvPr id="4" name="Footer Placeholder 3"/>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58</a:t>
            </a:fld>
            <a:endParaRPr lang="en-US"/>
          </a:p>
        </p:txBody>
      </p:sp>
      <p:pic>
        <p:nvPicPr>
          <p:cNvPr id="7" name="Picture 6" descr="all_tracks.png"/>
          <p:cNvPicPr>
            <a:picLocks noChangeAspect="1"/>
          </p:cNvPicPr>
          <p:nvPr/>
        </p:nvPicPr>
        <p:blipFill rotWithShape="1">
          <a:blip r:embed="rId2" cstate="print">
            <a:extLst>
              <a:ext uri="{28A0092B-C50C-407E-A947-70E740481C1C}">
                <a14:useLocalDpi xmlns:a14="http://schemas.microsoft.com/office/drawing/2010/main"/>
              </a:ext>
            </a:extLst>
          </a:blip>
          <a:srcRect l="3763" t="6972" r="4351" b="4904"/>
          <a:stretch/>
        </p:blipFill>
        <p:spPr>
          <a:xfrm>
            <a:off x="1295400" y="1676400"/>
            <a:ext cx="6934200" cy="4509980"/>
          </a:xfrm>
          <a:prstGeom prst="rect">
            <a:avLst/>
          </a:prstGeom>
        </p:spPr>
      </p:pic>
    </p:spTree>
    <p:extLst>
      <p:ext uri="{BB962C8B-B14F-4D97-AF65-F5344CB8AC3E}">
        <p14:creationId xmlns:p14="http://schemas.microsoft.com/office/powerpoint/2010/main" val="154635041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38"/>
            <a:ext cx="8262937" cy="441325"/>
          </a:xfrm>
        </p:spPr>
        <p:txBody>
          <a:bodyPr/>
          <a:lstStyle/>
          <a:p>
            <a:r>
              <a:rPr lang="en-US" dirty="0" smtClean="0"/>
              <a:t>Lattice Functions</a:t>
            </a:r>
            <a:endParaRPr lang="en-US" dirty="0"/>
          </a:p>
        </p:txBody>
      </p:sp>
      <p:sp>
        <p:nvSpPr>
          <p:cNvPr id="3" name="Content Placeholder 2"/>
          <p:cNvSpPr>
            <a:spLocks noGrp="1"/>
          </p:cNvSpPr>
          <p:nvPr>
            <p:ph idx="1"/>
          </p:nvPr>
        </p:nvSpPr>
        <p:spPr>
          <a:xfrm>
            <a:off x="497668" y="457200"/>
            <a:ext cx="8610600" cy="5553075"/>
          </a:xfrm>
        </p:spPr>
        <p:txBody>
          <a:bodyPr/>
          <a:lstStyle/>
          <a:p>
            <a:r>
              <a:rPr lang="en-US" sz="1800" dirty="0" smtClean="0"/>
              <a:t>We can plot the fitted lattice functions and compare them to our calculations.</a:t>
            </a: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59</a:t>
            </a:fld>
            <a:endParaRPr lang="en-US"/>
          </a:p>
        </p:txBody>
      </p:sp>
      <p:sp>
        <p:nvSpPr>
          <p:cNvPr id="7" name="Rectangle 6"/>
          <p:cNvSpPr/>
          <p:nvPr/>
        </p:nvSpPr>
        <p:spPr>
          <a:xfrm>
            <a:off x="609600" y="838200"/>
            <a:ext cx="8305800" cy="1600438"/>
          </a:xfrm>
          <a:prstGeom prst="rect">
            <a:avLst/>
          </a:prstGeom>
        </p:spPr>
        <p:txBody>
          <a:bodyPr wrap="square">
            <a:spAutoFit/>
          </a:bodyPr>
          <a:lstStyle/>
          <a:p>
            <a:r>
              <a:rPr lang="en-US" sz="1400" dirty="0"/>
              <a:t>TH2F beta("</a:t>
            </a:r>
            <a:r>
              <a:rPr lang="en-US" sz="1400" dirty="0" err="1"/>
              <a:t>beta","Horizontal</a:t>
            </a:r>
            <a:r>
              <a:rPr lang="en-US" sz="1400" dirty="0"/>
              <a:t> (black) and Vertical Beta Functions",2,0.,sMax,2,0.,120000.);</a:t>
            </a:r>
          </a:p>
          <a:p>
            <a:r>
              <a:rPr lang="en-US" sz="1400" dirty="0" err="1" smtClean="0"/>
              <a:t>beta.SetStats</a:t>
            </a:r>
            <a:r>
              <a:rPr lang="en-US" sz="1400" dirty="0"/>
              <a:t>(</a:t>
            </a:r>
            <a:r>
              <a:rPr lang="en-US" sz="1400" dirty="0" err="1"/>
              <a:t>kFALSE</a:t>
            </a:r>
            <a:r>
              <a:rPr lang="en-US" sz="1400" dirty="0"/>
              <a:t>)</a:t>
            </a:r>
            <a:r>
              <a:rPr lang="en-US" sz="1400" dirty="0" smtClean="0"/>
              <a:t>; </a:t>
            </a:r>
            <a:endParaRPr lang="en-US" sz="1400" dirty="0"/>
          </a:p>
          <a:p>
            <a:r>
              <a:rPr lang="en-US" sz="1400" dirty="0" err="1" smtClean="0"/>
              <a:t>beta.Draw</a:t>
            </a:r>
            <a:r>
              <a:rPr lang="en-US" sz="1400" dirty="0"/>
              <a:t>();</a:t>
            </a:r>
          </a:p>
          <a:p>
            <a:r>
              <a:rPr lang="en-US" sz="1400" dirty="0" smtClean="0"/>
              <a:t>p</a:t>
            </a:r>
            <a:r>
              <a:rPr lang="en-US" sz="1400" dirty="0"/>
              <a:t>-&gt;Draw("</a:t>
            </a:r>
            <a:r>
              <a:rPr lang="en-US" sz="1400" dirty="0" err="1"/>
              <a:t>betaX:Z</a:t>
            </a:r>
            <a:r>
              <a:rPr lang="en-US" sz="1400" dirty="0"/>
              <a:t>","","same");</a:t>
            </a:r>
          </a:p>
          <a:p>
            <a:r>
              <a:rPr lang="en-US" sz="1400" dirty="0" smtClean="0"/>
              <a:t>p</a:t>
            </a:r>
            <a:r>
              <a:rPr lang="en-US" sz="1400" dirty="0"/>
              <a:t>-&gt;</a:t>
            </a:r>
            <a:r>
              <a:rPr lang="en-US" sz="1400" dirty="0" err="1"/>
              <a:t>SetMarkerColor</a:t>
            </a:r>
            <a:r>
              <a:rPr lang="en-US" sz="1400" dirty="0"/>
              <a:t>(</a:t>
            </a:r>
            <a:r>
              <a:rPr lang="en-US" sz="1400" dirty="0" err="1"/>
              <a:t>kRed</a:t>
            </a:r>
            <a:r>
              <a:rPr lang="en-US" sz="1400" dirty="0"/>
              <a:t>);</a:t>
            </a:r>
          </a:p>
          <a:p>
            <a:r>
              <a:rPr lang="en-US" sz="1400" dirty="0" smtClean="0"/>
              <a:t>p</a:t>
            </a:r>
            <a:r>
              <a:rPr lang="en-US" sz="1400" dirty="0"/>
              <a:t>-&gt;Draw("</a:t>
            </a:r>
            <a:r>
              <a:rPr lang="en-US" sz="1400" dirty="0" err="1"/>
              <a:t>betaY:Z</a:t>
            </a:r>
            <a:r>
              <a:rPr lang="en-US" sz="1400" dirty="0"/>
              <a:t>","","same");</a:t>
            </a:r>
          </a:p>
          <a:p>
            <a:r>
              <a:rPr lang="en-US" sz="1400" dirty="0"/>
              <a:t> </a:t>
            </a:r>
          </a:p>
        </p:txBody>
      </p:sp>
      <p:sp>
        <p:nvSpPr>
          <p:cNvPr id="8" name="Oval 7"/>
          <p:cNvSpPr/>
          <p:nvPr/>
        </p:nvSpPr>
        <p:spPr>
          <a:xfrm>
            <a:off x="6477000" y="838200"/>
            <a:ext cx="990600" cy="304800"/>
          </a:xfrm>
          <a:prstGeom prst="ellipse">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114800" y="1371600"/>
            <a:ext cx="2667000" cy="338554"/>
          </a:xfrm>
          <a:prstGeom prst="rect">
            <a:avLst/>
          </a:prstGeom>
          <a:noFill/>
        </p:spPr>
        <p:txBody>
          <a:bodyPr wrap="square" rtlCol="0">
            <a:spAutoFit/>
          </a:bodyPr>
          <a:lstStyle/>
          <a:p>
            <a:pPr algn="r"/>
            <a:r>
              <a:rPr lang="en-US" sz="1600" dirty="0" smtClean="0">
                <a:solidFill>
                  <a:srgbClr val="C00000"/>
                </a:solidFill>
                <a:latin typeface="+mn-lt"/>
              </a:rPr>
              <a:t>beta functions in mm!</a:t>
            </a:r>
          </a:p>
        </p:txBody>
      </p:sp>
      <p:cxnSp>
        <p:nvCxnSpPr>
          <p:cNvPr id="11" name="Straight Arrow Connector 10"/>
          <p:cNvCxnSpPr/>
          <p:nvPr/>
        </p:nvCxnSpPr>
        <p:spPr>
          <a:xfrm flipV="1">
            <a:off x="6324600" y="1143000"/>
            <a:ext cx="381000" cy="3048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14" name="Picture 13" descr="beta_functions.png"/>
          <p:cNvPicPr>
            <a:picLocks noChangeAspect="1"/>
          </p:cNvPicPr>
          <p:nvPr/>
        </p:nvPicPr>
        <p:blipFill rotWithShape="1">
          <a:blip r:embed="rId2" cstate="print">
            <a:extLst>
              <a:ext uri="{28A0092B-C50C-407E-A947-70E740481C1C}">
                <a14:useLocalDpi xmlns:a14="http://schemas.microsoft.com/office/drawing/2010/main"/>
              </a:ext>
            </a:extLst>
          </a:blip>
          <a:srcRect l="4954" r="5091" b="4216"/>
          <a:stretch/>
        </p:blipFill>
        <p:spPr>
          <a:xfrm>
            <a:off x="533399" y="2410685"/>
            <a:ext cx="5562601" cy="4016764"/>
          </a:xfrm>
          <a:prstGeom prst="rect">
            <a:avLst/>
          </a:prstGeom>
        </p:spPr>
      </p:pic>
      <p:pic>
        <p:nvPicPr>
          <p:cNvPr id="17" name="Picture 16"/>
          <p:cNvPicPr>
            <a:picLocks noChangeAspect="1"/>
          </p:cNvPicPr>
          <p:nvPr/>
        </p:nvPicPr>
        <p:blipFill>
          <a:blip r:embed="rId3" cstate="print"/>
          <a:stretch>
            <a:fillRect/>
          </a:stretch>
        </p:blipFill>
        <p:spPr>
          <a:xfrm>
            <a:off x="5881353" y="3048000"/>
            <a:ext cx="3257488" cy="2743200"/>
          </a:xfrm>
          <a:prstGeom prst="rect">
            <a:avLst/>
          </a:prstGeom>
        </p:spPr>
      </p:pic>
      <p:sp>
        <p:nvSpPr>
          <p:cNvPr id="18" name="TextBox 17"/>
          <p:cNvSpPr txBox="1"/>
          <p:nvPr/>
        </p:nvSpPr>
        <p:spPr>
          <a:xfrm>
            <a:off x="914400" y="2895600"/>
            <a:ext cx="4800600" cy="307777"/>
          </a:xfrm>
          <a:prstGeom prst="rect">
            <a:avLst/>
          </a:prstGeom>
          <a:noFill/>
        </p:spPr>
        <p:txBody>
          <a:bodyPr wrap="square" rtlCol="0">
            <a:spAutoFit/>
          </a:bodyPr>
          <a:lstStyle/>
          <a:p>
            <a:pPr algn="ctr"/>
            <a:r>
              <a:rPr lang="en-US" sz="1400" dirty="0" smtClean="0">
                <a:solidFill>
                  <a:srgbClr val="C00000"/>
                </a:solidFill>
                <a:latin typeface="+mn-lt"/>
              </a:rPr>
              <a:t>slight mismatch because of thin lens approximation</a:t>
            </a:r>
          </a:p>
        </p:txBody>
      </p:sp>
    </p:spTree>
    <p:extLst>
      <p:ext uri="{BB962C8B-B14F-4D97-AF65-F5344CB8AC3E}">
        <p14:creationId xmlns:p14="http://schemas.microsoft.com/office/powerpoint/2010/main" val="126657030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508001" y="0"/>
            <a:ext cx="7772400" cy="459509"/>
          </a:xfrm>
        </p:spPr>
        <p:txBody>
          <a:bodyPr/>
          <a:lstStyle/>
          <a:p>
            <a:pPr>
              <a:defRPr/>
            </a:pPr>
            <a:r>
              <a:rPr lang="en-US" dirty="0" smtClean="0"/>
              <a:t>Beam “rigidity”</a:t>
            </a:r>
            <a:endParaRPr lang="en-US" dirty="0"/>
          </a:p>
        </p:txBody>
      </p:sp>
      <p:sp>
        <p:nvSpPr>
          <p:cNvPr id="32771" name="Rectangle 42"/>
          <p:cNvSpPr>
            <a:spLocks noGrp="1" noChangeArrowheads="1"/>
          </p:cNvSpPr>
          <p:nvPr>
            <p:ph type="body" sz="half" idx="1"/>
          </p:nvPr>
        </p:nvSpPr>
        <p:spPr>
          <a:xfrm>
            <a:off x="462665" y="625435"/>
            <a:ext cx="8449100" cy="3366197"/>
          </a:xfrm>
        </p:spPr>
        <p:txBody>
          <a:bodyPr/>
          <a:lstStyle/>
          <a:p>
            <a:pPr>
              <a:lnSpc>
                <a:spcPct val="90000"/>
              </a:lnSpc>
            </a:pPr>
            <a:r>
              <a:rPr lang="en-US" sz="2000" dirty="0" smtClean="0"/>
              <a:t>The relativistic form of Newton’s Laws for a particle in an electromagnetic field is:</a:t>
            </a:r>
          </a:p>
          <a:p>
            <a:pPr>
              <a:lnSpc>
                <a:spcPct val="90000"/>
              </a:lnSpc>
              <a:buNone/>
            </a:pPr>
            <a:endParaRPr lang="en-US" sz="2000" dirty="0" smtClean="0"/>
          </a:p>
          <a:p>
            <a:pPr>
              <a:lnSpc>
                <a:spcPct val="90000"/>
              </a:lnSpc>
              <a:buNone/>
            </a:pPr>
            <a:endParaRPr lang="en-US" sz="2000" dirty="0" smtClean="0"/>
          </a:p>
          <a:p>
            <a:pPr>
              <a:lnSpc>
                <a:spcPct val="90000"/>
              </a:lnSpc>
            </a:pPr>
            <a:r>
              <a:rPr lang="en-US" sz="2000" dirty="0" smtClean="0"/>
              <a:t>A particle of unit charge in a uniform </a:t>
            </a:r>
            <a:br>
              <a:rPr lang="en-US" sz="2000" dirty="0" smtClean="0"/>
            </a:br>
            <a:r>
              <a:rPr lang="en-US" sz="2000" dirty="0" smtClean="0"/>
              <a:t>magnetic field will move in a circle </a:t>
            </a:r>
            <a:br>
              <a:rPr lang="en-US" sz="2000" dirty="0" smtClean="0"/>
            </a:br>
            <a:r>
              <a:rPr lang="en-US" sz="2000" dirty="0" smtClean="0"/>
              <a:t>of radius</a:t>
            </a:r>
          </a:p>
          <a:p>
            <a:pPr>
              <a:lnSpc>
                <a:spcPct val="90000"/>
              </a:lnSpc>
            </a:pPr>
            <a:endParaRPr lang="en-US" sz="2000" dirty="0" smtClean="0"/>
          </a:p>
          <a:p>
            <a:pPr>
              <a:lnSpc>
                <a:spcPct val="90000"/>
              </a:lnSpc>
            </a:pPr>
            <a:endParaRPr lang="en-US" sz="2000" dirty="0" smtClean="0"/>
          </a:p>
          <a:p>
            <a:pPr>
              <a:lnSpc>
                <a:spcPct val="90000"/>
              </a:lnSpc>
            </a:pPr>
            <a:endParaRPr lang="en-US" sz="2000" dirty="0" smtClean="0"/>
          </a:p>
        </p:txBody>
      </p:sp>
      <p:graphicFrame>
        <p:nvGraphicFramePr>
          <p:cNvPr id="58" name="Object 57"/>
          <p:cNvGraphicFramePr>
            <a:graphicFrameLocks noChangeAspect="1"/>
          </p:cNvGraphicFramePr>
          <p:nvPr>
            <p:extLst>
              <p:ext uri="{D42A27DB-BD31-4B8C-83A1-F6EECF244321}">
                <p14:modId xmlns:p14="http://schemas.microsoft.com/office/powerpoint/2010/main" val="3897943171"/>
              </p:ext>
            </p:extLst>
          </p:nvPr>
        </p:nvGraphicFramePr>
        <p:xfrm>
          <a:off x="3844401" y="1037035"/>
          <a:ext cx="4413656" cy="834473"/>
        </p:xfrm>
        <a:graphic>
          <a:graphicData uri="http://schemas.openxmlformats.org/presentationml/2006/ole">
            <mc:AlternateContent xmlns:mc="http://schemas.openxmlformats.org/markup-compatibility/2006">
              <mc:Choice xmlns:v="urn:schemas-microsoft-com:vml" Requires="v">
                <p:oleObj spid="_x0000_s425289" name="Equation" r:id="rId3" imgW="2075400" imgH="383760" progId="">
                  <p:embed/>
                </p:oleObj>
              </mc:Choice>
              <mc:Fallback>
                <p:oleObj name="Equation" r:id="rId3" imgW="2075400" imgH="383760" progId="">
                  <p:embed/>
                  <p:pic>
                    <p:nvPicPr>
                      <p:cNvPr id="0" name="Picture 3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4401" y="1037035"/>
                        <a:ext cx="4413656" cy="8344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9687" name="Object 7"/>
          <p:cNvGraphicFramePr>
            <a:graphicFrameLocks noChangeAspect="1"/>
          </p:cNvGraphicFramePr>
          <p:nvPr>
            <p:extLst>
              <p:ext uri="{D42A27DB-BD31-4B8C-83A1-F6EECF244321}">
                <p14:modId xmlns:p14="http://schemas.microsoft.com/office/powerpoint/2010/main" val="2236834459"/>
              </p:ext>
            </p:extLst>
          </p:nvPr>
        </p:nvGraphicFramePr>
        <p:xfrm>
          <a:off x="1905000" y="2667000"/>
          <a:ext cx="1774825" cy="2224087"/>
        </p:xfrm>
        <a:graphic>
          <a:graphicData uri="http://schemas.openxmlformats.org/presentationml/2006/ole">
            <mc:AlternateContent xmlns:mc="http://schemas.openxmlformats.org/markup-compatibility/2006">
              <mc:Choice xmlns:v="urn:schemas-microsoft-com:vml" Requires="v">
                <p:oleObj spid="_x0000_s425290" name="Equation" r:id="rId5" imgW="941400" imgH="1179360" progId="">
                  <p:embed/>
                </p:oleObj>
              </mc:Choice>
              <mc:Fallback>
                <p:oleObj name="Equation" r:id="rId5" imgW="941400" imgH="1179360" progId="">
                  <p:embed/>
                  <p:pic>
                    <p:nvPicPr>
                      <p:cNvPr id="0" name="Picture 3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667000"/>
                        <a:ext cx="1774825" cy="222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Slide Number Placeholder 12"/>
          <p:cNvSpPr>
            <a:spLocks noGrp="1"/>
          </p:cNvSpPr>
          <p:nvPr>
            <p:ph type="sldNum" sz="quarter" idx="10"/>
          </p:nvPr>
        </p:nvSpPr>
        <p:spPr/>
        <p:txBody>
          <a:bodyPr/>
          <a:lstStyle/>
          <a:p>
            <a:pPr>
              <a:defRPr/>
            </a:pPr>
            <a:fld id="{9713596B-8B8C-4972-9B9B-79ED7B91296B}" type="slidenum">
              <a:rPr lang="en-US" smtClean="0"/>
              <a:pPr>
                <a:defRPr/>
              </a:pPr>
              <a:t>6</a:t>
            </a:fld>
            <a:endParaRPr lang="en-US"/>
          </a:p>
        </p:txBody>
      </p:sp>
      <p:sp>
        <p:nvSpPr>
          <p:cNvPr id="15" name="Date Placeholder 14"/>
          <p:cNvSpPr>
            <a:spLocks noGrp="1"/>
          </p:cNvSpPr>
          <p:nvPr>
            <p:ph type="dt" sz="half" idx="10"/>
          </p:nvPr>
        </p:nvSpPr>
        <p:spPr/>
        <p:txBody>
          <a:bodyPr/>
          <a:lstStyle/>
          <a:p>
            <a:pPr>
              <a:defRPr/>
            </a:pPr>
            <a:r>
              <a:rPr lang="en-US" smtClean="0"/>
              <a:t>March 18 &amp; 20, 2014</a:t>
            </a:r>
            <a:endParaRPr lang="en-US"/>
          </a:p>
        </p:txBody>
      </p:sp>
      <p:sp>
        <p:nvSpPr>
          <p:cNvPr id="16" name="Footer Placeholder 15"/>
          <p:cNvSpPr>
            <a:spLocks noGrp="1"/>
          </p:cNvSpPr>
          <p:nvPr>
            <p:ph type="ftr" sz="quarter" idx="11"/>
          </p:nvPr>
        </p:nvSpPr>
        <p:spPr/>
        <p:txBody>
          <a:bodyPr/>
          <a:lstStyle/>
          <a:p>
            <a:pPr>
              <a:defRPr/>
            </a:pPr>
            <a:r>
              <a:rPr lang="en-US" smtClean="0"/>
              <a:t>E. Prebys, NIU Phy 790 Guest Lecture</a:t>
            </a:r>
            <a:endParaRPr lang="en-US">
              <a:latin typeface="+mn-lt"/>
            </a:endParaRPr>
          </a:p>
        </p:txBody>
      </p:sp>
      <p:grpSp>
        <p:nvGrpSpPr>
          <p:cNvPr id="17" name="Group 30"/>
          <p:cNvGrpSpPr/>
          <p:nvPr/>
        </p:nvGrpSpPr>
        <p:grpSpPr>
          <a:xfrm>
            <a:off x="5489683" y="1842292"/>
            <a:ext cx="3134493" cy="1935281"/>
            <a:chOff x="4089205" y="360565"/>
            <a:chExt cx="3619500" cy="2171700"/>
          </a:xfrm>
        </p:grpSpPr>
        <p:grpSp>
          <p:nvGrpSpPr>
            <p:cNvPr id="19" name="Group 51"/>
            <p:cNvGrpSpPr>
              <a:grpSpLocks/>
            </p:cNvGrpSpPr>
            <p:nvPr/>
          </p:nvGrpSpPr>
          <p:grpSpPr bwMode="auto">
            <a:xfrm>
              <a:off x="4089205" y="360565"/>
              <a:ext cx="1524000" cy="2095500"/>
              <a:chOff x="895350" y="725487"/>
              <a:chExt cx="1143000" cy="1752600"/>
            </a:xfrm>
          </p:grpSpPr>
          <p:sp>
            <p:nvSpPr>
              <p:cNvPr id="30" name="Rectangle 19"/>
              <p:cNvSpPr>
                <a:spLocks noChangeArrowheads="1"/>
              </p:cNvSpPr>
              <p:nvPr/>
            </p:nvSpPr>
            <p:spPr bwMode="auto">
              <a:xfrm>
                <a:off x="1200150" y="1030287"/>
                <a:ext cx="685800" cy="533400"/>
              </a:xfrm>
              <a:prstGeom prst="rect">
                <a:avLst/>
              </a:prstGeom>
              <a:solidFill>
                <a:srgbClr val="FF99CC"/>
              </a:solidFill>
              <a:ln w="9525">
                <a:solidFill>
                  <a:schemeClr val="tx1"/>
                </a:solidFill>
                <a:miter lim="800000"/>
                <a:headEnd/>
                <a:tailEnd/>
              </a:ln>
            </p:spPr>
            <p:txBody>
              <a:bodyPr wrap="none" anchor="ctr"/>
              <a:lstStyle/>
              <a:p>
                <a:pPr algn="ctr"/>
                <a:endParaRPr lang="en-US"/>
              </a:p>
            </p:txBody>
          </p:sp>
          <p:sp>
            <p:nvSpPr>
              <p:cNvPr id="31" name="Line 20"/>
              <p:cNvSpPr>
                <a:spLocks noChangeShapeType="1"/>
              </p:cNvSpPr>
              <p:nvPr/>
            </p:nvSpPr>
            <p:spPr bwMode="auto">
              <a:xfrm flipV="1">
                <a:off x="1123950" y="1411287"/>
                <a:ext cx="838200" cy="76200"/>
              </a:xfrm>
              <a:prstGeom prst="line">
                <a:avLst/>
              </a:prstGeom>
              <a:noFill/>
              <a:ln w="9525">
                <a:solidFill>
                  <a:schemeClr val="tx1"/>
                </a:solidFill>
                <a:round/>
                <a:headEnd/>
                <a:tailEnd/>
              </a:ln>
            </p:spPr>
            <p:txBody>
              <a:bodyPr/>
              <a:lstStyle/>
              <a:p>
                <a:endParaRPr lang="en-US"/>
              </a:p>
            </p:txBody>
          </p:sp>
          <p:sp>
            <p:nvSpPr>
              <p:cNvPr id="32" name="Line 21"/>
              <p:cNvSpPr>
                <a:spLocks noChangeShapeType="1"/>
              </p:cNvSpPr>
              <p:nvPr/>
            </p:nvSpPr>
            <p:spPr bwMode="auto">
              <a:xfrm flipV="1">
                <a:off x="1123950" y="1258887"/>
                <a:ext cx="838200" cy="76200"/>
              </a:xfrm>
              <a:prstGeom prst="line">
                <a:avLst/>
              </a:prstGeom>
              <a:noFill/>
              <a:ln w="9525">
                <a:solidFill>
                  <a:schemeClr val="tx1"/>
                </a:solidFill>
                <a:round/>
                <a:headEnd/>
                <a:tailEnd/>
              </a:ln>
            </p:spPr>
            <p:txBody>
              <a:bodyPr/>
              <a:lstStyle/>
              <a:p>
                <a:endParaRPr lang="en-US"/>
              </a:p>
            </p:txBody>
          </p:sp>
          <p:sp>
            <p:nvSpPr>
              <p:cNvPr id="33" name="Line 22"/>
              <p:cNvSpPr>
                <a:spLocks noChangeShapeType="1"/>
              </p:cNvSpPr>
              <p:nvPr/>
            </p:nvSpPr>
            <p:spPr bwMode="auto">
              <a:xfrm flipV="1">
                <a:off x="1123950" y="1106487"/>
                <a:ext cx="838200" cy="76200"/>
              </a:xfrm>
              <a:prstGeom prst="line">
                <a:avLst/>
              </a:prstGeom>
              <a:noFill/>
              <a:ln w="9525">
                <a:solidFill>
                  <a:schemeClr val="tx1"/>
                </a:solidFill>
                <a:round/>
                <a:headEnd/>
                <a:tailEnd/>
              </a:ln>
            </p:spPr>
            <p:txBody>
              <a:bodyPr/>
              <a:lstStyle/>
              <a:p>
                <a:endParaRPr lang="en-US"/>
              </a:p>
            </p:txBody>
          </p:sp>
          <p:sp>
            <p:nvSpPr>
              <p:cNvPr id="34" name="Rectangle 23"/>
              <p:cNvSpPr>
                <a:spLocks noChangeArrowheads="1"/>
              </p:cNvSpPr>
              <p:nvPr/>
            </p:nvSpPr>
            <p:spPr bwMode="auto">
              <a:xfrm>
                <a:off x="1200150" y="1944687"/>
                <a:ext cx="685800" cy="533400"/>
              </a:xfrm>
              <a:prstGeom prst="rect">
                <a:avLst/>
              </a:prstGeom>
              <a:solidFill>
                <a:srgbClr val="FF99CC"/>
              </a:solidFill>
              <a:ln w="9525">
                <a:solidFill>
                  <a:schemeClr val="tx1"/>
                </a:solidFill>
                <a:miter lim="800000"/>
                <a:headEnd/>
                <a:tailEnd/>
              </a:ln>
            </p:spPr>
            <p:txBody>
              <a:bodyPr wrap="none" anchor="ctr"/>
              <a:lstStyle/>
              <a:p>
                <a:pPr algn="ctr"/>
                <a:endParaRPr lang="en-US"/>
              </a:p>
            </p:txBody>
          </p:sp>
          <p:sp>
            <p:nvSpPr>
              <p:cNvPr id="35" name="Line 24"/>
              <p:cNvSpPr>
                <a:spLocks noChangeShapeType="1"/>
              </p:cNvSpPr>
              <p:nvPr/>
            </p:nvSpPr>
            <p:spPr bwMode="auto">
              <a:xfrm flipV="1">
                <a:off x="1123950" y="2325687"/>
                <a:ext cx="838200" cy="76200"/>
              </a:xfrm>
              <a:prstGeom prst="line">
                <a:avLst/>
              </a:prstGeom>
              <a:noFill/>
              <a:ln w="9525">
                <a:solidFill>
                  <a:schemeClr val="tx1"/>
                </a:solidFill>
                <a:round/>
                <a:headEnd/>
                <a:tailEnd/>
              </a:ln>
            </p:spPr>
            <p:txBody>
              <a:bodyPr/>
              <a:lstStyle/>
              <a:p>
                <a:endParaRPr lang="en-US"/>
              </a:p>
            </p:txBody>
          </p:sp>
          <p:sp>
            <p:nvSpPr>
              <p:cNvPr id="36" name="Line 25"/>
              <p:cNvSpPr>
                <a:spLocks noChangeShapeType="1"/>
              </p:cNvSpPr>
              <p:nvPr/>
            </p:nvSpPr>
            <p:spPr bwMode="auto">
              <a:xfrm flipV="1">
                <a:off x="1123950" y="2173287"/>
                <a:ext cx="838200" cy="76200"/>
              </a:xfrm>
              <a:prstGeom prst="line">
                <a:avLst/>
              </a:prstGeom>
              <a:noFill/>
              <a:ln w="9525">
                <a:solidFill>
                  <a:schemeClr val="tx1"/>
                </a:solidFill>
                <a:round/>
                <a:headEnd/>
                <a:tailEnd/>
              </a:ln>
            </p:spPr>
            <p:txBody>
              <a:bodyPr/>
              <a:lstStyle/>
              <a:p>
                <a:endParaRPr lang="en-US"/>
              </a:p>
            </p:txBody>
          </p:sp>
          <p:sp>
            <p:nvSpPr>
              <p:cNvPr id="37" name="Line 26"/>
              <p:cNvSpPr>
                <a:spLocks noChangeShapeType="1"/>
              </p:cNvSpPr>
              <p:nvPr/>
            </p:nvSpPr>
            <p:spPr bwMode="auto">
              <a:xfrm flipV="1">
                <a:off x="1123950" y="2020887"/>
                <a:ext cx="838200" cy="76200"/>
              </a:xfrm>
              <a:prstGeom prst="line">
                <a:avLst/>
              </a:prstGeom>
              <a:noFill/>
              <a:ln w="9525">
                <a:solidFill>
                  <a:schemeClr val="tx1"/>
                </a:solidFill>
                <a:round/>
                <a:headEnd/>
                <a:tailEnd/>
              </a:ln>
            </p:spPr>
            <p:txBody>
              <a:bodyPr/>
              <a:lstStyle/>
              <a:p>
                <a:endParaRPr lang="en-US"/>
              </a:p>
            </p:txBody>
          </p:sp>
          <p:sp>
            <p:nvSpPr>
              <p:cNvPr id="38" name="Line 27"/>
              <p:cNvSpPr>
                <a:spLocks noChangeShapeType="1"/>
              </p:cNvSpPr>
              <p:nvPr/>
            </p:nvSpPr>
            <p:spPr bwMode="auto">
              <a:xfrm flipV="1">
                <a:off x="1276350" y="1563687"/>
                <a:ext cx="0" cy="381000"/>
              </a:xfrm>
              <a:prstGeom prst="line">
                <a:avLst/>
              </a:prstGeom>
              <a:noFill/>
              <a:ln w="9525">
                <a:solidFill>
                  <a:schemeClr val="tx1"/>
                </a:solidFill>
                <a:round/>
                <a:headEnd/>
                <a:tailEnd type="triangle" w="med" len="med"/>
              </a:ln>
            </p:spPr>
            <p:txBody>
              <a:bodyPr/>
              <a:lstStyle/>
              <a:p>
                <a:endParaRPr lang="en-US"/>
              </a:p>
            </p:txBody>
          </p:sp>
          <p:sp>
            <p:nvSpPr>
              <p:cNvPr id="39" name="Line 28"/>
              <p:cNvSpPr>
                <a:spLocks noChangeShapeType="1"/>
              </p:cNvSpPr>
              <p:nvPr/>
            </p:nvSpPr>
            <p:spPr bwMode="auto">
              <a:xfrm flipV="1">
                <a:off x="1428750" y="1563687"/>
                <a:ext cx="0" cy="381000"/>
              </a:xfrm>
              <a:prstGeom prst="line">
                <a:avLst/>
              </a:prstGeom>
              <a:noFill/>
              <a:ln w="9525">
                <a:solidFill>
                  <a:schemeClr val="tx1"/>
                </a:solidFill>
                <a:round/>
                <a:headEnd/>
                <a:tailEnd type="triangle" w="med" len="med"/>
              </a:ln>
            </p:spPr>
            <p:txBody>
              <a:bodyPr/>
              <a:lstStyle/>
              <a:p>
                <a:endParaRPr lang="en-US"/>
              </a:p>
            </p:txBody>
          </p:sp>
          <p:sp>
            <p:nvSpPr>
              <p:cNvPr id="40" name="Line 29"/>
              <p:cNvSpPr>
                <a:spLocks noChangeShapeType="1"/>
              </p:cNvSpPr>
              <p:nvPr/>
            </p:nvSpPr>
            <p:spPr bwMode="auto">
              <a:xfrm flipV="1">
                <a:off x="1581150" y="1563687"/>
                <a:ext cx="0" cy="381000"/>
              </a:xfrm>
              <a:prstGeom prst="line">
                <a:avLst/>
              </a:prstGeom>
              <a:noFill/>
              <a:ln w="9525">
                <a:solidFill>
                  <a:schemeClr val="tx1"/>
                </a:solidFill>
                <a:round/>
                <a:headEnd/>
                <a:tailEnd type="triangle" w="med" len="med"/>
              </a:ln>
            </p:spPr>
            <p:txBody>
              <a:bodyPr/>
              <a:lstStyle/>
              <a:p>
                <a:endParaRPr lang="en-US"/>
              </a:p>
            </p:txBody>
          </p:sp>
          <p:sp>
            <p:nvSpPr>
              <p:cNvPr id="41" name="Line 30"/>
              <p:cNvSpPr>
                <a:spLocks noChangeShapeType="1"/>
              </p:cNvSpPr>
              <p:nvPr/>
            </p:nvSpPr>
            <p:spPr bwMode="auto">
              <a:xfrm flipV="1">
                <a:off x="1733550" y="1563687"/>
                <a:ext cx="0" cy="381000"/>
              </a:xfrm>
              <a:prstGeom prst="line">
                <a:avLst/>
              </a:prstGeom>
              <a:noFill/>
              <a:ln w="9525">
                <a:solidFill>
                  <a:schemeClr val="tx1"/>
                </a:solidFill>
                <a:round/>
                <a:headEnd/>
                <a:tailEnd type="triangle" w="med" len="med"/>
              </a:ln>
            </p:spPr>
            <p:txBody>
              <a:bodyPr/>
              <a:lstStyle/>
              <a:p>
                <a:endParaRPr lang="en-US"/>
              </a:p>
            </p:txBody>
          </p:sp>
          <p:sp>
            <p:nvSpPr>
              <p:cNvPr id="42" name="Text Box 32"/>
              <p:cNvSpPr txBox="1">
                <a:spLocks noChangeArrowheads="1"/>
              </p:cNvSpPr>
              <p:nvPr/>
            </p:nvSpPr>
            <p:spPr bwMode="auto">
              <a:xfrm>
                <a:off x="971550" y="725487"/>
                <a:ext cx="1066800" cy="304800"/>
              </a:xfrm>
              <a:prstGeom prst="rect">
                <a:avLst/>
              </a:prstGeom>
              <a:noFill/>
              <a:ln w="9525">
                <a:noFill/>
                <a:miter lim="800000"/>
                <a:headEnd/>
                <a:tailEnd/>
              </a:ln>
            </p:spPr>
            <p:txBody>
              <a:bodyPr>
                <a:spAutoFit/>
              </a:bodyPr>
              <a:lstStyle/>
              <a:p>
                <a:pPr algn="ctr">
                  <a:spcBef>
                    <a:spcPct val="50000"/>
                  </a:spcBef>
                </a:pPr>
                <a:r>
                  <a:rPr lang="en-US" sz="1400"/>
                  <a:t>side view</a:t>
                </a:r>
              </a:p>
            </p:txBody>
          </p:sp>
        </p:grpSp>
        <p:sp>
          <p:nvSpPr>
            <p:cNvPr id="20" name="Rectangle 33"/>
            <p:cNvSpPr>
              <a:spLocks noChangeArrowheads="1"/>
            </p:cNvSpPr>
            <p:nvPr/>
          </p:nvSpPr>
          <p:spPr bwMode="auto">
            <a:xfrm>
              <a:off x="6146605" y="855865"/>
              <a:ext cx="1562100" cy="1676400"/>
            </a:xfrm>
            <a:prstGeom prst="rect">
              <a:avLst/>
            </a:prstGeom>
            <a:solidFill>
              <a:srgbClr val="CCFFFF"/>
            </a:solidFill>
            <a:ln w="9525">
              <a:solidFill>
                <a:schemeClr val="tx1"/>
              </a:solidFill>
              <a:miter lim="800000"/>
              <a:headEnd/>
              <a:tailEnd/>
            </a:ln>
          </p:spPr>
          <p:txBody>
            <a:bodyPr wrap="none" anchor="ctr"/>
            <a:lstStyle/>
            <a:p>
              <a:pPr algn="ctr"/>
              <a:endParaRPr lang="en-US"/>
            </a:p>
          </p:txBody>
        </p:sp>
        <p:sp>
          <p:nvSpPr>
            <p:cNvPr id="21" name="Line 35"/>
            <p:cNvSpPr>
              <a:spLocks noChangeShapeType="1"/>
            </p:cNvSpPr>
            <p:nvPr/>
          </p:nvSpPr>
          <p:spPr bwMode="auto">
            <a:xfrm flipV="1">
              <a:off x="6984805" y="1351165"/>
              <a:ext cx="325438" cy="381000"/>
            </a:xfrm>
            <a:prstGeom prst="line">
              <a:avLst/>
            </a:prstGeom>
            <a:noFill/>
            <a:ln w="9525">
              <a:solidFill>
                <a:schemeClr val="tx1"/>
              </a:solidFill>
              <a:round/>
              <a:headEnd/>
              <a:tailEnd type="triangle" w="med" len="med"/>
            </a:ln>
          </p:spPr>
          <p:txBody>
            <a:bodyPr/>
            <a:lstStyle/>
            <a:p>
              <a:endParaRPr lang="en-US"/>
            </a:p>
          </p:txBody>
        </p:sp>
        <p:pic>
          <p:nvPicPr>
            <p:cNvPr id="22" name="Object 11"/>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365805" y="855865"/>
              <a:ext cx="317500" cy="355600"/>
            </a:xfrm>
            <a:prstGeom prst="rect">
              <a:avLst/>
            </a:prstGeom>
            <a:noFill/>
            <a:ln w="9525">
              <a:noFill/>
              <a:miter lim="800000"/>
              <a:headEnd/>
              <a:tailEnd/>
            </a:ln>
          </p:spPr>
        </p:pic>
        <p:pic>
          <p:nvPicPr>
            <p:cNvPr id="23" name="Object 1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099105" y="1465465"/>
              <a:ext cx="317500" cy="393700"/>
            </a:xfrm>
            <a:prstGeom prst="rect">
              <a:avLst/>
            </a:prstGeom>
            <a:noFill/>
            <a:ln w="9525">
              <a:noFill/>
              <a:miter lim="800000"/>
              <a:headEnd/>
              <a:tailEnd/>
            </a:ln>
          </p:spPr>
        </p:pic>
        <p:sp>
          <p:nvSpPr>
            <p:cNvPr id="24" name="Text Box 38"/>
            <p:cNvSpPr txBox="1">
              <a:spLocks noChangeArrowheads="1"/>
            </p:cNvSpPr>
            <p:nvPr/>
          </p:nvSpPr>
          <p:spPr bwMode="auto">
            <a:xfrm>
              <a:off x="6146605" y="474865"/>
              <a:ext cx="1204913" cy="355600"/>
            </a:xfrm>
            <a:prstGeom prst="rect">
              <a:avLst/>
            </a:prstGeom>
            <a:noFill/>
            <a:ln w="9525">
              <a:noFill/>
              <a:miter lim="800000"/>
              <a:headEnd/>
              <a:tailEnd/>
            </a:ln>
          </p:spPr>
          <p:txBody>
            <a:bodyPr>
              <a:spAutoFit/>
            </a:bodyPr>
            <a:lstStyle/>
            <a:p>
              <a:pPr algn="ctr">
                <a:spcBef>
                  <a:spcPct val="50000"/>
                </a:spcBef>
              </a:pPr>
              <a:r>
                <a:rPr lang="en-US" sz="1400"/>
                <a:t>top view</a:t>
              </a:r>
            </a:p>
          </p:txBody>
        </p:sp>
        <p:sp>
          <p:nvSpPr>
            <p:cNvPr id="25" name="Oval 24"/>
            <p:cNvSpPr>
              <a:spLocks noChangeAspect="1"/>
            </p:cNvSpPr>
            <p:nvPr/>
          </p:nvSpPr>
          <p:spPr>
            <a:xfrm>
              <a:off x="6413305" y="1198765"/>
              <a:ext cx="1096963" cy="1096963"/>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26" name="Oval 25"/>
            <p:cNvSpPr/>
            <p:nvPr/>
          </p:nvSpPr>
          <p:spPr>
            <a:xfrm>
              <a:off x="4660705" y="1541665"/>
              <a:ext cx="609600" cy="76200"/>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cxnSp>
          <p:nvCxnSpPr>
            <p:cNvPr id="27" name="Straight Arrow Connector 26"/>
            <p:cNvCxnSpPr>
              <a:stCxn id="25" idx="5"/>
            </p:cNvCxnSpPr>
            <p:nvPr/>
          </p:nvCxnSpPr>
          <p:spPr>
            <a:xfrm rot="5400000">
              <a:off x="7235630" y="2113165"/>
              <a:ext cx="92075" cy="136525"/>
            </a:xfrm>
            <a:prstGeom prst="straightConnector1">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5" idx="1"/>
            </p:cNvCxnSpPr>
            <p:nvPr/>
          </p:nvCxnSpPr>
          <p:spPr>
            <a:xfrm rot="5400000" flipH="1" flipV="1">
              <a:off x="6603805" y="1206703"/>
              <a:ext cx="122238" cy="182562"/>
            </a:xfrm>
            <a:prstGeom prst="straightConnector1">
              <a:avLst/>
            </a:prstGeom>
            <a:ln w="2540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9" name="Object 4"/>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089205" y="1362278"/>
              <a:ext cx="374650" cy="365125"/>
            </a:xfrm>
            <a:prstGeom prst="rect">
              <a:avLst/>
            </a:prstGeom>
            <a:noFill/>
            <a:ln w="9525">
              <a:noFill/>
              <a:miter lim="800000"/>
              <a:headEnd/>
              <a:tailEnd/>
            </a:ln>
          </p:spPr>
        </p:pic>
      </p:grpSp>
      <p:cxnSp>
        <p:nvCxnSpPr>
          <p:cNvPr id="5" name="Straight Arrow Connector 4"/>
          <p:cNvCxnSpPr/>
          <p:nvPr/>
        </p:nvCxnSpPr>
        <p:spPr>
          <a:xfrm>
            <a:off x="1447800" y="3810000"/>
            <a:ext cx="533400"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619500" y="3200400"/>
            <a:ext cx="1905000" cy="646331"/>
          </a:xfrm>
          <a:prstGeom prst="rect">
            <a:avLst/>
          </a:prstGeom>
          <a:noFill/>
        </p:spPr>
        <p:txBody>
          <a:bodyPr wrap="square" rtlCol="0">
            <a:spAutoFit/>
          </a:bodyPr>
          <a:lstStyle/>
          <a:p>
            <a:r>
              <a:rPr lang="en-US" sz="1800" dirty="0" smtClean="0">
                <a:solidFill>
                  <a:srgbClr val="C00000"/>
                </a:solidFill>
                <a:latin typeface="+mn-lt"/>
              </a:rPr>
              <a:t>constant for fixed energy</a:t>
            </a:r>
          </a:p>
        </p:txBody>
      </p:sp>
      <p:cxnSp>
        <p:nvCxnSpPr>
          <p:cNvPr id="45" name="Straight Arrow Connector 44"/>
          <p:cNvCxnSpPr>
            <a:stCxn id="6" idx="1"/>
          </p:cNvCxnSpPr>
          <p:nvPr/>
        </p:nvCxnSpPr>
        <p:spPr>
          <a:xfrm flipH="1">
            <a:off x="3276600" y="3523566"/>
            <a:ext cx="342900" cy="21023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828800" y="4267200"/>
            <a:ext cx="914400" cy="533400"/>
          </a:xfrm>
          <a:prstGeom prst="ellipse">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895600" y="4191000"/>
            <a:ext cx="457200" cy="381000"/>
          </a:xfrm>
          <a:prstGeom prst="ellipse">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7200" y="4038600"/>
            <a:ext cx="1219200" cy="369332"/>
          </a:xfrm>
          <a:prstGeom prst="rect">
            <a:avLst/>
          </a:prstGeom>
          <a:noFill/>
        </p:spPr>
        <p:txBody>
          <a:bodyPr wrap="square" rtlCol="0">
            <a:spAutoFit/>
          </a:bodyPr>
          <a:lstStyle/>
          <a:p>
            <a:r>
              <a:rPr lang="en-US" sz="1800" dirty="0" smtClean="0">
                <a:solidFill>
                  <a:srgbClr val="C00000"/>
                </a:solidFill>
                <a:latin typeface="+mn-lt"/>
              </a:rPr>
              <a:t>T-m</a:t>
            </a:r>
            <a:r>
              <a:rPr lang="en-US" sz="1800" baseline="30000" dirty="0" smtClean="0">
                <a:solidFill>
                  <a:srgbClr val="C00000"/>
                </a:solidFill>
                <a:latin typeface="+mn-lt"/>
              </a:rPr>
              <a:t>2</a:t>
            </a:r>
            <a:r>
              <a:rPr lang="en-US" sz="1800" dirty="0" smtClean="0">
                <a:solidFill>
                  <a:srgbClr val="C00000"/>
                </a:solidFill>
                <a:latin typeface="+mn-lt"/>
              </a:rPr>
              <a:t>/s=V</a:t>
            </a:r>
          </a:p>
        </p:txBody>
      </p:sp>
      <p:cxnSp>
        <p:nvCxnSpPr>
          <p:cNvPr id="51" name="Straight Arrow Connector 50"/>
          <p:cNvCxnSpPr>
            <a:endCxn id="8" idx="2"/>
          </p:cNvCxnSpPr>
          <p:nvPr/>
        </p:nvCxnSpPr>
        <p:spPr>
          <a:xfrm>
            <a:off x="1524000" y="4343400"/>
            <a:ext cx="304800" cy="1905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733800" y="3962400"/>
            <a:ext cx="4267200" cy="369332"/>
          </a:xfrm>
          <a:prstGeom prst="rect">
            <a:avLst/>
          </a:prstGeom>
          <a:noFill/>
        </p:spPr>
        <p:txBody>
          <a:bodyPr wrap="square" rtlCol="0">
            <a:spAutoFit/>
          </a:bodyPr>
          <a:lstStyle/>
          <a:p>
            <a:r>
              <a:rPr lang="en-US" sz="1800" dirty="0" smtClean="0">
                <a:solidFill>
                  <a:srgbClr val="C00000"/>
                </a:solidFill>
                <a:latin typeface="+mn-lt"/>
              </a:rPr>
              <a:t>units of </a:t>
            </a:r>
            <a:r>
              <a:rPr lang="en-US" sz="1800" dirty="0" err="1" smtClean="0">
                <a:solidFill>
                  <a:srgbClr val="C00000"/>
                </a:solidFill>
                <a:latin typeface="+mn-lt"/>
              </a:rPr>
              <a:t>eV</a:t>
            </a:r>
            <a:r>
              <a:rPr lang="en-US" sz="1800" dirty="0" smtClean="0">
                <a:solidFill>
                  <a:srgbClr val="C00000"/>
                </a:solidFill>
                <a:latin typeface="+mn-lt"/>
              </a:rPr>
              <a:t> in our usual convention</a:t>
            </a:r>
          </a:p>
        </p:txBody>
      </p:sp>
      <p:cxnSp>
        <p:nvCxnSpPr>
          <p:cNvPr id="57" name="Straight Arrow Connector 56"/>
          <p:cNvCxnSpPr/>
          <p:nvPr/>
        </p:nvCxnSpPr>
        <p:spPr>
          <a:xfrm flipH="1">
            <a:off x="3352800" y="4191000"/>
            <a:ext cx="304800" cy="762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62" name="Object 7"/>
          <p:cNvGraphicFramePr>
            <a:graphicFrameLocks noChangeAspect="1"/>
          </p:cNvGraphicFramePr>
          <p:nvPr>
            <p:extLst>
              <p:ext uri="{D42A27DB-BD31-4B8C-83A1-F6EECF244321}">
                <p14:modId xmlns:p14="http://schemas.microsoft.com/office/powerpoint/2010/main" val="1795748899"/>
              </p:ext>
            </p:extLst>
          </p:nvPr>
        </p:nvGraphicFramePr>
        <p:xfrm>
          <a:off x="2971800" y="5181600"/>
          <a:ext cx="3951287" cy="781050"/>
        </p:xfrm>
        <a:graphic>
          <a:graphicData uri="http://schemas.openxmlformats.org/presentationml/2006/ole">
            <mc:AlternateContent xmlns:mc="http://schemas.openxmlformats.org/markup-compatibility/2006">
              <mc:Choice xmlns:v="urn:schemas-microsoft-com:vml" Requires="v">
                <p:oleObj spid="_x0000_s425291" name="Equation" r:id="rId10" imgW="2111760" imgH="411120" progId="">
                  <p:embed/>
                </p:oleObj>
              </mc:Choice>
              <mc:Fallback>
                <p:oleObj name="Equation" r:id="rId10" imgW="2111760" imgH="411120" progId="">
                  <p:embed/>
                  <p:pic>
                    <p:nvPicPr>
                      <p:cNvPr id="0" name="Picture 3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1800" y="5181600"/>
                        <a:ext cx="3951287" cy="781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Rectangle 51"/>
          <p:cNvSpPr/>
          <p:nvPr/>
        </p:nvSpPr>
        <p:spPr>
          <a:xfrm>
            <a:off x="2971800" y="5181600"/>
            <a:ext cx="3962400" cy="8382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TextBox 63"/>
          <p:cNvSpPr txBox="1"/>
          <p:nvPr/>
        </p:nvSpPr>
        <p:spPr>
          <a:xfrm>
            <a:off x="533400" y="5181600"/>
            <a:ext cx="2209800" cy="1200329"/>
          </a:xfrm>
          <a:prstGeom prst="rect">
            <a:avLst/>
          </a:prstGeom>
          <a:noFill/>
        </p:spPr>
        <p:txBody>
          <a:bodyPr wrap="square" rtlCol="0">
            <a:spAutoFit/>
          </a:bodyPr>
          <a:lstStyle/>
          <a:p>
            <a:r>
              <a:rPr lang="en-US" sz="1800" dirty="0" smtClean="0">
                <a:solidFill>
                  <a:srgbClr val="C00000"/>
                </a:solidFill>
                <a:latin typeface="+mn-lt"/>
              </a:rPr>
              <a:t>Beam “rigidity” = constant at a given momentum (even when </a:t>
            </a:r>
            <a:r>
              <a:rPr lang="en-US" sz="1800" i="1" dirty="0" smtClean="0">
                <a:solidFill>
                  <a:srgbClr val="C00000"/>
                </a:solidFill>
                <a:latin typeface="+mn-lt"/>
              </a:rPr>
              <a:t>B</a:t>
            </a:r>
            <a:r>
              <a:rPr lang="en-US" sz="1800" dirty="0" smtClean="0">
                <a:solidFill>
                  <a:srgbClr val="C00000"/>
                </a:solidFill>
                <a:latin typeface="+mn-lt"/>
              </a:rPr>
              <a:t>=0!)</a:t>
            </a:r>
          </a:p>
        </p:txBody>
      </p:sp>
      <p:cxnSp>
        <p:nvCxnSpPr>
          <p:cNvPr id="65" name="Straight Arrow Connector 64"/>
          <p:cNvCxnSpPr/>
          <p:nvPr/>
        </p:nvCxnSpPr>
        <p:spPr>
          <a:xfrm>
            <a:off x="2514600" y="5410200"/>
            <a:ext cx="381000" cy="1143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7086600" y="5257800"/>
            <a:ext cx="1600200" cy="646331"/>
          </a:xfrm>
          <a:prstGeom prst="rect">
            <a:avLst/>
          </a:prstGeom>
          <a:noFill/>
        </p:spPr>
        <p:txBody>
          <a:bodyPr wrap="square" rtlCol="0">
            <a:spAutoFit/>
          </a:bodyPr>
          <a:lstStyle/>
          <a:p>
            <a:r>
              <a:rPr lang="en-US" sz="1800" dirty="0" smtClean="0">
                <a:solidFill>
                  <a:srgbClr val="C00000"/>
                </a:solidFill>
                <a:latin typeface="+mn-lt"/>
              </a:rPr>
              <a:t>Remember forever!</a:t>
            </a:r>
          </a:p>
        </p:txBody>
      </p:sp>
    </p:spTree>
    <p:extLst>
      <p:ext uri="{BB962C8B-B14F-4D97-AF65-F5344CB8AC3E}">
        <p14:creationId xmlns:p14="http://schemas.microsoft.com/office/powerpoint/2010/main" val="155574793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Mismatch and Emittance Dilution</a:t>
            </a:r>
            <a:endParaRPr lang="en-US" dirty="0"/>
          </a:p>
        </p:txBody>
      </p:sp>
      <p:sp>
        <p:nvSpPr>
          <p:cNvPr id="3" name="Content Placeholder 2"/>
          <p:cNvSpPr>
            <a:spLocks noGrp="1"/>
          </p:cNvSpPr>
          <p:nvPr>
            <p:ph idx="1"/>
          </p:nvPr>
        </p:nvSpPr>
        <p:spPr>
          <a:xfrm>
            <a:off x="503776" y="690226"/>
            <a:ext cx="8251825" cy="401596"/>
          </a:xfrm>
        </p:spPr>
        <p:txBody>
          <a:bodyPr/>
          <a:lstStyle/>
          <a:p>
            <a:r>
              <a:rPr lang="en-US" sz="1800" dirty="0" smtClean="0"/>
              <a:t>In our previous discussion, we implicitly assumed that the distribution of particles in phase space followed the ellipse defined by the lattice function</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Once injected, these particles will </a:t>
            </a:r>
            <a:br>
              <a:rPr lang="en-US" sz="1800" dirty="0" smtClean="0"/>
            </a:br>
            <a:r>
              <a:rPr lang="en-US" sz="1800" dirty="0" smtClean="0"/>
              <a:t>follow the path defined by the lattice </a:t>
            </a:r>
            <a:br>
              <a:rPr lang="en-US" sz="1800" dirty="0" smtClean="0"/>
            </a:br>
            <a:r>
              <a:rPr lang="en-US" sz="1800" dirty="0" smtClean="0"/>
              <a:t>ellipse, effectively increasing the </a:t>
            </a:r>
            <a:br>
              <a:rPr lang="en-US" sz="1800" dirty="0" smtClean="0"/>
            </a:br>
            <a:r>
              <a:rPr lang="en-US" sz="1800" dirty="0" smtClean="0"/>
              <a:t>emittance</a:t>
            </a:r>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60</a:t>
            </a:fld>
            <a:endParaRPr lang="en-US"/>
          </a:p>
        </p:txBody>
      </p:sp>
      <p:sp>
        <p:nvSpPr>
          <p:cNvPr id="7" name="Line 5"/>
          <p:cNvSpPr>
            <a:spLocks noChangeShapeType="1"/>
          </p:cNvSpPr>
          <p:nvPr/>
        </p:nvSpPr>
        <p:spPr bwMode="auto">
          <a:xfrm>
            <a:off x="1369325" y="1818208"/>
            <a:ext cx="0" cy="1828800"/>
          </a:xfrm>
          <a:prstGeom prst="line">
            <a:avLst/>
          </a:prstGeom>
          <a:noFill/>
          <a:ln w="9525">
            <a:solidFill>
              <a:schemeClr val="tx1"/>
            </a:solidFill>
            <a:round/>
            <a:headEnd/>
            <a:tailEnd/>
          </a:ln>
        </p:spPr>
        <p:txBody>
          <a:bodyPr/>
          <a:lstStyle/>
          <a:p>
            <a:endParaRPr lang="en-US"/>
          </a:p>
        </p:txBody>
      </p:sp>
      <p:sp>
        <p:nvSpPr>
          <p:cNvPr id="8" name="Line 6"/>
          <p:cNvSpPr>
            <a:spLocks noChangeShapeType="1"/>
          </p:cNvSpPr>
          <p:nvPr/>
        </p:nvSpPr>
        <p:spPr bwMode="auto">
          <a:xfrm>
            <a:off x="531125" y="2732608"/>
            <a:ext cx="2057400" cy="0"/>
          </a:xfrm>
          <a:prstGeom prst="line">
            <a:avLst/>
          </a:prstGeom>
          <a:noFill/>
          <a:ln w="9525">
            <a:solidFill>
              <a:schemeClr val="tx1"/>
            </a:solidFill>
            <a:round/>
            <a:headEnd/>
            <a:tailEnd/>
          </a:ln>
        </p:spPr>
        <p:txBody>
          <a:bodyPr/>
          <a:lstStyle/>
          <a:p>
            <a:endParaRPr lang="en-US"/>
          </a:p>
        </p:txBody>
      </p:sp>
      <p:sp>
        <p:nvSpPr>
          <p:cNvPr id="9" name="Oval 7"/>
          <p:cNvSpPr>
            <a:spLocks noChangeArrowheads="1"/>
          </p:cNvSpPr>
          <p:nvPr/>
        </p:nvSpPr>
        <p:spPr bwMode="auto">
          <a:xfrm rot="2700000">
            <a:off x="1151044" y="1928539"/>
            <a:ext cx="457200" cy="1601788"/>
          </a:xfrm>
          <a:prstGeom prst="ellipse">
            <a:avLst/>
          </a:prstGeom>
          <a:noFill/>
          <a:ln w="25400">
            <a:solidFill>
              <a:srgbClr val="CC0000"/>
            </a:solidFill>
            <a:round/>
            <a:headEnd/>
            <a:tailEnd/>
          </a:ln>
        </p:spPr>
        <p:txBody>
          <a:bodyPr wrap="none" anchor="ctr"/>
          <a:lstStyle/>
          <a:p>
            <a:endParaRPr lang="en-US"/>
          </a:p>
        </p:txBody>
      </p:sp>
      <p:pic>
        <p:nvPicPr>
          <p:cNvPr id="10" name="Object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445525" y="1318145"/>
            <a:ext cx="481013" cy="598488"/>
          </a:xfrm>
          <a:prstGeom prst="rect">
            <a:avLst/>
          </a:prstGeom>
          <a:noFill/>
          <a:ln w="9525">
            <a:noFill/>
            <a:miter lim="800000"/>
            <a:headEnd/>
            <a:tailEnd/>
          </a:ln>
        </p:spPr>
      </p:pic>
      <p:pic>
        <p:nvPicPr>
          <p:cNvPr id="11" name="Object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83725" y="2156345"/>
            <a:ext cx="401638" cy="522288"/>
          </a:xfrm>
          <a:prstGeom prst="rect">
            <a:avLst/>
          </a:prstGeom>
          <a:noFill/>
          <a:ln w="9525">
            <a:noFill/>
            <a:miter lim="800000"/>
            <a:headEnd/>
            <a:tailEnd/>
          </a:ln>
        </p:spPr>
      </p:pic>
      <p:pic>
        <p:nvPicPr>
          <p:cNvPr id="12" name="Object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399613" y="2778645"/>
            <a:ext cx="282575" cy="312738"/>
          </a:xfrm>
          <a:prstGeom prst="rect">
            <a:avLst/>
          </a:prstGeom>
          <a:noFill/>
          <a:ln w="9525">
            <a:noFill/>
            <a:miter lim="800000"/>
            <a:headEnd/>
            <a:tailEnd/>
          </a:ln>
        </p:spPr>
      </p:pic>
      <p:pic>
        <p:nvPicPr>
          <p:cNvPr id="13" name="Object 7"/>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74038" y="1667395"/>
            <a:ext cx="338137" cy="396875"/>
          </a:xfrm>
          <a:prstGeom prst="rect">
            <a:avLst/>
          </a:prstGeom>
          <a:noFill/>
          <a:ln w="9525">
            <a:noFill/>
            <a:miter lim="800000"/>
            <a:headEnd/>
            <a:tailEnd/>
          </a:ln>
        </p:spPr>
      </p:pic>
      <p:sp>
        <p:nvSpPr>
          <p:cNvPr id="14" name="Line 19"/>
          <p:cNvSpPr>
            <a:spLocks noChangeShapeType="1"/>
          </p:cNvSpPr>
          <p:nvPr/>
        </p:nvSpPr>
        <p:spPr bwMode="auto">
          <a:xfrm>
            <a:off x="1990038" y="2156345"/>
            <a:ext cx="304800" cy="0"/>
          </a:xfrm>
          <a:prstGeom prst="line">
            <a:avLst/>
          </a:prstGeom>
          <a:noFill/>
          <a:ln w="9525">
            <a:solidFill>
              <a:schemeClr val="tx1"/>
            </a:solidFill>
            <a:round/>
            <a:headEnd/>
            <a:tailEnd/>
          </a:ln>
        </p:spPr>
        <p:txBody>
          <a:bodyPr/>
          <a:lstStyle/>
          <a:p>
            <a:endParaRPr lang="en-US"/>
          </a:p>
        </p:txBody>
      </p:sp>
      <p:sp>
        <p:nvSpPr>
          <p:cNvPr id="15" name="Line 20"/>
          <p:cNvSpPr>
            <a:spLocks noChangeShapeType="1"/>
          </p:cNvSpPr>
          <p:nvPr/>
        </p:nvSpPr>
        <p:spPr bwMode="auto">
          <a:xfrm>
            <a:off x="2142438" y="2156345"/>
            <a:ext cx="0" cy="533400"/>
          </a:xfrm>
          <a:prstGeom prst="line">
            <a:avLst/>
          </a:prstGeom>
          <a:noFill/>
          <a:ln w="9525">
            <a:solidFill>
              <a:srgbClr val="009900"/>
            </a:solidFill>
            <a:round/>
            <a:headEnd type="triangle" w="med" len="med"/>
            <a:tailEnd type="triangle" w="med" len="med"/>
          </a:ln>
        </p:spPr>
        <p:txBody>
          <a:bodyPr/>
          <a:lstStyle/>
          <a:p>
            <a:endParaRPr lang="en-US"/>
          </a:p>
        </p:txBody>
      </p:sp>
      <p:sp>
        <p:nvSpPr>
          <p:cNvPr id="16" name="Line 21"/>
          <p:cNvSpPr>
            <a:spLocks noChangeShapeType="1"/>
          </p:cNvSpPr>
          <p:nvPr/>
        </p:nvSpPr>
        <p:spPr bwMode="auto">
          <a:xfrm>
            <a:off x="1961463" y="1824558"/>
            <a:ext cx="0" cy="266700"/>
          </a:xfrm>
          <a:prstGeom prst="line">
            <a:avLst/>
          </a:prstGeom>
          <a:noFill/>
          <a:ln w="9525">
            <a:solidFill>
              <a:schemeClr val="tx1"/>
            </a:solidFill>
            <a:round/>
            <a:headEnd/>
            <a:tailEnd/>
          </a:ln>
        </p:spPr>
        <p:txBody>
          <a:bodyPr/>
          <a:lstStyle/>
          <a:p>
            <a:endParaRPr lang="en-US"/>
          </a:p>
        </p:txBody>
      </p:sp>
      <p:sp>
        <p:nvSpPr>
          <p:cNvPr id="17" name="Line 22"/>
          <p:cNvSpPr>
            <a:spLocks noChangeShapeType="1"/>
          </p:cNvSpPr>
          <p:nvPr/>
        </p:nvSpPr>
        <p:spPr bwMode="auto">
          <a:xfrm>
            <a:off x="1380438" y="2003945"/>
            <a:ext cx="533400" cy="0"/>
          </a:xfrm>
          <a:prstGeom prst="line">
            <a:avLst/>
          </a:prstGeom>
          <a:noFill/>
          <a:ln w="9525">
            <a:solidFill>
              <a:srgbClr val="009900"/>
            </a:solidFill>
            <a:round/>
            <a:headEnd type="triangle" w="med" len="med"/>
            <a:tailEnd type="triangle" w="med" len="med"/>
          </a:ln>
        </p:spPr>
        <p:txBody>
          <a:bodyPr/>
          <a:lstStyle/>
          <a:p>
            <a:endParaRPr lang="en-US"/>
          </a:p>
        </p:txBody>
      </p:sp>
      <p:sp>
        <p:nvSpPr>
          <p:cNvPr id="18" name="Text Box 24"/>
          <p:cNvSpPr txBox="1">
            <a:spLocks noChangeArrowheads="1"/>
          </p:cNvSpPr>
          <p:nvPr/>
        </p:nvSpPr>
        <p:spPr bwMode="auto">
          <a:xfrm>
            <a:off x="1826525" y="3223145"/>
            <a:ext cx="1219200" cy="400110"/>
          </a:xfrm>
          <a:prstGeom prst="rect">
            <a:avLst/>
          </a:prstGeom>
          <a:noFill/>
          <a:ln w="9525">
            <a:noFill/>
            <a:miter lim="800000"/>
            <a:headEnd/>
            <a:tailEnd/>
          </a:ln>
        </p:spPr>
        <p:txBody>
          <a:bodyPr>
            <a:spAutoFit/>
          </a:bodyPr>
          <a:lstStyle/>
          <a:p>
            <a:pPr>
              <a:spcBef>
                <a:spcPct val="50000"/>
              </a:spcBef>
            </a:pPr>
            <a:r>
              <a:rPr lang="en-US" sz="2000" dirty="0"/>
              <a:t>Area = </a:t>
            </a:r>
            <a:r>
              <a:rPr lang="en-US" sz="2000" i="1" dirty="0">
                <a:latin typeface="Symbol" pitchFamily="18" charset="2"/>
              </a:rPr>
              <a:t>e</a:t>
            </a:r>
          </a:p>
        </p:txBody>
      </p:sp>
      <p:sp>
        <p:nvSpPr>
          <p:cNvPr id="19" name="Freeform 25"/>
          <p:cNvSpPr>
            <a:spLocks/>
          </p:cNvSpPr>
          <p:nvPr/>
        </p:nvSpPr>
        <p:spPr bwMode="auto">
          <a:xfrm>
            <a:off x="1521725" y="2613545"/>
            <a:ext cx="304800" cy="838200"/>
          </a:xfrm>
          <a:custGeom>
            <a:avLst/>
            <a:gdLst>
              <a:gd name="T0" fmla="*/ 2147483647 w 240"/>
              <a:gd name="T1" fmla="*/ 2147483647 h 456"/>
              <a:gd name="T2" fmla="*/ 2147483647 w 240"/>
              <a:gd name="T3" fmla="*/ 2147483647 h 456"/>
              <a:gd name="T4" fmla="*/ 0 w 240"/>
              <a:gd name="T5" fmla="*/ 0 h 456"/>
              <a:gd name="T6" fmla="*/ 0 60000 65536"/>
              <a:gd name="T7" fmla="*/ 0 60000 65536"/>
              <a:gd name="T8" fmla="*/ 0 60000 65536"/>
              <a:gd name="T9" fmla="*/ 0 w 240"/>
              <a:gd name="T10" fmla="*/ 0 h 456"/>
              <a:gd name="T11" fmla="*/ 240 w 240"/>
              <a:gd name="T12" fmla="*/ 456 h 456"/>
            </a:gdLst>
            <a:ahLst/>
            <a:cxnLst>
              <a:cxn ang="T6">
                <a:pos x="T0" y="T1"/>
              </a:cxn>
              <a:cxn ang="T7">
                <a:pos x="T2" y="T3"/>
              </a:cxn>
              <a:cxn ang="T8">
                <a:pos x="T4" y="T5"/>
              </a:cxn>
            </a:cxnLst>
            <a:rect l="T9" t="T10" r="T11" b="T12"/>
            <a:pathLst>
              <a:path w="240" h="456">
                <a:moveTo>
                  <a:pt x="240" y="432"/>
                </a:moveTo>
                <a:cubicBezTo>
                  <a:pt x="164" y="444"/>
                  <a:pt x="88" y="456"/>
                  <a:pt x="48" y="384"/>
                </a:cubicBezTo>
                <a:cubicBezTo>
                  <a:pt x="8" y="312"/>
                  <a:pt x="4" y="156"/>
                  <a:pt x="0" y="0"/>
                </a:cubicBezTo>
              </a:path>
            </a:pathLst>
          </a:custGeom>
          <a:noFill/>
          <a:ln w="9525" cap="flat" cmpd="sng">
            <a:solidFill>
              <a:srgbClr val="009900"/>
            </a:solidFill>
            <a:prstDash val="solid"/>
            <a:round/>
            <a:headEnd/>
            <a:tailEnd type="triangle" w="med" len="med"/>
          </a:ln>
        </p:spPr>
        <p:txBody>
          <a:bodyPr/>
          <a:lstStyle/>
          <a:p>
            <a:endParaRPr lang="en-US"/>
          </a:p>
        </p:txBody>
      </p:sp>
      <p:sp>
        <p:nvSpPr>
          <p:cNvPr id="20" name="Oval 7"/>
          <p:cNvSpPr>
            <a:spLocks noChangeAspect="1" noChangeArrowheads="1"/>
          </p:cNvSpPr>
          <p:nvPr/>
        </p:nvSpPr>
        <p:spPr bwMode="auto">
          <a:xfrm rot="2700000">
            <a:off x="1222576" y="1984814"/>
            <a:ext cx="365454" cy="1441609"/>
          </a:xfrm>
          <a:prstGeom prst="ellipse">
            <a:avLst/>
          </a:prstGeom>
          <a:noFill/>
          <a:ln w="12700">
            <a:solidFill>
              <a:schemeClr val="tx1"/>
            </a:solidFill>
            <a:round/>
            <a:headEnd/>
            <a:tailEnd/>
          </a:ln>
        </p:spPr>
        <p:txBody>
          <a:bodyPr wrap="none" anchor="ctr"/>
          <a:lstStyle/>
          <a:p>
            <a:endParaRPr lang="en-US"/>
          </a:p>
        </p:txBody>
      </p:sp>
      <p:sp>
        <p:nvSpPr>
          <p:cNvPr id="21" name="Oval 7"/>
          <p:cNvSpPr>
            <a:spLocks noChangeAspect="1" noChangeArrowheads="1"/>
          </p:cNvSpPr>
          <p:nvPr/>
        </p:nvSpPr>
        <p:spPr bwMode="auto">
          <a:xfrm rot="2700000">
            <a:off x="1250535" y="2145214"/>
            <a:ext cx="265206" cy="1153287"/>
          </a:xfrm>
          <a:prstGeom prst="ellipse">
            <a:avLst/>
          </a:prstGeom>
          <a:noFill/>
          <a:ln w="12700">
            <a:solidFill>
              <a:schemeClr val="tx1"/>
            </a:solidFill>
            <a:round/>
            <a:headEnd/>
            <a:tailEnd/>
          </a:ln>
        </p:spPr>
        <p:txBody>
          <a:bodyPr wrap="none" anchor="ctr"/>
          <a:lstStyle/>
          <a:p>
            <a:endParaRPr lang="en-US"/>
          </a:p>
        </p:txBody>
      </p:sp>
      <p:sp>
        <p:nvSpPr>
          <p:cNvPr id="22" name="Oval 7"/>
          <p:cNvSpPr>
            <a:spLocks noChangeAspect="1" noChangeArrowheads="1"/>
          </p:cNvSpPr>
          <p:nvPr/>
        </p:nvSpPr>
        <p:spPr bwMode="auto">
          <a:xfrm rot="2700000">
            <a:off x="1303104" y="2286977"/>
            <a:ext cx="136127" cy="922630"/>
          </a:xfrm>
          <a:prstGeom prst="ellipse">
            <a:avLst/>
          </a:prstGeom>
          <a:noFill/>
          <a:ln w="12700">
            <a:solidFill>
              <a:schemeClr val="tx1"/>
            </a:solidFill>
            <a:round/>
            <a:headEnd/>
            <a:tailEnd/>
          </a:ln>
        </p:spPr>
        <p:txBody>
          <a:bodyPr wrap="none" anchor="ctr"/>
          <a:lstStyle/>
          <a:p>
            <a:endParaRPr lang="en-US"/>
          </a:p>
        </p:txBody>
      </p:sp>
      <p:sp>
        <p:nvSpPr>
          <p:cNvPr id="23" name="TextBox 22"/>
          <p:cNvSpPr txBox="1"/>
          <p:nvPr/>
        </p:nvSpPr>
        <p:spPr>
          <a:xfrm>
            <a:off x="3070746" y="2238233"/>
            <a:ext cx="3248168" cy="646331"/>
          </a:xfrm>
          <a:prstGeom prst="rect">
            <a:avLst/>
          </a:prstGeom>
          <a:noFill/>
        </p:spPr>
        <p:txBody>
          <a:bodyPr wrap="square" rtlCol="0">
            <a:spAutoFit/>
          </a:bodyPr>
          <a:lstStyle/>
          <a:p>
            <a:r>
              <a:rPr lang="en-US" sz="1800" dirty="0" smtClean="0">
                <a:solidFill>
                  <a:srgbClr val="C00000"/>
                </a:solidFill>
                <a:latin typeface="+mn-lt"/>
              </a:rPr>
              <a:t>…but there’s no guarantee </a:t>
            </a:r>
          </a:p>
          <a:p>
            <a:r>
              <a:rPr lang="en-US" sz="1800" dirty="0" smtClean="0">
                <a:solidFill>
                  <a:srgbClr val="C00000"/>
                </a:solidFill>
                <a:latin typeface="+mn-lt"/>
              </a:rPr>
              <a:t>What happens if this it’s not?</a:t>
            </a:r>
          </a:p>
        </p:txBody>
      </p:sp>
      <p:sp>
        <p:nvSpPr>
          <p:cNvPr id="39" name="Line 5"/>
          <p:cNvSpPr>
            <a:spLocks noChangeShapeType="1"/>
          </p:cNvSpPr>
          <p:nvPr/>
        </p:nvSpPr>
        <p:spPr bwMode="auto">
          <a:xfrm>
            <a:off x="7117307" y="1875074"/>
            <a:ext cx="0" cy="1828800"/>
          </a:xfrm>
          <a:prstGeom prst="line">
            <a:avLst/>
          </a:prstGeom>
          <a:noFill/>
          <a:ln w="9525">
            <a:solidFill>
              <a:schemeClr val="tx1"/>
            </a:solidFill>
            <a:round/>
            <a:headEnd/>
            <a:tailEnd/>
          </a:ln>
        </p:spPr>
        <p:txBody>
          <a:bodyPr/>
          <a:lstStyle/>
          <a:p>
            <a:endParaRPr lang="en-US"/>
          </a:p>
        </p:txBody>
      </p:sp>
      <p:sp>
        <p:nvSpPr>
          <p:cNvPr id="40" name="Line 6"/>
          <p:cNvSpPr>
            <a:spLocks noChangeShapeType="1"/>
          </p:cNvSpPr>
          <p:nvPr/>
        </p:nvSpPr>
        <p:spPr bwMode="auto">
          <a:xfrm flipV="1">
            <a:off x="6279107" y="2784144"/>
            <a:ext cx="1814015" cy="5330"/>
          </a:xfrm>
          <a:prstGeom prst="line">
            <a:avLst/>
          </a:prstGeom>
          <a:noFill/>
          <a:ln w="9525">
            <a:solidFill>
              <a:schemeClr val="tx1"/>
            </a:solidFill>
            <a:round/>
            <a:headEnd/>
            <a:tailEnd/>
          </a:ln>
        </p:spPr>
        <p:txBody>
          <a:bodyPr/>
          <a:lstStyle/>
          <a:p>
            <a:endParaRPr lang="en-US"/>
          </a:p>
        </p:txBody>
      </p:sp>
      <p:sp>
        <p:nvSpPr>
          <p:cNvPr id="41" name="Oval 7"/>
          <p:cNvSpPr>
            <a:spLocks noChangeArrowheads="1"/>
          </p:cNvSpPr>
          <p:nvPr/>
        </p:nvSpPr>
        <p:spPr bwMode="auto">
          <a:xfrm rot="2700000">
            <a:off x="6899026" y="1985405"/>
            <a:ext cx="457200" cy="1601788"/>
          </a:xfrm>
          <a:prstGeom prst="ellipse">
            <a:avLst/>
          </a:prstGeom>
          <a:noFill/>
          <a:ln w="25400">
            <a:solidFill>
              <a:srgbClr val="CC0000"/>
            </a:solidFill>
            <a:round/>
            <a:headEnd/>
            <a:tailEnd/>
          </a:ln>
        </p:spPr>
        <p:txBody>
          <a:bodyPr wrap="none" anchor="ctr"/>
          <a:lstStyle/>
          <a:p>
            <a:endParaRPr lang="en-US"/>
          </a:p>
        </p:txBody>
      </p:sp>
      <p:pic>
        <p:nvPicPr>
          <p:cNvPr id="44" name="Object 7"/>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22020" y="1724261"/>
            <a:ext cx="338137" cy="396875"/>
          </a:xfrm>
          <a:prstGeom prst="rect">
            <a:avLst/>
          </a:prstGeom>
          <a:noFill/>
          <a:ln w="9525">
            <a:noFill/>
            <a:miter lim="800000"/>
            <a:headEnd/>
            <a:tailEnd/>
          </a:ln>
        </p:spPr>
      </p:pic>
      <p:sp>
        <p:nvSpPr>
          <p:cNvPr id="51" name="Oval 7"/>
          <p:cNvSpPr>
            <a:spLocks noChangeAspect="1" noChangeArrowheads="1"/>
          </p:cNvSpPr>
          <p:nvPr/>
        </p:nvSpPr>
        <p:spPr bwMode="auto">
          <a:xfrm rot="4997903">
            <a:off x="6970558" y="2041680"/>
            <a:ext cx="365454" cy="1441609"/>
          </a:xfrm>
          <a:prstGeom prst="ellipse">
            <a:avLst/>
          </a:prstGeom>
          <a:noFill/>
          <a:ln w="12700">
            <a:solidFill>
              <a:schemeClr val="tx1"/>
            </a:solidFill>
            <a:round/>
            <a:headEnd/>
            <a:tailEnd/>
          </a:ln>
        </p:spPr>
        <p:txBody>
          <a:bodyPr wrap="none" anchor="ctr"/>
          <a:lstStyle/>
          <a:p>
            <a:endParaRPr lang="en-US"/>
          </a:p>
        </p:txBody>
      </p:sp>
      <p:sp>
        <p:nvSpPr>
          <p:cNvPr id="52" name="Oval 7"/>
          <p:cNvSpPr>
            <a:spLocks noChangeAspect="1" noChangeArrowheads="1"/>
          </p:cNvSpPr>
          <p:nvPr/>
        </p:nvSpPr>
        <p:spPr bwMode="auto">
          <a:xfrm rot="4997903">
            <a:off x="6998517" y="2202080"/>
            <a:ext cx="265206" cy="1153287"/>
          </a:xfrm>
          <a:prstGeom prst="ellipse">
            <a:avLst/>
          </a:prstGeom>
          <a:noFill/>
          <a:ln w="12700">
            <a:solidFill>
              <a:schemeClr val="tx1"/>
            </a:solidFill>
            <a:round/>
            <a:headEnd/>
            <a:tailEnd/>
          </a:ln>
        </p:spPr>
        <p:txBody>
          <a:bodyPr wrap="none" anchor="ctr"/>
          <a:lstStyle/>
          <a:p>
            <a:endParaRPr lang="en-US"/>
          </a:p>
        </p:txBody>
      </p:sp>
      <p:sp>
        <p:nvSpPr>
          <p:cNvPr id="53" name="Oval 7"/>
          <p:cNvSpPr>
            <a:spLocks noChangeAspect="1" noChangeArrowheads="1"/>
          </p:cNvSpPr>
          <p:nvPr/>
        </p:nvSpPr>
        <p:spPr bwMode="auto">
          <a:xfrm rot="4997903">
            <a:off x="7051086" y="2343843"/>
            <a:ext cx="136127" cy="922630"/>
          </a:xfrm>
          <a:prstGeom prst="ellipse">
            <a:avLst/>
          </a:prstGeom>
          <a:noFill/>
          <a:ln w="12700">
            <a:solidFill>
              <a:schemeClr val="tx1"/>
            </a:solidFill>
            <a:round/>
            <a:headEnd/>
            <a:tailEnd/>
          </a:ln>
        </p:spPr>
        <p:txBody>
          <a:bodyPr wrap="none" anchor="ctr"/>
          <a:lstStyle/>
          <a:p>
            <a:endParaRPr lang="en-US"/>
          </a:p>
        </p:txBody>
      </p:sp>
      <p:pic>
        <p:nvPicPr>
          <p:cNvPr id="54" name="Object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779106" y="2808215"/>
            <a:ext cx="282575" cy="312738"/>
          </a:xfrm>
          <a:prstGeom prst="rect">
            <a:avLst/>
          </a:prstGeom>
          <a:noFill/>
          <a:ln w="9525">
            <a:noFill/>
            <a:miter lim="800000"/>
            <a:headEnd/>
            <a:tailEnd/>
          </a:ln>
        </p:spPr>
      </p:pic>
      <p:sp>
        <p:nvSpPr>
          <p:cNvPr id="55" name="TextBox 54"/>
          <p:cNvSpPr txBox="1"/>
          <p:nvPr/>
        </p:nvSpPr>
        <p:spPr>
          <a:xfrm>
            <a:off x="7629098" y="1351128"/>
            <a:ext cx="1310185" cy="646331"/>
          </a:xfrm>
          <a:prstGeom prst="rect">
            <a:avLst/>
          </a:prstGeom>
          <a:noFill/>
        </p:spPr>
        <p:txBody>
          <a:bodyPr wrap="square" rtlCol="0">
            <a:spAutoFit/>
          </a:bodyPr>
          <a:lstStyle/>
          <a:p>
            <a:r>
              <a:rPr lang="en-US" sz="1800" dirty="0" smtClean="0">
                <a:solidFill>
                  <a:srgbClr val="C00000"/>
                </a:solidFill>
                <a:latin typeface="+mn-lt"/>
              </a:rPr>
              <a:t>Lattice ellipse</a:t>
            </a:r>
          </a:p>
        </p:txBody>
      </p:sp>
      <p:cxnSp>
        <p:nvCxnSpPr>
          <p:cNvPr id="57" name="Straight Arrow Connector 56"/>
          <p:cNvCxnSpPr>
            <a:endCxn id="41" idx="0"/>
          </p:cNvCxnSpPr>
          <p:nvPr/>
        </p:nvCxnSpPr>
        <p:spPr>
          <a:xfrm flipH="1">
            <a:off x="7693944" y="1965278"/>
            <a:ext cx="180814" cy="254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440304" y="3195850"/>
            <a:ext cx="1498980" cy="923330"/>
          </a:xfrm>
          <a:prstGeom prst="rect">
            <a:avLst/>
          </a:prstGeom>
          <a:noFill/>
        </p:spPr>
        <p:txBody>
          <a:bodyPr wrap="square" rtlCol="0">
            <a:spAutoFit/>
          </a:bodyPr>
          <a:lstStyle/>
          <a:p>
            <a:r>
              <a:rPr lang="en-US" sz="1800" dirty="0" smtClean="0">
                <a:latin typeface="+mn-lt"/>
              </a:rPr>
              <a:t>Injected particle distribution</a:t>
            </a:r>
          </a:p>
        </p:txBody>
      </p:sp>
      <p:cxnSp>
        <p:nvCxnSpPr>
          <p:cNvPr id="60" name="Straight Arrow Connector 59"/>
          <p:cNvCxnSpPr/>
          <p:nvPr/>
        </p:nvCxnSpPr>
        <p:spPr>
          <a:xfrm flipH="1" flipV="1">
            <a:off x="7560860" y="2893325"/>
            <a:ext cx="68239" cy="2729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Line 5"/>
          <p:cNvSpPr>
            <a:spLocks noChangeShapeType="1"/>
          </p:cNvSpPr>
          <p:nvPr/>
        </p:nvSpPr>
        <p:spPr bwMode="auto">
          <a:xfrm>
            <a:off x="5263487" y="4020049"/>
            <a:ext cx="0" cy="1828800"/>
          </a:xfrm>
          <a:prstGeom prst="line">
            <a:avLst/>
          </a:prstGeom>
          <a:noFill/>
          <a:ln w="9525">
            <a:solidFill>
              <a:schemeClr val="tx1"/>
            </a:solidFill>
            <a:round/>
            <a:headEnd/>
            <a:tailEnd/>
          </a:ln>
        </p:spPr>
        <p:txBody>
          <a:bodyPr/>
          <a:lstStyle/>
          <a:p>
            <a:endParaRPr lang="en-US"/>
          </a:p>
        </p:txBody>
      </p:sp>
      <p:sp>
        <p:nvSpPr>
          <p:cNvPr id="62" name="Line 6"/>
          <p:cNvSpPr>
            <a:spLocks noChangeShapeType="1"/>
          </p:cNvSpPr>
          <p:nvPr/>
        </p:nvSpPr>
        <p:spPr bwMode="auto">
          <a:xfrm flipV="1">
            <a:off x="4425287" y="4929119"/>
            <a:ext cx="1814015" cy="5330"/>
          </a:xfrm>
          <a:prstGeom prst="line">
            <a:avLst/>
          </a:prstGeom>
          <a:noFill/>
          <a:ln w="9525">
            <a:solidFill>
              <a:schemeClr val="tx1"/>
            </a:solidFill>
            <a:round/>
            <a:headEnd/>
            <a:tailEnd/>
          </a:ln>
        </p:spPr>
        <p:txBody>
          <a:bodyPr/>
          <a:lstStyle/>
          <a:p>
            <a:endParaRPr lang="en-US"/>
          </a:p>
        </p:txBody>
      </p:sp>
      <p:sp>
        <p:nvSpPr>
          <p:cNvPr id="63" name="Oval 7"/>
          <p:cNvSpPr>
            <a:spLocks noChangeArrowheads="1"/>
          </p:cNvSpPr>
          <p:nvPr/>
        </p:nvSpPr>
        <p:spPr bwMode="auto">
          <a:xfrm rot="2700000">
            <a:off x="5045206" y="4130380"/>
            <a:ext cx="457200" cy="1601788"/>
          </a:xfrm>
          <a:prstGeom prst="ellipse">
            <a:avLst/>
          </a:prstGeom>
          <a:noFill/>
          <a:ln w="25400">
            <a:solidFill>
              <a:srgbClr val="CC0000"/>
            </a:solidFill>
            <a:round/>
            <a:headEnd/>
            <a:tailEnd/>
          </a:ln>
        </p:spPr>
        <p:txBody>
          <a:bodyPr wrap="none" anchor="ctr"/>
          <a:lstStyle/>
          <a:p>
            <a:endParaRPr lang="en-US"/>
          </a:p>
        </p:txBody>
      </p:sp>
      <p:pic>
        <p:nvPicPr>
          <p:cNvPr id="64" name="Object 7"/>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868200" y="3869236"/>
            <a:ext cx="338137" cy="396875"/>
          </a:xfrm>
          <a:prstGeom prst="rect">
            <a:avLst/>
          </a:prstGeom>
          <a:noFill/>
          <a:ln w="9525">
            <a:noFill/>
            <a:miter lim="800000"/>
            <a:headEnd/>
            <a:tailEnd/>
          </a:ln>
        </p:spPr>
      </p:pic>
      <p:grpSp>
        <p:nvGrpSpPr>
          <p:cNvPr id="72" name="Group 71"/>
          <p:cNvGrpSpPr/>
          <p:nvPr/>
        </p:nvGrpSpPr>
        <p:grpSpPr>
          <a:xfrm>
            <a:off x="4578660" y="4724733"/>
            <a:ext cx="1441609" cy="365454"/>
            <a:chOff x="2899985" y="5216051"/>
            <a:chExt cx="1441609" cy="365454"/>
          </a:xfrm>
        </p:grpSpPr>
        <p:sp>
          <p:nvSpPr>
            <p:cNvPr id="65" name="Oval 7"/>
            <p:cNvSpPr>
              <a:spLocks noChangeAspect="1" noChangeArrowheads="1"/>
            </p:cNvSpPr>
            <p:nvPr/>
          </p:nvSpPr>
          <p:spPr bwMode="auto">
            <a:xfrm rot="4997903">
              <a:off x="3438063" y="4677973"/>
              <a:ext cx="365454" cy="1441609"/>
            </a:xfrm>
            <a:prstGeom prst="ellipse">
              <a:avLst/>
            </a:prstGeom>
            <a:noFill/>
            <a:ln w="12700">
              <a:solidFill>
                <a:schemeClr val="tx1"/>
              </a:solidFill>
              <a:round/>
              <a:headEnd/>
              <a:tailEnd/>
            </a:ln>
          </p:spPr>
          <p:txBody>
            <a:bodyPr wrap="none" anchor="ctr"/>
            <a:lstStyle/>
            <a:p>
              <a:endParaRPr lang="en-US"/>
            </a:p>
          </p:txBody>
        </p:sp>
        <p:sp>
          <p:nvSpPr>
            <p:cNvPr id="66" name="Oval 7"/>
            <p:cNvSpPr>
              <a:spLocks noChangeAspect="1" noChangeArrowheads="1"/>
            </p:cNvSpPr>
            <p:nvPr/>
          </p:nvSpPr>
          <p:spPr bwMode="auto">
            <a:xfrm rot="4997903">
              <a:off x="3466022" y="4838373"/>
              <a:ext cx="265206" cy="1153287"/>
            </a:xfrm>
            <a:prstGeom prst="ellipse">
              <a:avLst/>
            </a:prstGeom>
            <a:noFill/>
            <a:ln w="12700">
              <a:solidFill>
                <a:schemeClr val="tx1"/>
              </a:solidFill>
              <a:round/>
              <a:headEnd/>
              <a:tailEnd/>
            </a:ln>
          </p:spPr>
          <p:txBody>
            <a:bodyPr wrap="none" anchor="ctr"/>
            <a:lstStyle/>
            <a:p>
              <a:endParaRPr lang="en-US"/>
            </a:p>
          </p:txBody>
        </p:sp>
        <p:sp>
          <p:nvSpPr>
            <p:cNvPr id="67" name="Oval 7"/>
            <p:cNvSpPr>
              <a:spLocks noChangeAspect="1" noChangeArrowheads="1"/>
            </p:cNvSpPr>
            <p:nvPr/>
          </p:nvSpPr>
          <p:spPr bwMode="auto">
            <a:xfrm rot="4997903">
              <a:off x="3518591" y="4980136"/>
              <a:ext cx="136127" cy="922630"/>
            </a:xfrm>
            <a:prstGeom prst="ellipse">
              <a:avLst/>
            </a:prstGeom>
            <a:noFill/>
            <a:ln w="12700">
              <a:solidFill>
                <a:schemeClr val="tx1"/>
              </a:solidFill>
              <a:round/>
              <a:headEnd/>
              <a:tailEnd/>
            </a:ln>
          </p:spPr>
          <p:txBody>
            <a:bodyPr wrap="none" anchor="ctr"/>
            <a:lstStyle/>
            <a:p>
              <a:endParaRPr lang="en-US"/>
            </a:p>
          </p:txBody>
        </p:sp>
      </p:grpSp>
      <p:pic>
        <p:nvPicPr>
          <p:cNvPr id="68" name="Object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25286" y="4953190"/>
            <a:ext cx="282575" cy="312738"/>
          </a:xfrm>
          <a:prstGeom prst="rect">
            <a:avLst/>
          </a:prstGeom>
          <a:noFill/>
          <a:ln w="9525">
            <a:noFill/>
            <a:miter lim="800000"/>
            <a:headEnd/>
            <a:tailEnd/>
          </a:ln>
        </p:spPr>
      </p:pic>
      <p:grpSp>
        <p:nvGrpSpPr>
          <p:cNvPr id="73" name="Group 72"/>
          <p:cNvGrpSpPr/>
          <p:nvPr/>
        </p:nvGrpSpPr>
        <p:grpSpPr>
          <a:xfrm rot="2168851">
            <a:off x="4748725" y="4716012"/>
            <a:ext cx="1133695" cy="365454"/>
            <a:chOff x="2899985" y="5216051"/>
            <a:chExt cx="1441609" cy="365454"/>
          </a:xfrm>
        </p:grpSpPr>
        <p:sp>
          <p:nvSpPr>
            <p:cNvPr id="74" name="Oval 7"/>
            <p:cNvSpPr>
              <a:spLocks noChangeAspect="1" noChangeArrowheads="1"/>
            </p:cNvSpPr>
            <p:nvPr/>
          </p:nvSpPr>
          <p:spPr bwMode="auto">
            <a:xfrm rot="4997903">
              <a:off x="3438063" y="4677973"/>
              <a:ext cx="365454" cy="1441609"/>
            </a:xfrm>
            <a:prstGeom prst="ellipse">
              <a:avLst/>
            </a:prstGeom>
            <a:noFill/>
            <a:ln w="12700">
              <a:solidFill>
                <a:schemeClr val="tx1"/>
              </a:solidFill>
              <a:prstDash val="dash"/>
              <a:round/>
              <a:headEnd/>
              <a:tailEnd/>
            </a:ln>
          </p:spPr>
          <p:txBody>
            <a:bodyPr wrap="none" anchor="ctr"/>
            <a:lstStyle/>
            <a:p>
              <a:endParaRPr lang="en-US"/>
            </a:p>
          </p:txBody>
        </p:sp>
        <p:sp>
          <p:nvSpPr>
            <p:cNvPr id="75" name="Oval 7"/>
            <p:cNvSpPr>
              <a:spLocks noChangeAspect="1" noChangeArrowheads="1"/>
            </p:cNvSpPr>
            <p:nvPr/>
          </p:nvSpPr>
          <p:spPr bwMode="auto">
            <a:xfrm rot="4997903">
              <a:off x="3466022" y="4838373"/>
              <a:ext cx="265206" cy="1153287"/>
            </a:xfrm>
            <a:prstGeom prst="ellipse">
              <a:avLst/>
            </a:prstGeom>
            <a:noFill/>
            <a:ln w="12700">
              <a:solidFill>
                <a:schemeClr val="tx1"/>
              </a:solidFill>
              <a:prstDash val="dash"/>
              <a:round/>
              <a:headEnd/>
              <a:tailEnd/>
            </a:ln>
          </p:spPr>
          <p:txBody>
            <a:bodyPr wrap="none" anchor="ctr"/>
            <a:lstStyle/>
            <a:p>
              <a:endParaRPr lang="en-US"/>
            </a:p>
          </p:txBody>
        </p:sp>
        <p:sp>
          <p:nvSpPr>
            <p:cNvPr id="76" name="Oval 7"/>
            <p:cNvSpPr>
              <a:spLocks noChangeAspect="1" noChangeArrowheads="1"/>
            </p:cNvSpPr>
            <p:nvPr/>
          </p:nvSpPr>
          <p:spPr bwMode="auto">
            <a:xfrm rot="4997903">
              <a:off x="3518591" y="4980136"/>
              <a:ext cx="136127" cy="922630"/>
            </a:xfrm>
            <a:prstGeom prst="ellipse">
              <a:avLst/>
            </a:prstGeom>
            <a:noFill/>
            <a:ln w="12700">
              <a:solidFill>
                <a:schemeClr val="tx1"/>
              </a:solidFill>
              <a:prstDash val="dash"/>
              <a:round/>
              <a:headEnd/>
              <a:tailEnd/>
            </a:ln>
          </p:spPr>
          <p:txBody>
            <a:bodyPr wrap="none" anchor="ctr"/>
            <a:lstStyle/>
            <a:p>
              <a:endParaRPr lang="en-US"/>
            </a:p>
          </p:txBody>
        </p:sp>
      </p:grpSp>
      <p:sp>
        <p:nvSpPr>
          <p:cNvPr id="77" name="Oval 7"/>
          <p:cNvSpPr>
            <a:spLocks noChangeAspect="1" noChangeArrowheads="1"/>
          </p:cNvSpPr>
          <p:nvPr/>
        </p:nvSpPr>
        <p:spPr bwMode="auto">
          <a:xfrm rot="2700000">
            <a:off x="4677982" y="3183683"/>
            <a:ext cx="1042245" cy="3651478"/>
          </a:xfrm>
          <a:prstGeom prst="ellipse">
            <a:avLst/>
          </a:prstGeom>
          <a:noFill/>
          <a:ln w="25400">
            <a:solidFill>
              <a:srgbClr val="CC0000"/>
            </a:solidFill>
            <a:prstDash val="dash"/>
            <a:round/>
            <a:headEnd/>
            <a:tailEnd/>
          </a:ln>
        </p:spPr>
        <p:txBody>
          <a:bodyPr wrap="none" anchor="ctr"/>
          <a:lstStyle/>
          <a:p>
            <a:endParaRPr lang="en-US"/>
          </a:p>
        </p:txBody>
      </p:sp>
      <p:sp>
        <p:nvSpPr>
          <p:cNvPr id="78" name="TextBox 77"/>
          <p:cNvSpPr txBox="1"/>
          <p:nvPr/>
        </p:nvSpPr>
        <p:spPr>
          <a:xfrm>
            <a:off x="6648734" y="5147481"/>
            <a:ext cx="1730991" cy="923330"/>
          </a:xfrm>
          <a:prstGeom prst="rect">
            <a:avLst/>
          </a:prstGeom>
          <a:noFill/>
        </p:spPr>
        <p:txBody>
          <a:bodyPr wrap="square" rtlCol="0">
            <a:spAutoFit/>
          </a:bodyPr>
          <a:lstStyle/>
          <a:p>
            <a:r>
              <a:rPr lang="en-US" sz="1800" dirty="0" smtClean="0">
                <a:solidFill>
                  <a:srgbClr val="C00000"/>
                </a:solidFill>
                <a:latin typeface="+mn-lt"/>
              </a:rPr>
              <a:t>Effective (increased) emittance</a:t>
            </a:r>
          </a:p>
        </p:txBody>
      </p:sp>
      <p:cxnSp>
        <p:nvCxnSpPr>
          <p:cNvPr id="82" name="Straight Arrow Connector 81"/>
          <p:cNvCxnSpPr/>
          <p:nvPr/>
        </p:nvCxnSpPr>
        <p:spPr>
          <a:xfrm flipH="1" flipV="1">
            <a:off x="6305266" y="4763069"/>
            <a:ext cx="368489" cy="3957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68220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Important is Matching?</a:t>
            </a:r>
            <a:endParaRPr lang="en-US" dirty="0"/>
          </a:p>
        </p:txBody>
      </p:sp>
      <p:sp>
        <p:nvSpPr>
          <p:cNvPr id="3" name="Content Placeholder 2"/>
          <p:cNvSpPr>
            <a:spLocks noGrp="1"/>
          </p:cNvSpPr>
          <p:nvPr>
            <p:ph idx="1"/>
          </p:nvPr>
        </p:nvSpPr>
        <p:spPr>
          <a:xfrm>
            <a:off x="457200" y="609601"/>
            <a:ext cx="8251825" cy="1219200"/>
          </a:xfrm>
        </p:spPr>
        <p:txBody>
          <a:bodyPr/>
          <a:lstStyle/>
          <a:p>
            <a:r>
              <a:rPr lang="en-US" sz="1800" dirty="0" smtClean="0"/>
              <a:t>In our example, we carefully matched our initial distributions to the calculated lattice parameters at the center of the magnet.  If we start these same distributions just ~1m upstream, at the entrance to the magnet, things aren’t so nice.</a:t>
            </a: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61</a:t>
            </a:fld>
            <a:endParaRPr lang="en-US"/>
          </a:p>
        </p:txBody>
      </p:sp>
      <p:pic>
        <p:nvPicPr>
          <p:cNvPr id="7" name="Picture 6" descr="four_tracks.png"/>
          <p:cNvPicPr>
            <a:picLocks noChangeAspect="1"/>
          </p:cNvPicPr>
          <p:nvPr/>
        </p:nvPicPr>
        <p:blipFill rotWithShape="1">
          <a:blip r:embed="rId2" cstate="print">
            <a:extLst>
              <a:ext uri="{28A0092B-C50C-407E-A947-70E740481C1C}">
                <a14:useLocalDpi xmlns:a14="http://schemas.microsoft.com/office/drawing/2010/main"/>
              </a:ext>
            </a:extLst>
          </a:blip>
          <a:srcRect l="4213" t="7277" r="3448" b="4064"/>
          <a:stretch/>
        </p:blipFill>
        <p:spPr>
          <a:xfrm>
            <a:off x="457201" y="1981200"/>
            <a:ext cx="4330012" cy="2819400"/>
          </a:xfrm>
          <a:prstGeom prst="rect">
            <a:avLst/>
          </a:prstGeom>
        </p:spPr>
      </p:pic>
      <p:pic>
        <p:nvPicPr>
          <p:cNvPr id="8" name="Picture 7" descr="all_tracks.png"/>
          <p:cNvPicPr>
            <a:picLocks noChangeAspect="1"/>
          </p:cNvPicPr>
          <p:nvPr/>
        </p:nvPicPr>
        <p:blipFill rotWithShape="1">
          <a:blip r:embed="rId3" cstate="print">
            <a:extLst>
              <a:ext uri="{28A0092B-C50C-407E-A947-70E740481C1C}">
                <a14:useLocalDpi xmlns:a14="http://schemas.microsoft.com/office/drawing/2010/main"/>
              </a:ext>
            </a:extLst>
          </a:blip>
          <a:srcRect l="3709" t="8107" r="4886" b="5014"/>
          <a:stretch/>
        </p:blipFill>
        <p:spPr>
          <a:xfrm>
            <a:off x="4800600" y="1981200"/>
            <a:ext cx="4312426" cy="2779735"/>
          </a:xfrm>
          <a:prstGeom prst="rect">
            <a:avLst/>
          </a:prstGeom>
        </p:spPr>
      </p:pic>
      <p:sp>
        <p:nvSpPr>
          <p:cNvPr id="9" name="TextBox 8"/>
          <p:cNvSpPr txBox="1"/>
          <p:nvPr/>
        </p:nvSpPr>
        <p:spPr>
          <a:xfrm>
            <a:off x="609600" y="4800600"/>
            <a:ext cx="3810000" cy="584776"/>
          </a:xfrm>
          <a:prstGeom prst="rect">
            <a:avLst/>
          </a:prstGeom>
          <a:noFill/>
        </p:spPr>
        <p:txBody>
          <a:bodyPr wrap="square" rtlCol="0">
            <a:spAutoFit/>
          </a:bodyPr>
          <a:lstStyle/>
          <a:p>
            <a:pPr algn="ctr"/>
            <a:r>
              <a:rPr lang="en-US" sz="1600" dirty="0" smtClean="0">
                <a:solidFill>
                  <a:srgbClr val="C00000"/>
                </a:solidFill>
                <a:latin typeface="+mn-lt"/>
              </a:rPr>
              <a:t>Individual track trajectories look similar (of course)</a:t>
            </a:r>
          </a:p>
        </p:txBody>
      </p:sp>
      <p:sp>
        <p:nvSpPr>
          <p:cNvPr id="10" name="TextBox 9"/>
          <p:cNvSpPr txBox="1"/>
          <p:nvPr/>
        </p:nvSpPr>
        <p:spPr>
          <a:xfrm>
            <a:off x="5105400" y="4800600"/>
            <a:ext cx="3810000" cy="338554"/>
          </a:xfrm>
          <a:prstGeom prst="rect">
            <a:avLst/>
          </a:prstGeom>
          <a:noFill/>
        </p:spPr>
        <p:txBody>
          <a:bodyPr wrap="square" rtlCol="0">
            <a:spAutoFit/>
          </a:bodyPr>
          <a:lstStyle/>
          <a:p>
            <a:pPr algn="ctr"/>
            <a:r>
              <a:rPr lang="en-US" sz="1600" dirty="0" smtClean="0">
                <a:solidFill>
                  <a:srgbClr val="C00000"/>
                </a:solidFill>
                <a:latin typeface="+mn-lt"/>
              </a:rPr>
              <a:t>Envelope looks totally crazy</a:t>
            </a:r>
          </a:p>
        </p:txBody>
      </p:sp>
    </p:spTree>
    <p:extLst>
      <p:ext uri="{BB962C8B-B14F-4D97-AF65-F5344CB8AC3E}">
        <p14:creationId xmlns:p14="http://schemas.microsoft.com/office/powerpoint/2010/main" val="176076053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Mismatching on Lattice Parameters</a:t>
            </a:r>
            <a:endParaRPr lang="en-US" dirty="0"/>
          </a:p>
        </p:txBody>
      </p:sp>
      <p:sp>
        <p:nvSpPr>
          <p:cNvPr id="3" name="Content Placeholder 2"/>
          <p:cNvSpPr>
            <a:spLocks noGrp="1"/>
          </p:cNvSpPr>
          <p:nvPr>
            <p:ph idx="1"/>
          </p:nvPr>
        </p:nvSpPr>
        <p:spPr>
          <a:xfrm>
            <a:off x="503776" y="690225"/>
            <a:ext cx="8251825" cy="605175"/>
          </a:xfrm>
        </p:spPr>
        <p:txBody>
          <a:bodyPr/>
          <a:lstStyle/>
          <a:p>
            <a:r>
              <a:rPr lang="en-US" sz="1800" dirty="0" smtClean="0"/>
              <a:t>If we fit the beta functions of these distributions, we see that the original periodicity is completely lost now.</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pPr marL="0" indent="0">
              <a:buNone/>
            </a:pPr>
            <a:endParaRPr lang="en-US" sz="1800" dirty="0" smtClean="0"/>
          </a:p>
          <a:p>
            <a:r>
              <a:rPr lang="en-US" sz="1800" dirty="0" smtClean="0"/>
              <a:t>Therefore, lattice matching is very important when injecting, extracting, or transitioning between different regions of a beam line!</a:t>
            </a:r>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62</a:t>
            </a:fld>
            <a:endParaRPr lang="en-US"/>
          </a:p>
        </p:txBody>
      </p:sp>
      <p:pic>
        <p:nvPicPr>
          <p:cNvPr id="7" name="Picture 6" descr="beta_functions.png"/>
          <p:cNvPicPr>
            <a:picLocks noChangeAspect="1"/>
          </p:cNvPicPr>
          <p:nvPr/>
        </p:nvPicPr>
        <p:blipFill rotWithShape="1">
          <a:blip r:embed="rId2" cstate="print">
            <a:extLst>
              <a:ext uri="{28A0092B-C50C-407E-A947-70E740481C1C}">
                <a14:useLocalDpi xmlns:a14="http://schemas.microsoft.com/office/drawing/2010/main"/>
              </a:ext>
            </a:extLst>
          </a:blip>
          <a:srcRect l="4193" r="4887" b="4658"/>
          <a:stretch/>
        </p:blipFill>
        <p:spPr>
          <a:xfrm>
            <a:off x="4876800" y="1828800"/>
            <a:ext cx="4178940" cy="2971800"/>
          </a:xfrm>
          <a:prstGeom prst="rect">
            <a:avLst/>
          </a:prstGeom>
        </p:spPr>
      </p:pic>
      <p:pic>
        <p:nvPicPr>
          <p:cNvPr id="8" name="Picture 7" descr="beta_functions.png"/>
          <p:cNvPicPr>
            <a:picLocks noChangeAspect="1"/>
          </p:cNvPicPr>
          <p:nvPr/>
        </p:nvPicPr>
        <p:blipFill rotWithShape="1">
          <a:blip r:embed="rId3" cstate="print">
            <a:extLst>
              <a:ext uri="{28A0092B-C50C-407E-A947-70E740481C1C}">
                <a14:useLocalDpi xmlns:a14="http://schemas.microsoft.com/office/drawing/2010/main"/>
              </a:ext>
            </a:extLst>
          </a:blip>
          <a:srcRect l="4954" r="5091" b="4216"/>
          <a:stretch/>
        </p:blipFill>
        <p:spPr>
          <a:xfrm>
            <a:off x="457201" y="1774272"/>
            <a:ext cx="4190999" cy="3026328"/>
          </a:xfrm>
          <a:prstGeom prst="rect">
            <a:avLst/>
          </a:prstGeom>
        </p:spPr>
      </p:pic>
      <p:sp>
        <p:nvSpPr>
          <p:cNvPr id="9" name="Right Arrow 8"/>
          <p:cNvSpPr/>
          <p:nvPr/>
        </p:nvSpPr>
        <p:spPr>
          <a:xfrm>
            <a:off x="4495800" y="3048000"/>
            <a:ext cx="533400" cy="381000"/>
          </a:xfrm>
          <a:prstGeom prst="rightArrow">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01069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647700" y="190500"/>
            <a:ext cx="8262937" cy="441325"/>
          </a:xfrm>
        </p:spPr>
        <p:txBody>
          <a:bodyPr/>
          <a:lstStyle/>
          <a:p>
            <a:pPr eaLnBrk="1" hangingPunct="1">
              <a:defRPr/>
            </a:pPr>
            <a:r>
              <a:rPr lang="en-US" dirty="0" smtClean="0"/>
              <a:t>Problem Set: Large Hadron Collider (LHC)</a:t>
            </a:r>
          </a:p>
        </p:txBody>
      </p:sp>
      <p:sp>
        <p:nvSpPr>
          <p:cNvPr id="32771" name="Rectangle 9"/>
          <p:cNvSpPr>
            <a:spLocks noGrp="1" noChangeArrowheads="1"/>
          </p:cNvSpPr>
          <p:nvPr>
            <p:ph type="body" idx="1"/>
          </p:nvPr>
        </p:nvSpPr>
        <p:spPr>
          <a:xfrm>
            <a:off x="533400" y="4495800"/>
            <a:ext cx="8572500" cy="1257300"/>
          </a:xfrm>
        </p:spPr>
        <p:txBody>
          <a:bodyPr/>
          <a:lstStyle/>
          <a:p>
            <a:pPr eaLnBrk="1" hangingPunct="1"/>
            <a:r>
              <a:rPr lang="en-US" sz="2000" dirty="0" smtClean="0"/>
              <a:t>Built at CERN, straddling the French/Swiss border</a:t>
            </a:r>
            <a:endParaRPr lang="en-US" sz="1800" dirty="0"/>
          </a:p>
          <a:p>
            <a:pPr eaLnBrk="1" hangingPunct="1"/>
            <a:r>
              <a:rPr lang="en-US" sz="1800" dirty="0" smtClean="0"/>
              <a:t>27 km in circumference</a:t>
            </a:r>
          </a:p>
          <a:p>
            <a:pPr eaLnBrk="1" hangingPunct="1"/>
            <a:r>
              <a:rPr lang="en-US" sz="1800" dirty="0" smtClean="0"/>
              <a:t>Started in 2008, broke, started again in 2010</a:t>
            </a:r>
          </a:p>
          <a:p>
            <a:pPr eaLnBrk="1" hangingPunct="1"/>
            <a:r>
              <a:rPr lang="en-US" sz="1800" dirty="0" smtClean="0"/>
              <a:t>Has collided two proton beams at 4000 </a:t>
            </a:r>
            <a:r>
              <a:rPr lang="en-US" sz="1800" dirty="0" err="1" smtClean="0"/>
              <a:t>GeV</a:t>
            </a:r>
            <a:r>
              <a:rPr lang="en-US" sz="1800" dirty="0"/>
              <a:t> </a:t>
            </a:r>
            <a:r>
              <a:rPr lang="en-US" sz="1800" dirty="0" smtClean="0"/>
              <a:t>each</a:t>
            </a:r>
          </a:p>
          <a:p>
            <a:pPr eaLnBrk="1" hangingPunct="1"/>
            <a:r>
              <a:rPr lang="en-US" sz="1800" dirty="0" smtClean="0"/>
              <a:t>In 2015, will reach design energy of 7000 </a:t>
            </a:r>
            <a:r>
              <a:rPr lang="en-US" sz="1800" dirty="0" err="1" smtClean="0"/>
              <a:t>GeV</a:t>
            </a:r>
            <a:r>
              <a:rPr lang="en-US" sz="1800" dirty="0" smtClean="0"/>
              <a:t>/beam (~7 x Fermilab </a:t>
            </a:r>
            <a:r>
              <a:rPr lang="en-US" sz="1800" dirty="0" err="1" smtClean="0"/>
              <a:t>Tevatron</a:t>
            </a:r>
            <a:r>
              <a:rPr lang="en-US" sz="1800" dirty="0" smtClean="0"/>
              <a:t>)</a:t>
            </a:r>
          </a:p>
        </p:txBody>
      </p:sp>
      <p:sp>
        <p:nvSpPr>
          <p:cNvPr id="8" name="Date Placeholder 7"/>
          <p:cNvSpPr>
            <a:spLocks noGrp="1"/>
          </p:cNvSpPr>
          <p:nvPr>
            <p:ph type="dt" sz="half" idx="10"/>
          </p:nvPr>
        </p:nvSpPr>
        <p:spPr/>
        <p:txBody>
          <a:bodyPr/>
          <a:lstStyle/>
          <a:p>
            <a:pPr>
              <a:defRPr/>
            </a:pPr>
            <a:r>
              <a:rPr lang="en-US" smtClean="0"/>
              <a:t>March 18 &amp; 20, 2014</a:t>
            </a:r>
            <a:endParaRPr lang="en-US" dirty="0"/>
          </a:p>
        </p:txBody>
      </p:sp>
      <p:sp>
        <p:nvSpPr>
          <p:cNvPr id="9" name="Slide Number Placeholder 8"/>
          <p:cNvSpPr>
            <a:spLocks noGrp="1"/>
          </p:cNvSpPr>
          <p:nvPr>
            <p:ph type="sldNum" sz="quarter" idx="12"/>
          </p:nvPr>
        </p:nvSpPr>
        <p:spPr/>
        <p:txBody>
          <a:bodyPr/>
          <a:lstStyle/>
          <a:p>
            <a:pPr>
              <a:defRPr/>
            </a:pPr>
            <a:fld id="{8D23B0A4-69D1-47F4-86CA-51B2BDF86D34}" type="slidenum">
              <a:rPr lang="en-US" smtClean="0"/>
              <a:pPr>
                <a:defRPr/>
              </a:pPr>
              <a:t>63</a:t>
            </a:fld>
            <a:endParaRPr lang="en-US"/>
          </a:p>
        </p:txBody>
      </p:sp>
      <p:sp>
        <p:nvSpPr>
          <p:cNvPr id="10" name="Footer Placeholder 9"/>
          <p:cNvSpPr>
            <a:spLocks noGrp="1"/>
          </p:cNvSpPr>
          <p:nvPr>
            <p:ph type="ftr" sz="quarter" idx="11"/>
          </p:nvPr>
        </p:nvSpPr>
        <p:spPr/>
        <p:txBody>
          <a:bodyPr/>
          <a:lstStyle/>
          <a:p>
            <a:pPr>
              <a:defRPr/>
            </a:pPr>
            <a:r>
              <a:rPr lang="en-US" smtClean="0"/>
              <a:t>E. Prebys, NIU Phy 790 Guest Lecture</a:t>
            </a:r>
            <a:endParaRPr lang="en-US"/>
          </a:p>
        </p:txBody>
      </p:sp>
      <p:pic>
        <p:nvPicPr>
          <p:cNvPr id="3" name="Picture 2"/>
          <p:cNvPicPr>
            <a:picLocks noChangeAspect="1"/>
          </p:cNvPicPr>
          <p:nvPr/>
        </p:nvPicPr>
        <p:blipFill>
          <a:blip r:embed="rId2" cstate="print"/>
          <a:stretch>
            <a:fillRect/>
          </a:stretch>
        </p:blipFill>
        <p:spPr>
          <a:xfrm>
            <a:off x="1447800" y="685800"/>
            <a:ext cx="5867400" cy="3889625"/>
          </a:xfrm>
          <a:prstGeom prst="rect">
            <a:avLst/>
          </a:prstGeom>
        </p:spPr>
      </p:pic>
    </p:spTree>
    <p:extLst>
      <p:ext uri="{BB962C8B-B14F-4D97-AF65-F5344CB8AC3E}">
        <p14:creationId xmlns:p14="http://schemas.microsoft.com/office/powerpoint/2010/main" val="243664455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rotWithShape="1">
          <a:blip r:embed="rId2" cstate="print"/>
          <a:srcRect l="5711" r="4174" b="5080"/>
          <a:stretch/>
        </p:blipFill>
        <p:spPr bwMode="auto">
          <a:xfrm>
            <a:off x="457200" y="990600"/>
            <a:ext cx="4844837" cy="3505200"/>
          </a:xfrm>
          <a:prstGeom prst="rect">
            <a:avLst/>
          </a:prstGeom>
          <a:noFill/>
          <a:ln w="0" algn="ctr">
            <a:noFill/>
            <a:miter lim="800000"/>
            <a:headEnd/>
            <a:tailEnd/>
          </a:ln>
        </p:spPr>
      </p:pic>
      <p:sp>
        <p:nvSpPr>
          <p:cNvPr id="4" name="Title 3"/>
          <p:cNvSpPr>
            <a:spLocks noGrp="1"/>
          </p:cNvSpPr>
          <p:nvPr>
            <p:ph type="title"/>
          </p:nvPr>
        </p:nvSpPr>
        <p:spPr>
          <a:xfrm>
            <a:off x="440531" y="152400"/>
            <a:ext cx="8262937" cy="441325"/>
          </a:xfrm>
        </p:spPr>
        <p:txBody>
          <a:bodyPr/>
          <a:lstStyle/>
          <a:p>
            <a:pPr>
              <a:defRPr/>
            </a:pPr>
            <a:r>
              <a:rPr lang="en-US" dirty="0" smtClean="0"/>
              <a:t>LHC Layout and Numbers</a:t>
            </a:r>
            <a:endParaRPr lang="en-US" dirty="0"/>
          </a:p>
        </p:txBody>
      </p:sp>
      <p:sp>
        <p:nvSpPr>
          <p:cNvPr id="33796" name="Content Placeholder 6"/>
          <p:cNvSpPr>
            <a:spLocks noGrp="1"/>
          </p:cNvSpPr>
          <p:nvPr>
            <p:ph idx="1"/>
          </p:nvPr>
        </p:nvSpPr>
        <p:spPr>
          <a:xfrm>
            <a:off x="5181600" y="609600"/>
            <a:ext cx="3962400" cy="1008063"/>
          </a:xfrm>
        </p:spPr>
        <p:txBody>
          <a:bodyPr/>
          <a:lstStyle/>
          <a:p>
            <a:pPr marL="0" indent="0">
              <a:buNone/>
            </a:pPr>
            <a:r>
              <a:rPr lang="en-US" sz="1800" dirty="0" smtClean="0"/>
              <a:t>Design:</a:t>
            </a:r>
          </a:p>
          <a:p>
            <a:r>
              <a:rPr lang="en-US" sz="1800" dirty="0" smtClean="0"/>
              <a:t>7 TeV+7 </a:t>
            </a:r>
            <a:r>
              <a:rPr lang="en-US" sz="1800" dirty="0" err="1" smtClean="0"/>
              <a:t>TeV</a:t>
            </a:r>
            <a:r>
              <a:rPr lang="en-US" sz="1800" dirty="0" smtClean="0"/>
              <a:t> proton beams</a:t>
            </a:r>
          </a:p>
          <a:p>
            <a:pPr lvl="1"/>
            <a:r>
              <a:rPr lang="en-US" sz="1400" dirty="0" smtClean="0"/>
              <a:t>Can’t make enough antiprotons for the LHC</a:t>
            </a:r>
          </a:p>
          <a:p>
            <a:pPr lvl="1"/>
            <a:r>
              <a:rPr lang="en-US" sz="1400" dirty="0" smtClean="0"/>
              <a:t>Magnets have two beam pipes, one going in each direction.</a:t>
            </a:r>
          </a:p>
          <a:p>
            <a:r>
              <a:rPr lang="en-US" sz="1800" dirty="0" smtClean="0"/>
              <a:t>Stored beam energy 150 times more than </a:t>
            </a:r>
            <a:r>
              <a:rPr lang="en-US" sz="1800" dirty="0" err="1" smtClean="0"/>
              <a:t>Tevatron</a:t>
            </a:r>
            <a:endParaRPr lang="en-US" sz="1800" dirty="0" smtClean="0"/>
          </a:p>
          <a:p>
            <a:pPr lvl="1"/>
            <a:r>
              <a:rPr lang="en-US" sz="1600" dirty="0" smtClean="0"/>
              <a:t>Each beam has only 5x10</a:t>
            </a:r>
            <a:r>
              <a:rPr lang="en-US" sz="1600" baseline="30000" dirty="0" smtClean="0"/>
              <a:t>-10 </a:t>
            </a:r>
            <a:r>
              <a:rPr lang="en-US" sz="1600" dirty="0" smtClean="0"/>
              <a:t>grams of protons, but has the energy of a train going 100 mph!!</a:t>
            </a:r>
          </a:p>
          <a:p>
            <a:r>
              <a:rPr lang="en-US" sz="1600" dirty="0" smtClean="0"/>
              <a:t>These beams are focused to a size </a:t>
            </a:r>
            <a:r>
              <a:rPr lang="en-US" sz="1600" i="1" dirty="0" smtClean="0"/>
              <a:t>smaller than a human hair</a:t>
            </a:r>
            <a:r>
              <a:rPr lang="en-US" sz="1600" dirty="0" smtClean="0"/>
              <a:t> to collide with each other!</a:t>
            </a:r>
          </a:p>
          <a:p>
            <a:pPr marL="0" indent="0">
              <a:buNone/>
            </a:pPr>
            <a:endParaRPr lang="en-US" sz="1600" dirty="0" smtClean="0"/>
          </a:p>
        </p:txBody>
      </p:sp>
      <p:sp>
        <p:nvSpPr>
          <p:cNvPr id="5" name="Date Placeholder 4"/>
          <p:cNvSpPr>
            <a:spLocks noGrp="1"/>
          </p:cNvSpPr>
          <p:nvPr>
            <p:ph type="dt" sz="half" idx="10"/>
          </p:nvPr>
        </p:nvSpPr>
        <p:spPr/>
        <p:txBody>
          <a:bodyPr/>
          <a:lstStyle/>
          <a:p>
            <a:pPr>
              <a:defRPr/>
            </a:pPr>
            <a:r>
              <a:rPr lang="en-US" smtClean="0"/>
              <a:t>March 18 &amp; 20, 2014</a:t>
            </a:r>
            <a:endParaRPr lang="en-US" dirty="0"/>
          </a:p>
        </p:txBody>
      </p:sp>
      <p:sp>
        <p:nvSpPr>
          <p:cNvPr id="6" name="Slide Number Placeholder 5"/>
          <p:cNvSpPr>
            <a:spLocks noGrp="1"/>
          </p:cNvSpPr>
          <p:nvPr>
            <p:ph type="sldNum" sz="quarter" idx="12"/>
          </p:nvPr>
        </p:nvSpPr>
        <p:spPr/>
        <p:txBody>
          <a:bodyPr/>
          <a:lstStyle/>
          <a:p>
            <a:pPr>
              <a:defRPr/>
            </a:pPr>
            <a:fld id="{8D23B0A4-69D1-47F4-86CA-51B2BDF86D34}" type="slidenum">
              <a:rPr lang="en-US" smtClean="0"/>
              <a:pPr>
                <a:defRPr/>
              </a:pPr>
              <a:t>64</a:t>
            </a:fld>
            <a:endParaRPr lang="en-US"/>
          </a:p>
        </p:txBody>
      </p:sp>
      <p:sp>
        <p:nvSpPr>
          <p:cNvPr id="7" name="Footer Placeholder 6"/>
          <p:cNvSpPr>
            <a:spLocks noGrp="1"/>
          </p:cNvSpPr>
          <p:nvPr>
            <p:ph type="ftr" sz="quarter" idx="11"/>
          </p:nvPr>
        </p:nvSpPr>
        <p:spPr/>
        <p:txBody>
          <a:bodyPr/>
          <a:lstStyle/>
          <a:p>
            <a:pPr>
              <a:defRPr/>
            </a:pPr>
            <a:r>
              <a:rPr lang="en-US" smtClean="0"/>
              <a:t>E. Prebys, NIU Phy 790 Guest Lecture</a:t>
            </a:r>
            <a:endParaRPr lang="en-US"/>
          </a:p>
        </p:txBody>
      </p:sp>
      <p:pic>
        <p:nvPicPr>
          <p:cNvPr id="2" name="Picture 1"/>
          <p:cNvPicPr>
            <a:picLocks noChangeAspect="1"/>
          </p:cNvPicPr>
          <p:nvPr/>
        </p:nvPicPr>
        <p:blipFill>
          <a:blip r:embed="rId3" cstate="print"/>
          <a:stretch>
            <a:fillRect/>
          </a:stretch>
        </p:blipFill>
        <p:spPr>
          <a:xfrm>
            <a:off x="5867400" y="4572000"/>
            <a:ext cx="2667000" cy="1906905"/>
          </a:xfrm>
          <a:prstGeom prst="rect">
            <a:avLst/>
          </a:prstGeom>
        </p:spPr>
      </p:pic>
      <p:cxnSp>
        <p:nvCxnSpPr>
          <p:cNvPr id="8" name="Straight Arrow Connector 7"/>
          <p:cNvCxnSpPr/>
          <p:nvPr/>
        </p:nvCxnSpPr>
        <p:spPr>
          <a:xfrm flipH="1" flipV="1">
            <a:off x="4648200" y="3657600"/>
            <a:ext cx="1143000" cy="11430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Content Placeholder 6"/>
          <p:cNvSpPr txBox="1">
            <a:spLocks/>
          </p:cNvSpPr>
          <p:nvPr/>
        </p:nvSpPr>
        <p:spPr bwMode="auto">
          <a:xfrm>
            <a:off x="609600" y="5029200"/>
            <a:ext cx="4800600" cy="1008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600"/>
              </a:spcBef>
              <a:spcAft>
                <a:spcPct val="0"/>
              </a:spcAft>
              <a:buClr>
                <a:schemeClr val="tx2"/>
              </a:buClr>
              <a:buSzPct val="73000"/>
              <a:buFont typeface="Wingdings 2" pitchFamily="18" charset="2"/>
              <a:buChar char=""/>
              <a:defRPr sz="24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itchFamily="18" charset="2"/>
              <a:buChar char=""/>
              <a:defRPr sz="20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a:lstStyle>
          <a:p>
            <a:r>
              <a:rPr lang="en-US" sz="1800" dirty="0" smtClean="0"/>
              <a:t>27 km in circumference</a:t>
            </a:r>
          </a:p>
          <a:p>
            <a:r>
              <a:rPr lang="en-US" sz="1800" dirty="0" smtClean="0"/>
              <a:t>2 major collision regions: CMS and ATLAS</a:t>
            </a:r>
            <a:endParaRPr lang="en-US" sz="1600" dirty="0"/>
          </a:p>
          <a:p>
            <a:r>
              <a:rPr lang="en-US" sz="1600" dirty="0" smtClean="0"/>
              <a:t>2 “smaller” regions: ALICE and </a:t>
            </a:r>
            <a:r>
              <a:rPr lang="en-US" sz="1600" dirty="0" err="1" smtClean="0"/>
              <a:t>LHCb</a:t>
            </a:r>
            <a:endParaRPr lang="en-US" sz="1800" dirty="0" smtClean="0"/>
          </a:p>
        </p:txBody>
      </p:sp>
    </p:spTree>
    <p:extLst>
      <p:ext uri="{BB962C8B-B14F-4D97-AF65-F5344CB8AC3E}">
        <p14:creationId xmlns:p14="http://schemas.microsoft.com/office/powerpoint/2010/main" val="333495962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stretch>
            <a:fillRect/>
          </a:stretch>
        </p:blipFill>
        <p:spPr>
          <a:xfrm>
            <a:off x="533400" y="1676400"/>
            <a:ext cx="8420100" cy="1600200"/>
          </a:xfrm>
          <a:prstGeom prst="rect">
            <a:avLst/>
          </a:prstGeom>
        </p:spPr>
      </p:pic>
      <p:cxnSp>
        <p:nvCxnSpPr>
          <p:cNvPr id="16" name="Straight Arrow Connector 15"/>
          <p:cNvCxnSpPr/>
          <p:nvPr/>
        </p:nvCxnSpPr>
        <p:spPr>
          <a:xfrm flipH="1" flipV="1">
            <a:off x="5305474" y="2743200"/>
            <a:ext cx="1066800" cy="6858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Standard LHC FODO Cell</a:t>
            </a:r>
            <a:endParaRPr lang="en-US" dirty="0"/>
          </a:p>
        </p:txBody>
      </p:sp>
      <p:sp>
        <p:nvSpPr>
          <p:cNvPr id="8" name="Content Placeholder 7"/>
          <p:cNvSpPr>
            <a:spLocks noGrp="1"/>
          </p:cNvSpPr>
          <p:nvPr>
            <p:ph idx="1"/>
          </p:nvPr>
        </p:nvSpPr>
        <p:spPr>
          <a:xfrm>
            <a:off x="457200" y="609600"/>
            <a:ext cx="8251825" cy="5553075"/>
          </a:xfrm>
        </p:spPr>
        <p:txBody>
          <a:bodyPr/>
          <a:lstStyle/>
          <a:p>
            <a:r>
              <a:rPr lang="en-US" sz="1800" dirty="0" err="1" smtClean="0"/>
              <a:t>e</a:t>
            </a:r>
            <a:r>
              <a:rPr lang="en-US" sz="1800" baseline="30000" dirty="0" err="1" smtClean="0"/>
              <a:t>+</a:t>
            </a:r>
            <a:r>
              <a:rPr lang="en-US" sz="1800" dirty="0" err="1" smtClean="0"/>
              <a:t>e</a:t>
            </a:r>
            <a:r>
              <a:rPr lang="en-US" sz="1800" baseline="30000" dirty="0" smtClean="0"/>
              <a:t>-</a:t>
            </a:r>
            <a:r>
              <a:rPr lang="en-US" sz="1800" dirty="0" smtClean="0"/>
              <a:t> or proton-antiproton (opposite charge) colliders had particles going in </a:t>
            </a:r>
            <a:r>
              <a:rPr lang="en-US" sz="1800" i="1" dirty="0" smtClean="0"/>
              <a:t>opposite</a:t>
            </a:r>
            <a:r>
              <a:rPr lang="en-US" sz="1800" dirty="0" smtClean="0"/>
              <a:t> directions in the </a:t>
            </a:r>
            <a:r>
              <a:rPr lang="en-US" sz="1800" i="1" dirty="0" smtClean="0"/>
              <a:t>same</a:t>
            </a:r>
            <a:r>
              <a:rPr lang="en-US" sz="1800" dirty="0" smtClean="0"/>
              <a:t> beam pipe</a:t>
            </a:r>
          </a:p>
          <a:p>
            <a:r>
              <a:rPr lang="en-US" sz="1800" dirty="0" smtClean="0"/>
              <a:t>Because the LHC collides protons (same charge), the magnets have two apertures with </a:t>
            </a:r>
            <a:r>
              <a:rPr lang="en-US" sz="1800" i="1" dirty="0" smtClean="0"/>
              <a:t>opposite</a:t>
            </a:r>
            <a:r>
              <a:rPr lang="en-US" sz="1800" dirty="0" smtClean="0"/>
              <a:t> fields</a:t>
            </a:r>
            <a:endParaRPr lang="en-US" sz="1800" dirty="0"/>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65</a:t>
            </a:fld>
            <a:endParaRPr lang="en-US"/>
          </a:p>
        </p:txBody>
      </p:sp>
      <p:pic>
        <p:nvPicPr>
          <p:cNvPr id="9" name="Picture 8"/>
          <p:cNvPicPr>
            <a:picLocks noChangeAspect="1"/>
          </p:cNvPicPr>
          <p:nvPr/>
        </p:nvPicPr>
        <p:blipFill>
          <a:blip r:embed="rId3" cstate="print"/>
          <a:stretch>
            <a:fillRect/>
          </a:stretch>
        </p:blipFill>
        <p:spPr>
          <a:xfrm>
            <a:off x="504874" y="3657600"/>
            <a:ext cx="2507953" cy="1850697"/>
          </a:xfrm>
          <a:prstGeom prst="rect">
            <a:avLst/>
          </a:prstGeom>
        </p:spPr>
      </p:pic>
      <p:pic>
        <p:nvPicPr>
          <p:cNvPr id="10" name="Picture 9"/>
          <p:cNvPicPr>
            <a:picLocks noChangeAspect="1"/>
          </p:cNvPicPr>
          <p:nvPr/>
        </p:nvPicPr>
        <p:blipFill>
          <a:blip r:embed="rId4" cstate="print"/>
          <a:stretch>
            <a:fillRect/>
          </a:stretch>
        </p:blipFill>
        <p:spPr>
          <a:xfrm>
            <a:off x="2943274" y="3733800"/>
            <a:ext cx="3276600" cy="1783927"/>
          </a:xfrm>
          <a:prstGeom prst="rect">
            <a:avLst/>
          </a:prstGeom>
        </p:spPr>
      </p:pic>
      <p:sp>
        <p:nvSpPr>
          <p:cNvPr id="11" name="Rectangle 10"/>
          <p:cNvSpPr/>
          <p:nvPr/>
        </p:nvSpPr>
        <p:spPr>
          <a:xfrm>
            <a:off x="504874" y="3581400"/>
            <a:ext cx="5791200" cy="20574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flipV="1">
            <a:off x="1800274" y="2819400"/>
            <a:ext cx="152400" cy="6858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800274" y="5638800"/>
            <a:ext cx="2819400" cy="369332"/>
          </a:xfrm>
          <a:prstGeom prst="rect">
            <a:avLst/>
          </a:prstGeom>
          <a:noFill/>
        </p:spPr>
        <p:txBody>
          <a:bodyPr wrap="square" rtlCol="0">
            <a:spAutoFit/>
          </a:bodyPr>
          <a:lstStyle/>
          <a:p>
            <a:pPr algn="ctr"/>
            <a:r>
              <a:rPr lang="en-US" sz="1800" dirty="0" smtClean="0">
                <a:solidFill>
                  <a:srgbClr val="C00000"/>
                </a:solidFill>
                <a:latin typeface="+mn-lt"/>
              </a:rPr>
              <a:t>dipoles (</a:t>
            </a:r>
            <a:r>
              <a:rPr lang="en-US" sz="1800" dirty="0" err="1" smtClean="0">
                <a:solidFill>
                  <a:srgbClr val="C00000"/>
                </a:solidFill>
                <a:latin typeface="+mn-lt"/>
              </a:rPr>
              <a:t>B</a:t>
            </a:r>
            <a:r>
              <a:rPr lang="en-US" sz="1800" baseline="-25000" dirty="0" err="1" smtClean="0">
                <a:solidFill>
                  <a:srgbClr val="C00000"/>
                </a:solidFill>
                <a:latin typeface="+mn-lt"/>
              </a:rPr>
              <a:t>max</a:t>
            </a:r>
            <a:r>
              <a:rPr lang="en-US" sz="1800" dirty="0" smtClean="0">
                <a:solidFill>
                  <a:srgbClr val="C00000"/>
                </a:solidFill>
                <a:latin typeface="+mn-lt"/>
              </a:rPr>
              <a:t> = 8.3 T)</a:t>
            </a:r>
          </a:p>
        </p:txBody>
      </p:sp>
      <p:pic>
        <p:nvPicPr>
          <p:cNvPr id="15" name="Picture 14"/>
          <p:cNvPicPr>
            <a:picLocks noChangeAspect="1"/>
          </p:cNvPicPr>
          <p:nvPr/>
        </p:nvPicPr>
        <p:blipFill>
          <a:blip r:embed="rId5" cstate="print"/>
          <a:stretch>
            <a:fillRect/>
          </a:stretch>
        </p:blipFill>
        <p:spPr>
          <a:xfrm>
            <a:off x="6372274" y="3200400"/>
            <a:ext cx="2615176" cy="1905000"/>
          </a:xfrm>
          <a:prstGeom prst="rect">
            <a:avLst/>
          </a:prstGeom>
          <a:ln>
            <a:solidFill>
              <a:srgbClr val="FF0000"/>
            </a:solidFill>
          </a:ln>
        </p:spPr>
      </p:pic>
      <p:sp>
        <p:nvSpPr>
          <p:cNvPr id="18" name="TextBox 17"/>
          <p:cNvSpPr txBox="1"/>
          <p:nvPr/>
        </p:nvSpPr>
        <p:spPr>
          <a:xfrm>
            <a:off x="6296074" y="5105400"/>
            <a:ext cx="2819400" cy="369332"/>
          </a:xfrm>
          <a:prstGeom prst="rect">
            <a:avLst/>
          </a:prstGeom>
          <a:noFill/>
        </p:spPr>
        <p:txBody>
          <a:bodyPr wrap="square" rtlCol="0">
            <a:spAutoFit/>
          </a:bodyPr>
          <a:lstStyle/>
          <a:p>
            <a:pPr algn="ctr"/>
            <a:r>
              <a:rPr lang="en-US" sz="1800" dirty="0" smtClean="0">
                <a:solidFill>
                  <a:srgbClr val="C00000"/>
                </a:solidFill>
                <a:latin typeface="+mn-lt"/>
              </a:rPr>
              <a:t>quadrupoles</a:t>
            </a:r>
          </a:p>
        </p:txBody>
      </p:sp>
      <p:sp>
        <p:nvSpPr>
          <p:cNvPr id="20" name="TextBox 19"/>
          <p:cNvSpPr txBox="1"/>
          <p:nvPr/>
        </p:nvSpPr>
        <p:spPr>
          <a:xfrm>
            <a:off x="685800" y="6019800"/>
            <a:ext cx="7848600" cy="369332"/>
          </a:xfrm>
          <a:prstGeom prst="rect">
            <a:avLst/>
          </a:prstGeom>
          <a:noFill/>
        </p:spPr>
        <p:txBody>
          <a:bodyPr wrap="square" rtlCol="0">
            <a:spAutoFit/>
          </a:bodyPr>
          <a:lstStyle/>
          <a:p>
            <a:r>
              <a:rPr lang="en-US" sz="1800" dirty="0" smtClean="0">
                <a:solidFill>
                  <a:srgbClr val="C00000"/>
                </a:solidFill>
                <a:latin typeface="+mn-lt"/>
              </a:rPr>
              <a:t>Problem set is just our in class example with different numbers.</a:t>
            </a:r>
          </a:p>
        </p:txBody>
      </p:sp>
    </p:spTree>
    <p:extLst>
      <p:ext uri="{BB962C8B-B14F-4D97-AF65-F5344CB8AC3E}">
        <p14:creationId xmlns:p14="http://schemas.microsoft.com/office/powerpoint/2010/main" val="186789236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09600" y="457200"/>
            <a:ext cx="8262937" cy="441325"/>
          </a:xfrm>
        </p:spPr>
        <p:txBody>
          <a:bodyPr/>
          <a:lstStyle/>
          <a:p>
            <a:r>
              <a:rPr lang="en-US" dirty="0" smtClean="0"/>
              <a:t>Application: Thin Lens Approximation and Magnetic “kick”</a:t>
            </a:r>
            <a:endParaRPr lang="en-US" dirty="0"/>
          </a:p>
        </p:txBody>
      </p:sp>
      <p:sp>
        <p:nvSpPr>
          <p:cNvPr id="8" name="Content Placeholder 7"/>
          <p:cNvSpPr>
            <a:spLocks noGrp="1"/>
          </p:cNvSpPr>
          <p:nvPr>
            <p:ph idx="1"/>
          </p:nvPr>
        </p:nvSpPr>
        <p:spPr>
          <a:xfrm>
            <a:off x="457200" y="990600"/>
            <a:ext cx="8355012" cy="1668775"/>
          </a:xfrm>
        </p:spPr>
        <p:txBody>
          <a:bodyPr/>
          <a:lstStyle/>
          <a:p>
            <a:r>
              <a:rPr lang="en-US" sz="2000" dirty="0" smtClean="0"/>
              <a:t>If the path length through a </a:t>
            </a:r>
            <a:br>
              <a:rPr lang="en-US" sz="2000" dirty="0" smtClean="0"/>
            </a:br>
            <a:r>
              <a:rPr lang="en-US" sz="2000" dirty="0" smtClean="0"/>
              <a:t>transverse magnetic field is short </a:t>
            </a:r>
            <a:br>
              <a:rPr lang="en-US" sz="2000" dirty="0" smtClean="0"/>
            </a:br>
            <a:r>
              <a:rPr lang="en-US" sz="2000" dirty="0" smtClean="0"/>
              <a:t>compared to the bend radius </a:t>
            </a:r>
            <a:br>
              <a:rPr lang="en-US" sz="2000" dirty="0" smtClean="0"/>
            </a:br>
            <a:r>
              <a:rPr lang="en-US" sz="2000" dirty="0" smtClean="0"/>
              <a:t>of the particle, then we can think of</a:t>
            </a:r>
            <a:br>
              <a:rPr lang="en-US" sz="2000" dirty="0" smtClean="0"/>
            </a:br>
            <a:r>
              <a:rPr lang="en-US" sz="2000" dirty="0" smtClean="0"/>
              <a:t>the particle receiving a transverse “kick”</a:t>
            </a:r>
            <a:r>
              <a:rPr lang="en-US" sz="2800" dirty="0" smtClean="0"/>
              <a:t/>
            </a:r>
            <a:br>
              <a:rPr lang="en-US" sz="2800" dirty="0" smtClean="0"/>
            </a:br>
            <a:r>
              <a:rPr lang="en-US" sz="2800" dirty="0" smtClean="0"/>
              <a:t/>
            </a:r>
            <a:br>
              <a:rPr lang="en-US" sz="2800" dirty="0" smtClean="0"/>
            </a:br>
            <a:r>
              <a:rPr lang="en-US" sz="2800" dirty="0" smtClean="0"/>
              <a:t/>
            </a:r>
            <a:br>
              <a:rPr lang="en-US" sz="2800" dirty="0" smtClean="0"/>
            </a:br>
            <a:r>
              <a:rPr lang="en-US" sz="2000" dirty="0" smtClean="0"/>
              <a:t>and it will be bent through small angle</a:t>
            </a:r>
          </a:p>
          <a:p>
            <a:endParaRPr lang="en-US" sz="2000" dirty="0" smtClean="0"/>
          </a:p>
          <a:p>
            <a:endParaRPr lang="en-US" sz="2000" dirty="0" smtClean="0"/>
          </a:p>
          <a:p>
            <a:r>
              <a:rPr lang="en-US" sz="2000" dirty="0" smtClean="0"/>
              <a:t>In this “thin lens approximation”, a </a:t>
            </a:r>
            <a:br>
              <a:rPr lang="en-US" sz="2000" dirty="0" smtClean="0"/>
            </a:br>
            <a:r>
              <a:rPr lang="en-US" sz="2000" dirty="0" smtClean="0"/>
              <a:t>dipole is the equivalent of a prism in </a:t>
            </a:r>
            <a:br>
              <a:rPr lang="en-US" sz="2000" dirty="0" smtClean="0"/>
            </a:br>
            <a:r>
              <a:rPr lang="en-US" sz="2000" dirty="0" smtClean="0"/>
              <a:t>classical optics.</a:t>
            </a:r>
            <a:endParaRPr lang="en-US" sz="1800" dirty="0" smtClean="0"/>
          </a:p>
        </p:txBody>
      </p:sp>
      <p:grpSp>
        <p:nvGrpSpPr>
          <p:cNvPr id="2" name="Group 8"/>
          <p:cNvGrpSpPr/>
          <p:nvPr/>
        </p:nvGrpSpPr>
        <p:grpSpPr>
          <a:xfrm>
            <a:off x="5005567" y="1199985"/>
            <a:ext cx="3775255" cy="1382580"/>
            <a:chOff x="5410200" y="2514600"/>
            <a:chExt cx="3352800" cy="1201738"/>
          </a:xfrm>
        </p:grpSpPr>
        <p:grpSp>
          <p:nvGrpSpPr>
            <p:cNvPr id="3" name="Group 57"/>
            <p:cNvGrpSpPr>
              <a:grpSpLocks/>
            </p:cNvGrpSpPr>
            <p:nvPr/>
          </p:nvGrpSpPr>
          <p:grpSpPr bwMode="auto">
            <a:xfrm>
              <a:off x="5410200" y="2514600"/>
              <a:ext cx="3352800" cy="922338"/>
              <a:chOff x="5410200" y="2133600"/>
              <a:chExt cx="3352800" cy="922338"/>
            </a:xfrm>
          </p:grpSpPr>
          <p:sp>
            <p:nvSpPr>
              <p:cNvPr id="15" name="Rectangle 45"/>
              <p:cNvSpPr>
                <a:spLocks noChangeArrowheads="1"/>
              </p:cNvSpPr>
              <p:nvPr/>
            </p:nvSpPr>
            <p:spPr bwMode="auto">
              <a:xfrm>
                <a:off x="6705600" y="2133600"/>
                <a:ext cx="762000" cy="685800"/>
              </a:xfrm>
              <a:prstGeom prst="rect">
                <a:avLst/>
              </a:prstGeom>
              <a:solidFill>
                <a:srgbClr val="CCFFFF"/>
              </a:solidFill>
              <a:ln w="9525">
                <a:solidFill>
                  <a:schemeClr val="tx1"/>
                </a:solidFill>
                <a:miter lim="800000"/>
                <a:headEnd/>
                <a:tailEnd/>
              </a:ln>
            </p:spPr>
            <p:txBody>
              <a:bodyPr wrap="none" anchor="ctr"/>
              <a:lstStyle/>
              <a:p>
                <a:pPr algn="ctr"/>
                <a:endParaRPr lang="en-US"/>
              </a:p>
            </p:txBody>
          </p:sp>
          <p:sp>
            <p:nvSpPr>
              <p:cNvPr id="16" name="Freeform 46"/>
              <p:cNvSpPr>
                <a:spLocks/>
              </p:cNvSpPr>
              <p:nvPr/>
            </p:nvSpPr>
            <p:spPr bwMode="auto">
              <a:xfrm>
                <a:off x="5410200" y="2438400"/>
                <a:ext cx="3352800" cy="457200"/>
              </a:xfrm>
              <a:custGeom>
                <a:avLst/>
                <a:gdLst>
                  <a:gd name="T0" fmla="*/ 0 w 1776"/>
                  <a:gd name="T1" fmla="*/ 2147483647 h 680"/>
                  <a:gd name="T2" fmla="*/ 2147483647 w 1776"/>
                  <a:gd name="T3" fmla="*/ 2147483647 h 680"/>
                  <a:gd name="T4" fmla="*/ 2147483647 w 1776"/>
                  <a:gd name="T5" fmla="*/ 2147483647 h 680"/>
                  <a:gd name="T6" fmla="*/ 2147483647 w 1776"/>
                  <a:gd name="T7" fmla="*/ 2147483647 h 680"/>
                  <a:gd name="T8" fmla="*/ 2147483647 w 1776"/>
                  <a:gd name="T9" fmla="*/ 2147483647 h 680"/>
                  <a:gd name="T10" fmla="*/ 2147483647 w 1776"/>
                  <a:gd name="T11" fmla="*/ 2147483647 h 680"/>
                  <a:gd name="T12" fmla="*/ 2147483647 w 1776"/>
                  <a:gd name="T13" fmla="*/ 2147483647 h 680"/>
                  <a:gd name="T14" fmla="*/ 0 60000 65536"/>
                  <a:gd name="T15" fmla="*/ 0 60000 65536"/>
                  <a:gd name="T16" fmla="*/ 0 60000 65536"/>
                  <a:gd name="T17" fmla="*/ 0 60000 65536"/>
                  <a:gd name="T18" fmla="*/ 0 60000 65536"/>
                  <a:gd name="T19" fmla="*/ 0 60000 65536"/>
                  <a:gd name="T20" fmla="*/ 0 60000 65536"/>
                  <a:gd name="T21" fmla="*/ 0 w 1776"/>
                  <a:gd name="T22" fmla="*/ 0 h 680"/>
                  <a:gd name="T23" fmla="*/ 1776 w 1776"/>
                  <a:gd name="T24" fmla="*/ 680 h 68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6" h="680">
                    <a:moveTo>
                      <a:pt x="0" y="8"/>
                    </a:moveTo>
                    <a:cubicBezTo>
                      <a:pt x="252" y="8"/>
                      <a:pt x="504" y="8"/>
                      <a:pt x="624" y="8"/>
                    </a:cubicBezTo>
                    <a:cubicBezTo>
                      <a:pt x="744" y="8"/>
                      <a:pt x="688" y="8"/>
                      <a:pt x="720" y="8"/>
                    </a:cubicBezTo>
                    <a:cubicBezTo>
                      <a:pt x="752" y="8"/>
                      <a:pt x="776" y="0"/>
                      <a:pt x="816" y="8"/>
                    </a:cubicBezTo>
                    <a:cubicBezTo>
                      <a:pt x="856" y="16"/>
                      <a:pt x="912" y="32"/>
                      <a:pt x="960" y="56"/>
                    </a:cubicBezTo>
                    <a:cubicBezTo>
                      <a:pt x="1008" y="80"/>
                      <a:pt x="968" y="48"/>
                      <a:pt x="1104" y="152"/>
                    </a:cubicBezTo>
                    <a:cubicBezTo>
                      <a:pt x="1240" y="256"/>
                      <a:pt x="1508" y="468"/>
                      <a:pt x="1776" y="680"/>
                    </a:cubicBezTo>
                  </a:path>
                </a:pathLst>
              </a:custGeom>
              <a:noFill/>
              <a:ln w="9525" cap="flat" cmpd="sng">
                <a:solidFill>
                  <a:schemeClr val="tx1"/>
                </a:solidFill>
                <a:prstDash val="solid"/>
                <a:round/>
                <a:headEnd/>
                <a:tailEnd type="triangle" w="med" len="med"/>
              </a:ln>
            </p:spPr>
            <p:txBody>
              <a:bodyPr/>
              <a:lstStyle/>
              <a:p>
                <a:endParaRPr lang="en-US"/>
              </a:p>
            </p:txBody>
          </p:sp>
          <p:sp>
            <p:nvSpPr>
              <p:cNvPr id="17" name="Line 48"/>
              <p:cNvSpPr>
                <a:spLocks noChangeShapeType="1"/>
              </p:cNvSpPr>
              <p:nvPr/>
            </p:nvSpPr>
            <p:spPr bwMode="auto">
              <a:xfrm>
                <a:off x="6400800" y="2438400"/>
                <a:ext cx="2362200" cy="0"/>
              </a:xfrm>
              <a:prstGeom prst="line">
                <a:avLst/>
              </a:prstGeom>
              <a:noFill/>
              <a:ln w="9525">
                <a:solidFill>
                  <a:schemeClr val="tx1"/>
                </a:solidFill>
                <a:prstDash val="dash"/>
                <a:round/>
                <a:headEnd/>
                <a:tailEnd/>
              </a:ln>
            </p:spPr>
            <p:txBody>
              <a:bodyPr/>
              <a:lstStyle/>
              <a:p>
                <a:endParaRPr lang="en-US"/>
              </a:p>
            </p:txBody>
          </p:sp>
          <p:sp>
            <p:nvSpPr>
              <p:cNvPr id="18" name="Line 51"/>
              <p:cNvSpPr>
                <a:spLocks noChangeShapeType="1"/>
              </p:cNvSpPr>
              <p:nvPr/>
            </p:nvSpPr>
            <p:spPr bwMode="auto">
              <a:xfrm>
                <a:off x="6705600" y="2979738"/>
                <a:ext cx="762000" cy="0"/>
              </a:xfrm>
              <a:prstGeom prst="line">
                <a:avLst/>
              </a:prstGeom>
              <a:noFill/>
              <a:ln w="9525">
                <a:solidFill>
                  <a:schemeClr val="tx1"/>
                </a:solidFill>
                <a:round/>
                <a:headEnd type="triangle" w="med" len="med"/>
                <a:tailEnd type="triangle" w="med" len="med"/>
              </a:ln>
            </p:spPr>
            <p:txBody>
              <a:bodyPr/>
              <a:lstStyle/>
              <a:p>
                <a:endParaRPr lang="en-US"/>
              </a:p>
            </p:txBody>
          </p:sp>
          <p:sp>
            <p:nvSpPr>
              <p:cNvPr id="19" name="Line 52"/>
              <p:cNvSpPr>
                <a:spLocks noChangeShapeType="1"/>
              </p:cNvSpPr>
              <p:nvPr/>
            </p:nvSpPr>
            <p:spPr bwMode="auto">
              <a:xfrm>
                <a:off x="6705600" y="2903538"/>
                <a:ext cx="0" cy="152400"/>
              </a:xfrm>
              <a:prstGeom prst="line">
                <a:avLst/>
              </a:prstGeom>
              <a:noFill/>
              <a:ln w="9525">
                <a:solidFill>
                  <a:schemeClr val="tx1"/>
                </a:solidFill>
                <a:round/>
                <a:headEnd/>
                <a:tailEnd/>
              </a:ln>
            </p:spPr>
            <p:txBody>
              <a:bodyPr/>
              <a:lstStyle/>
              <a:p>
                <a:endParaRPr lang="en-US"/>
              </a:p>
            </p:txBody>
          </p:sp>
          <p:sp>
            <p:nvSpPr>
              <p:cNvPr id="20" name="Line 53"/>
              <p:cNvSpPr>
                <a:spLocks noChangeShapeType="1"/>
              </p:cNvSpPr>
              <p:nvPr/>
            </p:nvSpPr>
            <p:spPr bwMode="auto">
              <a:xfrm>
                <a:off x="7467600" y="2903538"/>
                <a:ext cx="0" cy="152400"/>
              </a:xfrm>
              <a:prstGeom prst="line">
                <a:avLst/>
              </a:prstGeom>
              <a:noFill/>
              <a:ln w="9525">
                <a:solidFill>
                  <a:schemeClr val="tx1"/>
                </a:solidFill>
                <a:round/>
                <a:headEnd/>
                <a:tailEnd/>
              </a:ln>
            </p:spPr>
            <p:txBody>
              <a:bodyPr/>
              <a:lstStyle/>
              <a:p>
                <a:endParaRPr lang="en-US"/>
              </a:p>
            </p:txBody>
          </p:sp>
        </p:grpSp>
        <p:pic>
          <p:nvPicPr>
            <p:cNvPr id="11" name="Object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00875" y="3363913"/>
              <a:ext cx="176213" cy="352425"/>
            </a:xfrm>
            <a:prstGeom prst="rect">
              <a:avLst/>
            </a:prstGeom>
            <a:noFill/>
            <a:ln w="9525">
              <a:noFill/>
              <a:miter lim="800000"/>
              <a:headEnd/>
              <a:tailEnd/>
            </a:ln>
          </p:spPr>
        </p:pic>
        <p:pic>
          <p:nvPicPr>
            <p:cNvPr id="12" name="Object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81800" y="2895600"/>
              <a:ext cx="280988" cy="304800"/>
            </a:xfrm>
            <a:prstGeom prst="rect">
              <a:avLst/>
            </a:prstGeom>
            <a:noFill/>
            <a:ln w="9525">
              <a:noFill/>
              <a:miter lim="800000"/>
              <a:headEnd/>
              <a:tailEnd/>
            </a:ln>
          </p:spPr>
        </p:pic>
        <p:pic>
          <p:nvPicPr>
            <p:cNvPr id="13" name="Object 6"/>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148638" y="2808288"/>
              <a:ext cx="442912" cy="328612"/>
            </a:xfrm>
            <a:prstGeom prst="rect">
              <a:avLst/>
            </a:prstGeom>
            <a:noFill/>
            <a:ln w="9525">
              <a:noFill/>
              <a:miter lim="800000"/>
              <a:headEnd/>
              <a:tailEnd/>
            </a:ln>
          </p:spPr>
        </p:pic>
        <p:pic>
          <p:nvPicPr>
            <p:cNvPr id="14" name="Object 7"/>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462588" y="2527300"/>
              <a:ext cx="279400" cy="303213"/>
            </a:xfrm>
            <a:prstGeom prst="rect">
              <a:avLst/>
            </a:prstGeom>
            <a:noFill/>
            <a:ln w="9525">
              <a:noFill/>
              <a:miter lim="800000"/>
              <a:headEnd/>
              <a:tailEnd/>
            </a:ln>
          </p:spPr>
        </p:pic>
      </p:grpSp>
      <p:graphicFrame>
        <p:nvGraphicFramePr>
          <p:cNvPr id="21" name="Object 20"/>
          <p:cNvGraphicFramePr>
            <a:graphicFrameLocks noChangeAspect="1"/>
          </p:cNvGraphicFramePr>
          <p:nvPr>
            <p:extLst>
              <p:ext uri="{D42A27DB-BD31-4B8C-83A1-F6EECF244321}">
                <p14:modId xmlns:p14="http://schemas.microsoft.com/office/powerpoint/2010/main" val="2782186731"/>
              </p:ext>
            </p:extLst>
          </p:nvPr>
        </p:nvGraphicFramePr>
        <p:xfrm>
          <a:off x="5545655" y="3619500"/>
          <a:ext cx="2835275" cy="1114425"/>
        </p:xfrm>
        <a:graphic>
          <a:graphicData uri="http://schemas.openxmlformats.org/presentationml/2006/ole">
            <mc:AlternateContent xmlns:mc="http://schemas.openxmlformats.org/markup-compatibility/2006">
              <mc:Choice xmlns:v="urn:schemas-microsoft-com:vml" Requires="v">
                <p:oleObj spid="_x0000_s426202" name="Equation" r:id="rId7" imgW="1066524" imgH="418893" progId="Equation.3">
                  <p:embed/>
                </p:oleObj>
              </mc:Choice>
              <mc:Fallback>
                <p:oleObj name="Equation" r:id="rId7" imgW="1066524" imgH="418893" progId="Equation.3">
                  <p:embed/>
                  <p:pic>
                    <p:nvPicPr>
                      <p:cNvPr id="0" name="Picture 2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5655" y="3619500"/>
                        <a:ext cx="2835275" cy="1114425"/>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1731" name="Object 3"/>
          <p:cNvGraphicFramePr>
            <a:graphicFrameLocks noChangeAspect="1"/>
          </p:cNvGraphicFramePr>
          <p:nvPr>
            <p:extLst>
              <p:ext uri="{D42A27DB-BD31-4B8C-83A1-F6EECF244321}">
                <p14:modId xmlns:p14="http://schemas.microsoft.com/office/powerpoint/2010/main" val="1135090016"/>
              </p:ext>
            </p:extLst>
          </p:nvPr>
        </p:nvGraphicFramePr>
        <p:xfrm>
          <a:off x="2133600" y="2819400"/>
          <a:ext cx="4800625" cy="595133"/>
        </p:xfrm>
        <a:graphic>
          <a:graphicData uri="http://schemas.openxmlformats.org/presentationml/2006/ole">
            <mc:AlternateContent xmlns:mc="http://schemas.openxmlformats.org/markup-compatibility/2006">
              <mc:Choice xmlns:v="urn:schemas-microsoft-com:vml" Requires="v">
                <p:oleObj spid="_x0000_s426203" name="Equation" r:id="rId9" imgW="1739510" imgH="216061" progId="">
                  <p:embed/>
                </p:oleObj>
              </mc:Choice>
              <mc:Fallback>
                <p:oleObj name="Equation" r:id="rId9" imgW="1739510" imgH="216061" progId="">
                  <p:embed/>
                  <p:pic>
                    <p:nvPicPr>
                      <p:cNvPr id="0" name="Picture 2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2819400"/>
                        <a:ext cx="4800625" cy="59513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22"/>
          <p:cNvGrpSpPr/>
          <p:nvPr/>
        </p:nvGrpSpPr>
        <p:grpSpPr>
          <a:xfrm>
            <a:off x="5351212" y="4963675"/>
            <a:ext cx="3352800" cy="1092200"/>
            <a:chOff x="5340350" y="3795713"/>
            <a:chExt cx="3352800" cy="1092200"/>
          </a:xfrm>
        </p:grpSpPr>
        <p:grpSp>
          <p:nvGrpSpPr>
            <p:cNvPr id="5" name="Group 58"/>
            <p:cNvGrpSpPr>
              <a:grpSpLocks/>
            </p:cNvGrpSpPr>
            <p:nvPr/>
          </p:nvGrpSpPr>
          <p:grpSpPr bwMode="auto">
            <a:xfrm>
              <a:off x="5340350" y="3795721"/>
              <a:ext cx="3352800" cy="1092192"/>
              <a:chOff x="5340350" y="3414721"/>
              <a:chExt cx="3352800" cy="1092192"/>
            </a:xfrm>
          </p:grpSpPr>
          <p:sp>
            <p:nvSpPr>
              <p:cNvPr id="26" name="Freeform 63"/>
              <p:cNvSpPr>
                <a:spLocks/>
              </p:cNvSpPr>
              <p:nvPr/>
            </p:nvSpPr>
            <p:spPr bwMode="auto">
              <a:xfrm>
                <a:off x="5340350" y="4030663"/>
                <a:ext cx="3352800" cy="476250"/>
              </a:xfrm>
              <a:custGeom>
                <a:avLst/>
                <a:gdLst>
                  <a:gd name="T0" fmla="*/ 0 w 2112"/>
                  <a:gd name="T1" fmla="*/ 2147483647 h 300"/>
                  <a:gd name="T2" fmla="*/ 2147483647 w 2112"/>
                  <a:gd name="T3" fmla="*/ 2147483647 h 300"/>
                  <a:gd name="T4" fmla="*/ 2147483647 w 2112"/>
                  <a:gd name="T5" fmla="*/ 2147483647 h 300"/>
                  <a:gd name="T6" fmla="*/ 2147483647 w 2112"/>
                  <a:gd name="T7" fmla="*/ 2147483647 h 300"/>
                  <a:gd name="T8" fmla="*/ 2147483647 w 2112"/>
                  <a:gd name="T9" fmla="*/ 2147483647 h 300"/>
                  <a:gd name="T10" fmla="*/ 2147483647 w 2112"/>
                  <a:gd name="T11" fmla="*/ 2147483647 h 300"/>
                  <a:gd name="T12" fmla="*/ 2147483647 w 2112"/>
                  <a:gd name="T13" fmla="*/ 2147483647 h 300"/>
                  <a:gd name="T14" fmla="*/ 0 60000 65536"/>
                  <a:gd name="T15" fmla="*/ 0 60000 65536"/>
                  <a:gd name="T16" fmla="*/ 0 60000 65536"/>
                  <a:gd name="T17" fmla="*/ 0 60000 65536"/>
                  <a:gd name="T18" fmla="*/ 0 60000 65536"/>
                  <a:gd name="T19" fmla="*/ 0 60000 65536"/>
                  <a:gd name="T20" fmla="*/ 0 60000 65536"/>
                  <a:gd name="T21" fmla="*/ 0 w 2112"/>
                  <a:gd name="T22" fmla="*/ 0 h 300"/>
                  <a:gd name="T23" fmla="*/ 2112 w 2112"/>
                  <a:gd name="T24" fmla="*/ 300 h 3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2" h="300">
                    <a:moveTo>
                      <a:pt x="0" y="15"/>
                    </a:moveTo>
                    <a:cubicBezTo>
                      <a:pt x="300" y="15"/>
                      <a:pt x="599" y="15"/>
                      <a:pt x="742" y="15"/>
                    </a:cubicBezTo>
                    <a:cubicBezTo>
                      <a:pt x="885" y="15"/>
                      <a:pt x="806" y="17"/>
                      <a:pt x="856" y="15"/>
                    </a:cubicBezTo>
                    <a:cubicBezTo>
                      <a:pt x="906" y="13"/>
                      <a:pt x="995" y="0"/>
                      <a:pt x="1043" y="3"/>
                    </a:cubicBezTo>
                    <a:cubicBezTo>
                      <a:pt x="1091" y="6"/>
                      <a:pt x="1097" y="24"/>
                      <a:pt x="1142" y="36"/>
                    </a:cubicBezTo>
                    <a:cubicBezTo>
                      <a:pt x="1187" y="48"/>
                      <a:pt x="1151" y="32"/>
                      <a:pt x="1313" y="76"/>
                    </a:cubicBezTo>
                    <a:cubicBezTo>
                      <a:pt x="1475" y="120"/>
                      <a:pt x="1793" y="210"/>
                      <a:pt x="2112" y="300"/>
                    </a:cubicBezTo>
                  </a:path>
                </a:pathLst>
              </a:custGeom>
              <a:noFill/>
              <a:ln w="9525" cap="flat" cmpd="sng">
                <a:solidFill>
                  <a:schemeClr val="tx1"/>
                </a:solidFill>
                <a:prstDash val="solid"/>
                <a:round/>
                <a:headEnd/>
                <a:tailEnd type="triangle" w="med" len="med"/>
              </a:ln>
            </p:spPr>
            <p:txBody>
              <a:bodyPr/>
              <a:lstStyle/>
              <a:p>
                <a:endParaRPr lang="en-US"/>
              </a:p>
            </p:txBody>
          </p:sp>
          <p:sp>
            <p:nvSpPr>
              <p:cNvPr id="27" name="Line 65"/>
              <p:cNvSpPr>
                <a:spLocks noChangeShapeType="1"/>
              </p:cNvSpPr>
              <p:nvPr/>
            </p:nvSpPr>
            <p:spPr bwMode="auto">
              <a:xfrm>
                <a:off x="6330950" y="4049713"/>
                <a:ext cx="2362200" cy="0"/>
              </a:xfrm>
              <a:prstGeom prst="line">
                <a:avLst/>
              </a:prstGeom>
              <a:noFill/>
              <a:ln w="9525">
                <a:solidFill>
                  <a:schemeClr val="tx1"/>
                </a:solidFill>
                <a:prstDash val="dash"/>
                <a:round/>
                <a:headEnd/>
                <a:tailEnd/>
              </a:ln>
            </p:spPr>
            <p:txBody>
              <a:bodyPr/>
              <a:lstStyle/>
              <a:p>
                <a:endParaRPr lang="en-US"/>
              </a:p>
            </p:txBody>
          </p:sp>
          <p:grpSp>
            <p:nvGrpSpPr>
              <p:cNvPr id="6" name="Group 73"/>
              <p:cNvGrpSpPr>
                <a:grpSpLocks/>
              </p:cNvGrpSpPr>
              <p:nvPr/>
            </p:nvGrpSpPr>
            <p:grpSpPr bwMode="auto">
              <a:xfrm flipV="1">
                <a:off x="6858000" y="3414721"/>
                <a:ext cx="363538" cy="1052510"/>
                <a:chOff x="4206" y="2239"/>
                <a:chExt cx="283" cy="728"/>
              </a:xfrm>
            </p:grpSpPr>
            <p:sp>
              <p:nvSpPr>
                <p:cNvPr id="29" name="Line 70"/>
                <p:cNvSpPr>
                  <a:spLocks noChangeShapeType="1"/>
                </p:cNvSpPr>
                <p:nvPr/>
              </p:nvSpPr>
              <p:spPr bwMode="auto">
                <a:xfrm>
                  <a:off x="4217" y="2250"/>
                  <a:ext cx="141" cy="706"/>
                </a:xfrm>
                <a:prstGeom prst="line">
                  <a:avLst/>
                </a:prstGeom>
                <a:noFill/>
                <a:ln w="9525">
                  <a:solidFill>
                    <a:srgbClr val="CC0000"/>
                  </a:solidFill>
                  <a:round/>
                  <a:headEnd/>
                  <a:tailEnd/>
                </a:ln>
              </p:spPr>
              <p:txBody>
                <a:bodyPr/>
                <a:lstStyle/>
                <a:p>
                  <a:endParaRPr lang="en-US"/>
                </a:p>
              </p:txBody>
            </p:sp>
            <p:sp>
              <p:nvSpPr>
                <p:cNvPr id="30" name="Line 71"/>
                <p:cNvSpPr>
                  <a:spLocks noChangeShapeType="1"/>
                </p:cNvSpPr>
                <p:nvPr/>
              </p:nvSpPr>
              <p:spPr bwMode="auto">
                <a:xfrm flipV="1">
                  <a:off x="4358" y="2250"/>
                  <a:ext cx="131" cy="717"/>
                </a:xfrm>
                <a:prstGeom prst="line">
                  <a:avLst/>
                </a:prstGeom>
                <a:noFill/>
                <a:ln w="9525">
                  <a:solidFill>
                    <a:srgbClr val="CC0000"/>
                  </a:solidFill>
                  <a:round/>
                  <a:headEnd/>
                  <a:tailEnd/>
                </a:ln>
              </p:spPr>
              <p:txBody>
                <a:bodyPr/>
                <a:lstStyle/>
                <a:p>
                  <a:endParaRPr lang="en-US"/>
                </a:p>
              </p:txBody>
            </p:sp>
            <p:sp>
              <p:nvSpPr>
                <p:cNvPr id="31" name="Line 72"/>
                <p:cNvSpPr>
                  <a:spLocks noChangeShapeType="1"/>
                </p:cNvSpPr>
                <p:nvPr/>
              </p:nvSpPr>
              <p:spPr bwMode="auto">
                <a:xfrm>
                  <a:off x="4206" y="2239"/>
                  <a:ext cx="272" cy="0"/>
                </a:xfrm>
                <a:prstGeom prst="line">
                  <a:avLst/>
                </a:prstGeom>
                <a:noFill/>
                <a:ln w="9525">
                  <a:solidFill>
                    <a:srgbClr val="CC0000"/>
                  </a:solidFill>
                  <a:round/>
                  <a:headEnd/>
                  <a:tailEnd/>
                </a:ln>
              </p:spPr>
              <p:txBody>
                <a:bodyPr/>
                <a:lstStyle/>
                <a:p>
                  <a:endParaRPr lang="en-US"/>
                </a:p>
              </p:txBody>
            </p:sp>
          </p:grpSp>
        </p:grpSp>
        <p:pic>
          <p:nvPicPr>
            <p:cNvPr id="25" name="Object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78788" y="4419600"/>
              <a:ext cx="442912" cy="328613"/>
            </a:xfrm>
            <a:prstGeom prst="rect">
              <a:avLst/>
            </a:prstGeom>
            <a:noFill/>
            <a:ln w="9525">
              <a:noFill/>
              <a:miter lim="800000"/>
              <a:headEnd/>
              <a:tailEnd/>
            </a:ln>
          </p:spPr>
        </p:pic>
      </p:grpSp>
      <p:sp>
        <p:nvSpPr>
          <p:cNvPr id="32" name="Date Placeholder 31"/>
          <p:cNvSpPr>
            <a:spLocks noGrp="1"/>
          </p:cNvSpPr>
          <p:nvPr>
            <p:ph type="dt" sz="half" idx="10"/>
          </p:nvPr>
        </p:nvSpPr>
        <p:spPr/>
        <p:txBody>
          <a:bodyPr/>
          <a:lstStyle/>
          <a:p>
            <a:pPr>
              <a:defRPr/>
            </a:pPr>
            <a:r>
              <a:rPr lang="en-US" smtClean="0"/>
              <a:t>March 18 &amp; 20, 2014</a:t>
            </a:r>
            <a:endParaRPr lang="en-US" dirty="0"/>
          </a:p>
        </p:txBody>
      </p:sp>
      <p:sp>
        <p:nvSpPr>
          <p:cNvPr id="33" name="Slide Number Placeholder 32"/>
          <p:cNvSpPr>
            <a:spLocks noGrp="1"/>
          </p:cNvSpPr>
          <p:nvPr>
            <p:ph type="sldNum" sz="quarter" idx="12"/>
          </p:nvPr>
        </p:nvSpPr>
        <p:spPr/>
        <p:txBody>
          <a:bodyPr/>
          <a:lstStyle/>
          <a:p>
            <a:pPr>
              <a:defRPr/>
            </a:pPr>
            <a:fld id="{FBC16510-01E7-4757-9488-65999956462C}" type="slidenum">
              <a:rPr lang="en-US" smtClean="0"/>
              <a:pPr>
                <a:defRPr/>
              </a:pPr>
              <a:t>7</a:t>
            </a:fld>
            <a:endParaRPr lang="en-US"/>
          </a:p>
        </p:txBody>
      </p:sp>
      <p:sp>
        <p:nvSpPr>
          <p:cNvPr id="34" name="Footer Placeholder 33"/>
          <p:cNvSpPr>
            <a:spLocks noGrp="1"/>
          </p:cNvSpPr>
          <p:nvPr>
            <p:ph type="ftr" sz="quarter" idx="11"/>
          </p:nvPr>
        </p:nvSpPr>
        <p:spPr/>
        <p:txBody>
          <a:bodyPr/>
          <a:lstStyle/>
          <a:p>
            <a:pPr>
              <a:defRPr/>
            </a:pPr>
            <a:r>
              <a:rPr lang="en-US" smtClean="0"/>
              <a:t>E. Prebys, NIU Phy 790 Guest Lecture</a:t>
            </a:r>
            <a:endParaRPr lang="en-US"/>
          </a:p>
        </p:txBody>
      </p:sp>
    </p:spTree>
    <p:extLst>
      <p:ext uri="{BB962C8B-B14F-4D97-AF65-F5344CB8AC3E}">
        <p14:creationId xmlns:p14="http://schemas.microsoft.com/office/powerpoint/2010/main" val="63773138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Synchrotrons</a:t>
            </a:r>
            <a:endParaRPr lang="en-US" dirty="0"/>
          </a:p>
        </p:txBody>
      </p:sp>
      <p:sp>
        <p:nvSpPr>
          <p:cNvPr id="3" name="Content Placeholder 2"/>
          <p:cNvSpPr>
            <a:spLocks noGrp="1"/>
          </p:cNvSpPr>
          <p:nvPr>
            <p:ph idx="1"/>
          </p:nvPr>
        </p:nvSpPr>
        <p:spPr/>
        <p:txBody>
          <a:bodyPr/>
          <a:lstStyle/>
          <a:p>
            <a:r>
              <a:rPr lang="en-US" dirty="0" smtClean="0"/>
              <a:t>Cyclotrons have a fixed magnetic field</a:t>
            </a:r>
          </a:p>
          <a:p>
            <a:pPr lvl="1"/>
            <a:r>
              <a:rPr lang="en-US" dirty="0" smtClean="0"/>
              <a:t>As the energy grows, so does the radius</a:t>
            </a:r>
          </a:p>
          <a:p>
            <a:pPr lvl="1"/>
            <a:r>
              <a:rPr lang="en-US" dirty="0" smtClean="0"/>
              <a:t>Since the minimum radius is limited by the strength of the magnetic fields we can make, cyclotron get impractically large pretty quickly.</a:t>
            </a:r>
          </a:p>
          <a:p>
            <a:r>
              <a:rPr lang="en-US" dirty="0" smtClean="0"/>
              <a:t>On the other hand, we just showed the trajectory of a particle will always depend on</a:t>
            </a:r>
          </a:p>
          <a:p>
            <a:endParaRPr lang="en-US" dirty="0"/>
          </a:p>
          <a:p>
            <a:endParaRPr lang="en-US" dirty="0" smtClean="0"/>
          </a:p>
          <a:p>
            <a:r>
              <a:rPr lang="en-US" dirty="0" smtClean="0"/>
              <a:t>If, as the particles accelerate, we scale all magnetic fields with the particle momentum, then </a:t>
            </a:r>
            <a:r>
              <a:rPr lang="en-US" i="1" dirty="0" smtClean="0"/>
              <a:t>the trajectories will be independent of energy! </a:t>
            </a:r>
          </a:p>
        </p:txBody>
      </p:sp>
      <p:sp>
        <p:nvSpPr>
          <p:cNvPr id="4" name="Date Placeholder 3"/>
          <p:cNvSpPr>
            <a:spLocks noGrp="1"/>
          </p:cNvSpPr>
          <p:nvPr>
            <p:ph type="dt" sz="half" idx="10"/>
          </p:nvPr>
        </p:nvSpPr>
        <p:spPr/>
        <p:txBody>
          <a:bodyPr/>
          <a:lstStyle/>
          <a:p>
            <a:pPr>
              <a:defRPr/>
            </a:pPr>
            <a:r>
              <a:rPr lang="en-US" smtClean="0"/>
              <a:t>March 18 &amp; 20, 2014</a:t>
            </a:r>
            <a:endParaRPr lang="en-US" dirty="0"/>
          </a:p>
        </p:txBody>
      </p:sp>
      <p:sp>
        <p:nvSpPr>
          <p:cNvPr id="5" name="Footer Placeholder 4"/>
          <p:cNvSpPr>
            <a:spLocks noGrp="1"/>
          </p:cNvSpPr>
          <p:nvPr>
            <p:ph type="ftr" sz="quarter" idx="11"/>
          </p:nvPr>
        </p:nvSpPr>
        <p:spPr/>
        <p:txBody>
          <a:bodyPr/>
          <a:lstStyle/>
          <a:p>
            <a:pPr>
              <a:defRPr/>
            </a:pPr>
            <a:r>
              <a:rPr lang="fr-FR" smtClean="0"/>
              <a:t>E. Prebys, NIU Phy 790 Guest Lecture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940951746"/>
              </p:ext>
            </p:extLst>
          </p:nvPr>
        </p:nvGraphicFramePr>
        <p:xfrm>
          <a:off x="2743200" y="3276600"/>
          <a:ext cx="2539252" cy="838200"/>
        </p:xfrm>
        <a:graphic>
          <a:graphicData uri="http://schemas.openxmlformats.org/presentationml/2006/ole">
            <mc:AlternateContent xmlns:mc="http://schemas.openxmlformats.org/markup-compatibility/2006">
              <mc:Choice xmlns:v="urn:schemas-microsoft-com:vml" Requires="v">
                <p:oleObj spid="_x0000_s496741" name="Equation" r:id="rId3" imgW="1298160" imgH="420480" progId="">
                  <p:embed/>
                </p:oleObj>
              </mc:Choice>
              <mc:Fallback>
                <p:oleObj name="Equation" r:id="rId3" imgW="1298160" imgH="420480" progId="">
                  <p:embed/>
                  <p:pic>
                    <p:nvPicPr>
                      <p:cNvPr id="0" name="Picture 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276600"/>
                        <a:ext cx="2539252"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209800" y="5410200"/>
            <a:ext cx="4953000" cy="584776"/>
          </a:xfrm>
          <a:prstGeom prst="rect">
            <a:avLst/>
          </a:prstGeom>
          <a:noFill/>
        </p:spPr>
        <p:txBody>
          <a:bodyPr wrap="square" rtlCol="0">
            <a:spAutoFit/>
          </a:bodyPr>
          <a:lstStyle/>
          <a:p>
            <a:pPr algn="ctr"/>
            <a:r>
              <a:rPr lang="en-US" dirty="0" smtClean="0">
                <a:solidFill>
                  <a:srgbClr val="C00000"/>
                </a:solidFill>
                <a:latin typeface="Wingdings"/>
                <a:ea typeface="Wingdings"/>
                <a:cs typeface="Wingdings"/>
                <a:sym typeface="Wingdings"/>
              </a:rPr>
              <a:t></a:t>
            </a:r>
            <a:r>
              <a:rPr lang="en-US" dirty="0" smtClean="0">
                <a:solidFill>
                  <a:srgbClr val="C00000"/>
                </a:solidFill>
                <a:latin typeface="+mn-lt"/>
                <a:sym typeface="Wingdings"/>
              </a:rPr>
              <a:t>”Synchrotron”*</a:t>
            </a:r>
            <a:endParaRPr lang="en-US" dirty="0" smtClean="0">
              <a:solidFill>
                <a:srgbClr val="C00000"/>
              </a:solidFill>
              <a:latin typeface="+mn-lt"/>
            </a:endParaRPr>
          </a:p>
        </p:txBody>
      </p:sp>
      <p:sp>
        <p:nvSpPr>
          <p:cNvPr id="10" name="TextBox 9"/>
          <p:cNvSpPr txBox="1"/>
          <p:nvPr/>
        </p:nvSpPr>
        <p:spPr>
          <a:xfrm>
            <a:off x="6019800" y="6172200"/>
            <a:ext cx="2819400" cy="381000"/>
          </a:xfrm>
          <a:prstGeom prst="rect">
            <a:avLst/>
          </a:prstGeom>
          <a:noFill/>
        </p:spPr>
        <p:txBody>
          <a:bodyPr wrap="square" rtlCol="0">
            <a:spAutoFit/>
          </a:bodyPr>
          <a:lstStyle/>
          <a:p>
            <a:pPr algn="r"/>
            <a:r>
              <a:rPr lang="en-US" sz="1800" dirty="0" smtClean="0">
                <a:solidFill>
                  <a:srgbClr val="C00000"/>
                </a:solidFill>
                <a:latin typeface="+mn-lt"/>
              </a:rPr>
              <a:t>*Edward McMillan, 1945</a:t>
            </a:r>
          </a:p>
        </p:txBody>
      </p:sp>
    </p:spTree>
    <p:extLst>
      <p:ext uri="{BB962C8B-B14F-4D97-AF65-F5344CB8AC3E}">
        <p14:creationId xmlns:p14="http://schemas.microsoft.com/office/powerpoint/2010/main" val="201341715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 Focusing</a:t>
            </a:r>
            <a:endParaRPr lang="en-US" dirty="0"/>
          </a:p>
        </p:txBody>
      </p:sp>
      <p:sp>
        <p:nvSpPr>
          <p:cNvPr id="3" name="Content Placeholder 2"/>
          <p:cNvSpPr>
            <a:spLocks noGrp="1"/>
          </p:cNvSpPr>
          <p:nvPr>
            <p:ph idx="1"/>
          </p:nvPr>
        </p:nvSpPr>
        <p:spPr>
          <a:xfrm>
            <a:off x="446088" y="800100"/>
            <a:ext cx="8355012" cy="939080"/>
          </a:xfrm>
        </p:spPr>
        <p:txBody>
          <a:bodyPr/>
          <a:lstStyle/>
          <a:p>
            <a:r>
              <a:rPr lang="en-US" sz="2000" dirty="0" smtClean="0"/>
              <a:t>Cyclotrons relied on the fact that </a:t>
            </a:r>
            <a:br>
              <a:rPr lang="en-US" sz="2000" dirty="0" smtClean="0"/>
            </a:br>
            <a:r>
              <a:rPr lang="en-US" sz="2000" dirty="0" smtClean="0"/>
              <a:t>magnetic fields between two pole </a:t>
            </a:r>
            <a:br>
              <a:rPr lang="en-US" sz="2000" dirty="0" smtClean="0"/>
            </a:br>
            <a:r>
              <a:rPr lang="en-US" sz="2000" dirty="0" smtClean="0"/>
              <a:t>faces are never perfectly uniform.</a:t>
            </a:r>
          </a:p>
          <a:p>
            <a:r>
              <a:rPr lang="en-US" sz="2000" dirty="0" smtClean="0"/>
              <a:t>This prevents the particles from </a:t>
            </a:r>
            <a:br>
              <a:rPr lang="en-US" sz="2000" dirty="0" smtClean="0"/>
            </a:br>
            <a:r>
              <a:rPr lang="en-US" sz="2000" dirty="0" smtClean="0"/>
              <a:t>spiraling out of the pole gap.</a:t>
            </a:r>
          </a:p>
          <a:p>
            <a:r>
              <a:rPr lang="en-US" sz="2000" dirty="0" smtClean="0"/>
              <a:t>In early synchrotrons, radial field </a:t>
            </a:r>
            <a:br>
              <a:rPr lang="en-US" sz="2000" dirty="0" smtClean="0"/>
            </a:br>
            <a:r>
              <a:rPr lang="en-US" sz="2000" dirty="0" smtClean="0"/>
              <a:t>profiles were optimized to take advantage of this effect, but in </a:t>
            </a:r>
            <a:br>
              <a:rPr lang="en-US" sz="2000" dirty="0" smtClean="0"/>
            </a:br>
            <a:r>
              <a:rPr lang="en-US" sz="2000" dirty="0" smtClean="0"/>
              <a:t>any weak focused beams, </a:t>
            </a:r>
            <a:r>
              <a:rPr lang="en-US" sz="2000" i="1" dirty="0" smtClean="0"/>
              <a:t>the beam size grows with energy.</a:t>
            </a:r>
          </a:p>
          <a:p>
            <a:r>
              <a:rPr lang="en-US" sz="2000" dirty="0" smtClean="0"/>
              <a:t>The highest energy weak </a:t>
            </a:r>
            <a:br>
              <a:rPr lang="en-US" sz="2000" dirty="0" smtClean="0"/>
            </a:br>
            <a:r>
              <a:rPr lang="en-US" sz="2000" dirty="0" smtClean="0"/>
              <a:t>focusing accelerator was the </a:t>
            </a:r>
            <a:br>
              <a:rPr lang="en-US" sz="2000" dirty="0" smtClean="0"/>
            </a:br>
            <a:r>
              <a:rPr lang="en-US" sz="2000" dirty="0" smtClean="0"/>
              <a:t>Berkeley </a:t>
            </a:r>
            <a:r>
              <a:rPr lang="en-US" sz="2000" dirty="0" err="1" smtClean="0"/>
              <a:t>Bevatron</a:t>
            </a:r>
            <a:r>
              <a:rPr lang="en-US" sz="2000" dirty="0" smtClean="0"/>
              <a:t>, which had </a:t>
            </a:r>
            <a:br>
              <a:rPr lang="en-US" sz="2000" dirty="0" smtClean="0"/>
            </a:br>
            <a:r>
              <a:rPr lang="en-US" sz="2000" dirty="0" smtClean="0"/>
              <a:t>a kinetic energy of 6.2 </a:t>
            </a:r>
            <a:r>
              <a:rPr lang="en-US" sz="2000" dirty="0" err="1" smtClean="0"/>
              <a:t>GeV</a:t>
            </a:r>
            <a:endParaRPr lang="en-US" sz="2000" dirty="0" smtClean="0"/>
          </a:p>
          <a:p>
            <a:pPr lvl="1"/>
            <a:r>
              <a:rPr lang="en-US" sz="1600" dirty="0" smtClean="0"/>
              <a:t>High enough to make antiprotons</a:t>
            </a:r>
            <a:br>
              <a:rPr lang="en-US" sz="1600" dirty="0" smtClean="0"/>
            </a:br>
            <a:r>
              <a:rPr lang="en-US" sz="1600" dirty="0" smtClean="0"/>
              <a:t>(and win a Nobel Prize)</a:t>
            </a:r>
          </a:p>
          <a:p>
            <a:pPr lvl="1"/>
            <a:r>
              <a:rPr lang="en-US" sz="1600" dirty="0" smtClean="0"/>
              <a:t>It had an aperture 12”x48”!</a:t>
            </a:r>
            <a:endParaRPr lang="en-US" sz="1600" dirty="0"/>
          </a:p>
        </p:txBody>
      </p:sp>
      <p:pic>
        <p:nvPicPr>
          <p:cNvPr id="193538" name="Picture 2" descr="http://www.physics.rutgers.edu/cyclotron/images/12inchmagmeas/images/focusing1.jpg"/>
          <p:cNvPicPr>
            <a:picLocks noChangeAspect="1" noChangeArrowheads="1"/>
          </p:cNvPicPr>
          <p:nvPr/>
        </p:nvPicPr>
        <p:blipFill>
          <a:blip r:embed="rId2" cstate="print"/>
          <a:srcRect/>
          <a:stretch>
            <a:fillRect/>
          </a:stretch>
        </p:blipFill>
        <p:spPr bwMode="auto">
          <a:xfrm>
            <a:off x="4846178" y="279790"/>
            <a:ext cx="4297822" cy="2419515"/>
          </a:xfrm>
          <a:prstGeom prst="rect">
            <a:avLst/>
          </a:prstGeom>
          <a:noFill/>
        </p:spPr>
      </p:pic>
      <p:pic>
        <p:nvPicPr>
          <p:cNvPr id="193539" name="Picture 3"/>
          <p:cNvPicPr>
            <a:picLocks noChangeAspect="1" noChangeArrowheads="1"/>
          </p:cNvPicPr>
          <p:nvPr/>
        </p:nvPicPr>
        <p:blipFill>
          <a:blip r:embed="rId3" cstate="print"/>
          <a:srcRect/>
          <a:stretch>
            <a:fillRect/>
          </a:stretch>
        </p:blipFill>
        <p:spPr bwMode="auto">
          <a:xfrm>
            <a:off x="4341571" y="3544215"/>
            <a:ext cx="4802430" cy="2496325"/>
          </a:xfrm>
          <a:prstGeom prst="rect">
            <a:avLst/>
          </a:prstGeom>
          <a:noFill/>
          <a:ln w="9525">
            <a:noFill/>
            <a:miter lim="800000"/>
            <a:headEnd/>
            <a:tailEnd/>
          </a:ln>
        </p:spPr>
      </p:pic>
      <p:cxnSp>
        <p:nvCxnSpPr>
          <p:cNvPr id="10" name="Straight Arrow Connector 9"/>
          <p:cNvCxnSpPr/>
          <p:nvPr/>
        </p:nvCxnSpPr>
        <p:spPr>
          <a:xfrm flipV="1">
            <a:off x="3765495" y="4849986"/>
            <a:ext cx="3379640" cy="576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Date Placeholder 10"/>
          <p:cNvSpPr>
            <a:spLocks noGrp="1"/>
          </p:cNvSpPr>
          <p:nvPr>
            <p:ph type="dt" sz="half" idx="10"/>
          </p:nvPr>
        </p:nvSpPr>
        <p:spPr/>
        <p:txBody>
          <a:bodyPr/>
          <a:lstStyle/>
          <a:p>
            <a:pPr>
              <a:defRPr/>
            </a:pPr>
            <a:r>
              <a:rPr lang="en-US" smtClean="0"/>
              <a:t>March 18 &amp; 20, 2014</a:t>
            </a:r>
            <a:endParaRPr lang="en-US" dirty="0"/>
          </a:p>
        </p:txBody>
      </p:sp>
      <p:sp>
        <p:nvSpPr>
          <p:cNvPr id="12" name="Slide Number Placeholder 11"/>
          <p:cNvSpPr>
            <a:spLocks noGrp="1"/>
          </p:cNvSpPr>
          <p:nvPr>
            <p:ph type="sldNum" sz="quarter" idx="12"/>
          </p:nvPr>
        </p:nvSpPr>
        <p:spPr/>
        <p:txBody>
          <a:bodyPr/>
          <a:lstStyle/>
          <a:p>
            <a:pPr>
              <a:defRPr/>
            </a:pPr>
            <a:fld id="{FBC16510-01E7-4757-9488-65999956462C}" type="slidenum">
              <a:rPr lang="en-US" smtClean="0"/>
              <a:pPr>
                <a:defRPr/>
              </a:pPr>
              <a:t>9</a:t>
            </a:fld>
            <a:endParaRPr lang="en-US"/>
          </a:p>
        </p:txBody>
      </p:sp>
      <p:sp>
        <p:nvSpPr>
          <p:cNvPr id="13" name="Footer Placeholder 12"/>
          <p:cNvSpPr>
            <a:spLocks noGrp="1"/>
          </p:cNvSpPr>
          <p:nvPr>
            <p:ph type="ftr" sz="quarter" idx="11"/>
          </p:nvPr>
        </p:nvSpPr>
        <p:spPr/>
        <p:txBody>
          <a:bodyPr/>
          <a:lstStyle/>
          <a:p>
            <a:pPr>
              <a:defRPr/>
            </a:pPr>
            <a:r>
              <a:rPr lang="en-US" smtClean="0"/>
              <a:t>E. Prebys, NIU Phy 790 Guest Lecture</a:t>
            </a:r>
            <a:endParaRPr lang="en-US"/>
          </a:p>
        </p:txBody>
      </p:sp>
    </p:spTree>
    <p:extLst>
      <p:ext uri="{BB962C8B-B14F-4D97-AF65-F5344CB8AC3E}">
        <p14:creationId xmlns:p14="http://schemas.microsoft.com/office/powerpoint/2010/main" val="239413947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spDef>
      <a:spPr>
        <a:noFill/>
        <a:ln w="12700">
          <a:solidFill>
            <a:srgbClr val="FF0000"/>
          </a:solid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FF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800" dirty="0" smtClean="0">
            <a:solidFill>
              <a:srgbClr val="C00000"/>
            </a:solidFill>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quantum_universe_RMS_20080415</Template>
  <TotalTime>5041</TotalTime>
  <Words>5632</Words>
  <Application>Microsoft Macintosh PowerPoint</Application>
  <PresentationFormat>On-screen Show (4:3)</PresentationFormat>
  <Paragraphs>984</Paragraphs>
  <Slides>65</Slides>
  <Notes>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65</vt:i4>
      </vt:variant>
    </vt:vector>
  </HeadingPairs>
  <TitlesOfParts>
    <vt:vector size="68" baseType="lpstr">
      <vt:lpstr>Opulent</vt:lpstr>
      <vt:lpstr>Equation</vt:lpstr>
      <vt:lpstr>MathType 6.0 Equation</vt:lpstr>
      <vt:lpstr>Intro to Accelerator Physics </vt:lpstr>
      <vt:lpstr>Relativity and Units</vt:lpstr>
      <vt:lpstr>Man-made Particle Acceleration</vt:lpstr>
      <vt:lpstr>The Cyclotron (1930’s)</vt:lpstr>
      <vt:lpstr>Round and Round We Go: the First Cyclotrons</vt:lpstr>
      <vt:lpstr>Beam “rigidity”</vt:lpstr>
      <vt:lpstr>Application: Thin Lens Approximation and Magnetic “kick”</vt:lpstr>
      <vt:lpstr>Synchrotrons</vt:lpstr>
      <vt:lpstr>Weak Focusing</vt:lpstr>
      <vt:lpstr>Strong Focusing</vt:lpstr>
      <vt:lpstr>Combined Function vs. Separated Function</vt:lpstr>
      <vt:lpstr>Quadrupole Magnets as Lenses*</vt:lpstr>
      <vt:lpstr>What About the Other Plane?</vt:lpstr>
      <vt:lpstr>A (first) Word about Coordinates and Conventions</vt:lpstr>
      <vt:lpstr>Transfer Matrices</vt:lpstr>
      <vt:lpstr>Transfer Matrix of a FODO cell</vt:lpstr>
      <vt:lpstr>Where we’re going…</vt:lpstr>
      <vt:lpstr>Quick Review of Linear Algebra</vt:lpstr>
      <vt:lpstr>Stability Criterion</vt:lpstr>
      <vt:lpstr>Stability Criterion (cont’d)</vt:lpstr>
      <vt:lpstr>Example</vt:lpstr>
      <vt:lpstr>Twiss Parameterization </vt:lpstr>
      <vt:lpstr>Calculating and Propagating the Lattice functions</vt:lpstr>
      <vt:lpstr>Calculating the Lattice functions (cont’d)</vt:lpstr>
      <vt:lpstr>Examples</vt:lpstr>
      <vt:lpstr>Moving on: Equations of Motion</vt:lpstr>
      <vt:lpstr>Equations of Motion (cont’d)</vt:lpstr>
      <vt:lpstr>Comment on our Equations</vt:lpstr>
      <vt:lpstr>General Solution</vt:lpstr>
      <vt:lpstr>Piecewise Solution</vt:lpstr>
      <vt:lpstr>PowerPoint Presentation</vt:lpstr>
      <vt:lpstr>Closed Form Solution</vt:lpstr>
      <vt:lpstr>Betatron motion (this is the page to remember!)</vt:lpstr>
      <vt:lpstr>Behavior Over Multiple Turns</vt:lpstr>
      <vt:lpstr>Symmetric Treatment of FODO Cell</vt:lpstr>
      <vt:lpstr>Lattice Functions in FODO Cell</vt:lpstr>
      <vt:lpstr>Lattice Function in FODO Cell (cont’d)</vt:lpstr>
      <vt:lpstr>Conceptual understanding of β</vt:lpstr>
      <vt:lpstr>Betatron Tune</vt:lpstr>
      <vt:lpstr>Tune, Stability, and the Tune Plane</vt:lpstr>
      <vt:lpstr>Characterizing an Ensemble: Emittance</vt:lpstr>
      <vt:lpstr>Definitions of Emittance</vt:lpstr>
      <vt:lpstr>Emittance and Beam Distributions</vt:lpstr>
      <vt:lpstr>Adiabatic Damping</vt:lpstr>
      <vt:lpstr>Consequences of Adiabatic Damping</vt:lpstr>
      <vt:lpstr>Example: Fermilab Main Ring</vt:lpstr>
      <vt:lpstr>Beam Parameters</vt:lpstr>
      <vt:lpstr>Cell Parameters</vt:lpstr>
      <vt:lpstr>Beam Line Calculation: MAD</vt:lpstr>
      <vt:lpstr>Beam Sizes</vt:lpstr>
      <vt:lpstr>Beam Lines</vt:lpstr>
      <vt:lpstr>Establishing Initial Conditions</vt:lpstr>
      <vt:lpstr>Modeling FODO Cells in g4beamline</vt:lpstr>
      <vt:lpstr>Creating a Line of FODO Cells</vt:lpstr>
      <vt:lpstr>Create string of FODOs</vt:lpstr>
      <vt:lpstr>Analyze Output</vt:lpstr>
      <vt:lpstr>Plot Individual Tracks</vt:lpstr>
      <vt:lpstr>Envelopes</vt:lpstr>
      <vt:lpstr>Lattice Functions</vt:lpstr>
      <vt:lpstr>Mismatch and Emittance Dilution</vt:lpstr>
      <vt:lpstr>How Important is Matching?</vt:lpstr>
      <vt:lpstr>Effect of Mismatching on Lattice Parameters</vt:lpstr>
      <vt:lpstr>Problem Set: Large Hadron Collider (LHC)</vt:lpstr>
      <vt:lpstr>LHC Layout and Numbers</vt:lpstr>
      <vt:lpstr>Standard LHC FODO Cell</vt:lpstr>
    </vt:vector>
  </TitlesOfParts>
  <Company>Fermilab Beams Division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Accelerator Division</cp:lastModifiedBy>
  <cp:revision>268</cp:revision>
  <dcterms:created xsi:type="dcterms:W3CDTF">2003-06-24T14:15:57Z</dcterms:created>
  <dcterms:modified xsi:type="dcterms:W3CDTF">2014-03-15T12:48:51Z</dcterms:modified>
</cp:coreProperties>
</file>